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6" r:id="rId5"/>
    <p:sldId id="282" r:id="rId6"/>
    <p:sldId id="2147482961" r:id="rId7"/>
    <p:sldId id="2147482958" r:id="rId8"/>
    <p:sldId id="2147482960" r:id="rId9"/>
    <p:sldId id="2147482956" r:id="rId10"/>
    <p:sldId id="353" r:id="rId11"/>
    <p:sldId id="2147482925" r:id="rId12"/>
    <p:sldId id="2147482926" r:id="rId13"/>
    <p:sldId id="2147482962" r:id="rId14"/>
    <p:sldId id="366" r:id="rId15"/>
    <p:sldId id="2147482929" r:id="rId16"/>
    <p:sldId id="363" r:id="rId17"/>
    <p:sldId id="299" r:id="rId18"/>
    <p:sldId id="350" r:id="rId19"/>
    <p:sldId id="300" r:id="rId20"/>
    <p:sldId id="321" r:id="rId21"/>
    <p:sldId id="325" r:id="rId22"/>
    <p:sldId id="264" r:id="rId23"/>
    <p:sldId id="327" r:id="rId24"/>
    <p:sldId id="334" r:id="rId25"/>
    <p:sldId id="2147482934" r:id="rId26"/>
    <p:sldId id="328" r:id="rId27"/>
    <p:sldId id="301" r:id="rId28"/>
    <p:sldId id="2147482957" r:id="rId29"/>
    <p:sldId id="347" r:id="rId30"/>
    <p:sldId id="354" r:id="rId31"/>
    <p:sldId id="2147482937" r:id="rId32"/>
    <p:sldId id="2147482938" r:id="rId33"/>
    <p:sldId id="2147482939" r:id="rId34"/>
    <p:sldId id="2147482940" r:id="rId35"/>
    <p:sldId id="2147482975" r:id="rId36"/>
    <p:sldId id="2147482943" r:id="rId37"/>
    <p:sldId id="2147482965" r:id="rId38"/>
    <p:sldId id="2147482966" r:id="rId39"/>
    <p:sldId id="2147482967" r:id="rId40"/>
    <p:sldId id="2147482948" r:id="rId41"/>
    <p:sldId id="2147482949" r:id="rId42"/>
    <p:sldId id="2147482968" r:id="rId43"/>
    <p:sldId id="2147482969" r:id="rId44"/>
    <p:sldId id="294" r:id="rId45"/>
    <p:sldId id="2147482973" r:id="rId46"/>
    <p:sldId id="2147482971" r:id="rId47"/>
    <p:sldId id="2147482954" r:id="rId48"/>
    <p:sldId id="2147482972" r:id="rId49"/>
    <p:sldId id="2147482932" r:id="rId50"/>
    <p:sldId id="2147482933"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23"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3D740A-451F-3427-A3ED-774472A6486C}" name="Karin Tucker (Santam)" initials="K(" userId="S::karin.tucker@santam.co.za::27e714c2-d089-4604-8dd4-19c0b0785003" providerId="AD"/>
  <p188:author id="{ED766C22-681F-E741-EB73-6D89B108A46D}" name="Charl Hopkins (Santam)" initials="CH" userId="S::Charl.Hopkins@santam.co.za::58f2607d-259a-4d68-968c-b20327acf53e" providerId="AD"/>
  <p188:author id="{639CE422-1BA9-160C-E46A-5324D78BAC53}" name="Thabiso Rulashe (Santam)" initials="TR" userId="S::thabiso.rulashe@santam.co.za::57d29eb4-e6b0-415d-936e-4341779e55e0" providerId="AD"/>
  <p188:author id="{AA82AB67-122C-9419-3AF3-12FEEA7E0E08}" name="Renevin Forbes (Santam)" initials="RF" userId="S::Renevin.Forbes@santam.co.za::830a5d2b-9206-4633-b0b1-9ff69050c0d6" providerId="AD"/>
  <p188:author id="{2DB53E9B-11D9-1591-47CB-B458A7C875E2}" name="Steve Hamman (Santam)" initials="SH" userId="S::Steve.Hamman@santam.co.za::1777aac2-ab87-4065-a80a-3b8e7f93eec6" providerId="AD"/>
  <p188:author id="{F660E8B6-BB4F-269F-9284-13BF3050BF5B}" name="Jithen Sharma (Santam)" initials="JS" userId="S::jithen.sharma@santam.co.za::7c5a5b91-2293-4f62-adc8-488a3531ee78" providerId="AD"/>
  <p188:author id="{222BA3B7-314E-C404-14D0-B7CC259059AA}" name="Wikus Olivier (Santam)" initials="W(" userId="S::wikus.olivier@santam.co.za::b0de6ac0-1884-4da7-b5ff-38585acdec09" providerId="AD"/>
  <p188:author id="{096DBFD1-547A-734B-0549-BD94570CE864}" name="Karin Tucker (Santam)" initials="" userId="S::Karin.Tucker@santam.co.za::27e714c2-d089-4604-8dd4-19c0b0785003" providerId="AD"/>
  <p188:author id="{6D09C1E0-9901-CDED-7AC3-AFFE591F2A55}" name="Steve Hamman (Santam)" initials="S(" userId="S::steve.hamman@santam.co.za::1777aac2-ab87-4065-a80a-3b8e7f93eec6" providerId="AD"/>
  <p188:author id="{C4380DF9-B7FE-BCD5-6844-FB81B8B2AC8B}" name="Wikus Olivier (Santam)" initials="" userId="S::Wikus.Olivier@santam.co.za::b0de6ac0-1884-4da7-b5ff-38585acdec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9C15"/>
    <a:srgbClr val="969696"/>
    <a:srgbClr val="001F5B"/>
    <a:srgbClr val="777777"/>
    <a:srgbClr val="808080"/>
    <a:srgbClr val="0070C0"/>
    <a:srgbClr val="BBB0A3"/>
    <a:srgbClr val="FFC520"/>
    <a:srgbClr val="141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56" autoAdjust="0"/>
    <p:restoredTop sz="94715"/>
  </p:normalViewPr>
  <p:slideViewPr>
    <p:cSldViewPr snapToGrid="0">
      <p:cViewPr varScale="1">
        <p:scale>
          <a:sx n="66" d="100"/>
          <a:sy n="66" d="100"/>
        </p:scale>
        <p:origin x="72" y="278"/>
      </p:cViewPr>
      <p:guideLst>
        <p:guide pos="5223"/>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24082858758864E-2"/>
          <c:y val="0.10054997182375222"/>
          <c:w val="0.91319281378410144"/>
          <c:h val="0.84142561388279669"/>
        </c:manualLayout>
      </c:layout>
      <c:barChart>
        <c:barDir val="col"/>
        <c:grouping val="clustered"/>
        <c:varyColors val="0"/>
        <c:ser>
          <c:idx val="0"/>
          <c:order val="0"/>
          <c:tx>
            <c:strRef>
              <c:f>Sheet1!$B$1</c:f>
              <c:strCache>
                <c:ptCount val="1"/>
                <c:pt idx="0">
                  <c:v>Series 1</c:v>
                </c:pt>
              </c:strCache>
            </c:strRef>
          </c:tx>
          <c:spPr>
            <a:solidFill>
              <a:srgbClr val="FFC52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General</c:formatCode>
                <c:ptCount val="8"/>
                <c:pt idx="0">
                  <c:v>2.9</c:v>
                </c:pt>
                <c:pt idx="1">
                  <c:v>-2.7</c:v>
                </c:pt>
                <c:pt idx="2">
                  <c:v>6.6</c:v>
                </c:pt>
                <c:pt idx="3">
                  <c:v>3.6</c:v>
                </c:pt>
                <c:pt idx="4">
                  <c:v>3.5</c:v>
                </c:pt>
                <c:pt idx="5">
                  <c:v>3.3</c:v>
                </c:pt>
                <c:pt idx="6">
                  <c:v>3</c:v>
                </c:pt>
                <c:pt idx="7">
                  <c:v>3.1</c:v>
                </c:pt>
              </c:numCache>
            </c:numRef>
          </c:val>
          <c:extLst>
            <c:ext xmlns:c16="http://schemas.microsoft.com/office/drawing/2014/chart" uri="{C3380CC4-5D6E-409C-BE32-E72D297353CC}">
              <c16:uniqueId val="{00000000-3400-49FA-8128-5DC5EC52482F}"/>
            </c:ext>
          </c:extLst>
        </c:ser>
        <c:dLbls>
          <c:showLegendKey val="0"/>
          <c:showVal val="0"/>
          <c:showCatName val="0"/>
          <c:showSerName val="0"/>
          <c:showPercent val="0"/>
          <c:showBubbleSize val="0"/>
        </c:dLbls>
        <c:gapWidth val="70"/>
        <c:overlap val="35"/>
        <c:axId val="1963145023"/>
        <c:axId val="1963145983"/>
      </c:barChart>
      <c:catAx>
        <c:axId val="196314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63145983"/>
        <c:crosses val="autoZero"/>
        <c:auto val="1"/>
        <c:lblAlgn val="ctr"/>
        <c:lblOffset val="100"/>
        <c:noMultiLvlLbl val="0"/>
      </c:catAx>
      <c:valAx>
        <c:axId val="19631459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631450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408779544566282E-3"/>
          <c:y val="2.9445261488949638E-2"/>
          <c:w val="0.98129677246826985"/>
          <c:h val="0.97055507190510637"/>
        </c:manualLayout>
      </c:layout>
      <c:barChart>
        <c:barDir val="col"/>
        <c:grouping val="clustered"/>
        <c:varyColors val="0"/>
        <c:ser>
          <c:idx val="0"/>
          <c:order val="0"/>
          <c:spPr>
            <a:solidFill>
              <a:srgbClr val="277EF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('Marsh Global Insurance Index'!$A$2:$A$3,'Marsh Global Insurance Index'!$A$6:$A$7,'Marsh Global Insurance Index'!$A$10:$A$11,'Marsh Global Insurance Index'!$A$14:$A$15,'Marsh Global Insurance Index'!$A$18:$A$19,'Marsh Global Insurance Index'!$A$22:$A$23,'Marsh Global Insurance Index'!$A$26:$A$27,'Marsh Global Insurance Index'!$A$30:$A$31,'Marsh Global Insurance Index'!$A$34:$A$35,'Marsh Global Insurance Index'!$A$38:$A$39)</c:f>
              <c:strCache>
                <c:ptCount val="20"/>
                <c:pt idx="0">
                  <c:v>Q1' 16</c:v>
                </c:pt>
                <c:pt idx="1">
                  <c:v>Q2' 16</c:v>
                </c:pt>
                <c:pt idx="2">
                  <c:v>Q1' 17</c:v>
                </c:pt>
                <c:pt idx="3">
                  <c:v>Q2' 17</c:v>
                </c:pt>
                <c:pt idx="4">
                  <c:v>Q1' 18</c:v>
                </c:pt>
                <c:pt idx="5">
                  <c:v>Q2' 18</c:v>
                </c:pt>
                <c:pt idx="6">
                  <c:v>Q1' 19</c:v>
                </c:pt>
                <c:pt idx="7">
                  <c:v>Q2' 19</c:v>
                </c:pt>
                <c:pt idx="8">
                  <c:v>Q1' 20</c:v>
                </c:pt>
                <c:pt idx="9">
                  <c:v>Q2' 20</c:v>
                </c:pt>
                <c:pt idx="10">
                  <c:v>Q1' 21</c:v>
                </c:pt>
                <c:pt idx="11">
                  <c:v>Q2' 21</c:v>
                </c:pt>
                <c:pt idx="12">
                  <c:v>Q1' 22</c:v>
                </c:pt>
                <c:pt idx="13">
                  <c:v>Q2' 22</c:v>
                </c:pt>
                <c:pt idx="14">
                  <c:v>Q1' 23</c:v>
                </c:pt>
                <c:pt idx="15">
                  <c:v>Q2' 23</c:v>
                </c:pt>
                <c:pt idx="16">
                  <c:v>Q1' 24</c:v>
                </c:pt>
                <c:pt idx="17">
                  <c:v>Q2' 24</c:v>
                </c:pt>
                <c:pt idx="18">
                  <c:v>Q1' 25</c:v>
                </c:pt>
                <c:pt idx="19">
                  <c:v>Q2' 25</c:v>
                </c:pt>
              </c:strCache>
              <c:extLst/>
            </c:strRef>
          </c:cat>
          <c:val>
            <c:numRef>
              <c:f>('Marsh Global Insurance Index'!$B$2:$B$3,'Marsh Global Insurance Index'!$B$6:$B$7,'Marsh Global Insurance Index'!$B$10:$B$11,'Marsh Global Insurance Index'!$B$14:$B$15,'Marsh Global Insurance Index'!$B$18:$B$19,'Marsh Global Insurance Index'!$B$22:$B$23,'Marsh Global Insurance Index'!$B$26:$B$27,'Marsh Global Insurance Index'!$B$30:$B$31,'Marsh Global Insurance Index'!$B$34:$B$35,'Marsh Global Insurance Index'!$B$38:$B$39)</c:f>
              <c:numCache>
                <c:formatCode>0%</c:formatCode>
                <c:ptCount val="20"/>
                <c:pt idx="0">
                  <c:v>-0.04</c:v>
                </c:pt>
                <c:pt idx="1">
                  <c:v>-0.04</c:v>
                </c:pt>
                <c:pt idx="2">
                  <c:v>-0.02</c:v>
                </c:pt>
                <c:pt idx="3">
                  <c:v>-0.02</c:v>
                </c:pt>
                <c:pt idx="4">
                  <c:v>0.01</c:v>
                </c:pt>
                <c:pt idx="5">
                  <c:v>0.01</c:v>
                </c:pt>
                <c:pt idx="6">
                  <c:v>0.03</c:v>
                </c:pt>
                <c:pt idx="7">
                  <c:v>0.06</c:v>
                </c:pt>
                <c:pt idx="8">
                  <c:v>0.14000000000000001</c:v>
                </c:pt>
                <c:pt idx="9">
                  <c:v>0.19</c:v>
                </c:pt>
                <c:pt idx="10">
                  <c:v>0.18</c:v>
                </c:pt>
                <c:pt idx="11">
                  <c:v>0.15</c:v>
                </c:pt>
                <c:pt idx="12">
                  <c:v>0.11</c:v>
                </c:pt>
                <c:pt idx="13">
                  <c:v>0.09</c:v>
                </c:pt>
                <c:pt idx="14">
                  <c:v>0.04</c:v>
                </c:pt>
                <c:pt idx="15">
                  <c:v>0.03</c:v>
                </c:pt>
                <c:pt idx="16">
                  <c:v>0.01</c:v>
                </c:pt>
                <c:pt idx="17">
                  <c:v>0</c:v>
                </c:pt>
                <c:pt idx="18">
                  <c:v>-0.03</c:v>
                </c:pt>
                <c:pt idx="19">
                  <c:v>-0.04</c:v>
                </c:pt>
              </c:numCache>
              <c:extLst/>
            </c:numRef>
          </c:val>
          <c:extLst>
            <c:ext xmlns:c16="http://schemas.microsoft.com/office/drawing/2014/chart" uri="{C3380CC4-5D6E-409C-BE32-E72D297353CC}">
              <c16:uniqueId val="{00000000-2302-4150-88B5-82E65F4DDB7B}"/>
            </c:ext>
          </c:extLst>
        </c:ser>
        <c:dLbls>
          <c:showLegendKey val="0"/>
          <c:showVal val="0"/>
          <c:showCatName val="0"/>
          <c:showSerName val="0"/>
          <c:showPercent val="0"/>
          <c:showBubbleSize val="0"/>
        </c:dLbls>
        <c:gapWidth val="51"/>
        <c:overlap val="-73"/>
        <c:axId val="279919808"/>
        <c:axId val="279914048"/>
      </c:barChart>
      <c:catAx>
        <c:axId val="279919808"/>
        <c:scaling>
          <c:orientation val="minMax"/>
        </c:scaling>
        <c:delete val="1"/>
        <c:axPos val="b"/>
        <c:numFmt formatCode="General" sourceLinked="1"/>
        <c:majorTickMark val="none"/>
        <c:minorTickMark val="none"/>
        <c:tickLblPos val="nextTo"/>
        <c:crossAx val="279914048"/>
        <c:crosses val="autoZero"/>
        <c:auto val="1"/>
        <c:lblAlgn val="ctr"/>
        <c:lblOffset val="100"/>
        <c:noMultiLvlLbl val="0"/>
      </c:catAx>
      <c:valAx>
        <c:axId val="279914048"/>
        <c:scaling>
          <c:orientation val="minMax"/>
        </c:scaling>
        <c:delete val="1"/>
        <c:axPos val="l"/>
        <c:numFmt formatCode="0%" sourceLinked="1"/>
        <c:majorTickMark val="none"/>
        <c:minorTickMark val="none"/>
        <c:tickLblPos val="nextTo"/>
        <c:crossAx val="27991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75360055735068E-3"/>
          <c:y val="7.9136735476539669E-2"/>
          <c:w val="0.9644048319739903"/>
          <c:h val="0.69100645273123706"/>
        </c:manualLayout>
      </c:layout>
      <c:barChart>
        <c:barDir val="col"/>
        <c:grouping val="clustered"/>
        <c:varyColors val="0"/>
        <c:ser>
          <c:idx val="0"/>
          <c:order val="0"/>
          <c:tx>
            <c:strRef>
              <c:f>'Swiss Re'!$B$1</c:f>
              <c:strCache>
                <c:ptCount val="1"/>
                <c:pt idx="0">
                  <c:v>1H Insured Losses</c:v>
                </c:pt>
              </c:strCache>
            </c:strRef>
          </c:tx>
          <c:spPr>
            <a:solidFill>
              <a:schemeClr val="bg2">
                <a:lumMod val="7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2052-4302-85ED-60F4B122B883}"/>
                </c:ext>
              </c:extLst>
            </c:dLbl>
            <c:dLbl>
              <c:idx val="3"/>
              <c:delete val="1"/>
              <c:extLst>
                <c:ext xmlns:c15="http://schemas.microsoft.com/office/drawing/2012/chart" uri="{CE6537A1-D6FC-4f65-9D91-7224C49458BB}"/>
                <c:ext xmlns:c16="http://schemas.microsoft.com/office/drawing/2014/chart" uri="{C3380CC4-5D6E-409C-BE32-E72D297353CC}">
                  <c16:uniqueId val="{00000001-2052-4302-85ED-60F4B122B883}"/>
                </c:ext>
              </c:extLst>
            </c:dLbl>
            <c:dLbl>
              <c:idx val="5"/>
              <c:delete val="1"/>
              <c:extLst>
                <c:ext xmlns:c15="http://schemas.microsoft.com/office/drawing/2012/chart" uri="{CE6537A1-D6FC-4f65-9D91-7224C49458BB}"/>
                <c:ext xmlns:c16="http://schemas.microsoft.com/office/drawing/2014/chart" uri="{C3380CC4-5D6E-409C-BE32-E72D297353CC}">
                  <c16:uniqueId val="{00000002-2052-4302-85ED-60F4B122B883}"/>
                </c:ext>
              </c:extLst>
            </c:dLbl>
            <c:dLbl>
              <c:idx val="7"/>
              <c:delete val="1"/>
              <c:extLst>
                <c:ext xmlns:c15="http://schemas.microsoft.com/office/drawing/2012/chart" uri="{CE6537A1-D6FC-4f65-9D91-7224C49458BB}"/>
                <c:ext xmlns:c16="http://schemas.microsoft.com/office/drawing/2014/chart" uri="{C3380CC4-5D6E-409C-BE32-E72D297353CC}">
                  <c16:uniqueId val="{00000003-2052-4302-85ED-60F4B122B883}"/>
                </c:ext>
              </c:extLst>
            </c:dLbl>
            <c:dLbl>
              <c:idx val="9"/>
              <c:delete val="1"/>
              <c:extLst>
                <c:ext xmlns:c15="http://schemas.microsoft.com/office/drawing/2012/chart" uri="{CE6537A1-D6FC-4f65-9D91-7224C49458BB}"/>
                <c:ext xmlns:c16="http://schemas.microsoft.com/office/drawing/2014/chart" uri="{C3380CC4-5D6E-409C-BE32-E72D297353CC}">
                  <c16:uniqueId val="{00000004-2052-4302-85ED-60F4B122B883}"/>
                </c:ext>
              </c:extLst>
            </c:dLbl>
            <c:dLbl>
              <c:idx val="11"/>
              <c:delete val="1"/>
              <c:extLst>
                <c:ext xmlns:c15="http://schemas.microsoft.com/office/drawing/2012/chart" uri="{CE6537A1-D6FC-4f65-9D91-7224C49458BB}"/>
                <c:ext xmlns:c16="http://schemas.microsoft.com/office/drawing/2014/chart" uri="{C3380CC4-5D6E-409C-BE32-E72D297353CC}">
                  <c16:uniqueId val="{00000005-2052-4302-85ED-60F4B122B883}"/>
                </c:ext>
              </c:extLst>
            </c:dLbl>
            <c:dLbl>
              <c:idx val="13"/>
              <c:delete val="1"/>
              <c:extLst>
                <c:ext xmlns:c15="http://schemas.microsoft.com/office/drawing/2012/chart" uri="{CE6537A1-D6FC-4f65-9D91-7224C49458BB}"/>
                <c:ext xmlns:c16="http://schemas.microsoft.com/office/drawing/2014/chart" uri="{C3380CC4-5D6E-409C-BE32-E72D297353CC}">
                  <c16:uniqueId val="{00000006-2052-4302-85ED-60F4B122B883}"/>
                </c:ext>
              </c:extLst>
            </c:dLbl>
            <c:dLbl>
              <c:idx val="16"/>
              <c:delete val="1"/>
              <c:extLst>
                <c:ext xmlns:c15="http://schemas.microsoft.com/office/drawing/2012/chart" uri="{CE6537A1-D6FC-4f65-9D91-7224C49458BB}"/>
                <c:ext xmlns:c16="http://schemas.microsoft.com/office/drawing/2014/chart" uri="{C3380CC4-5D6E-409C-BE32-E72D297353CC}">
                  <c16:uniqueId val="{00000007-2052-4302-85ED-60F4B122B883}"/>
                </c:ext>
              </c:extLst>
            </c:dLbl>
            <c:dLbl>
              <c:idx val="18"/>
              <c:delete val="1"/>
              <c:extLst>
                <c:ext xmlns:c15="http://schemas.microsoft.com/office/drawing/2012/chart" uri="{CE6537A1-D6FC-4f65-9D91-7224C49458BB}"/>
                <c:ext xmlns:c16="http://schemas.microsoft.com/office/drawing/2014/chart" uri="{C3380CC4-5D6E-409C-BE32-E72D297353CC}">
                  <c16:uniqueId val="{00000008-2052-4302-85ED-60F4B122B883}"/>
                </c:ext>
              </c:extLst>
            </c:dLbl>
            <c:dLbl>
              <c:idx val="20"/>
              <c:delete val="1"/>
              <c:extLst>
                <c:ext xmlns:c15="http://schemas.microsoft.com/office/drawing/2012/chart" uri="{CE6537A1-D6FC-4f65-9D91-7224C49458BB}"/>
                <c:ext xmlns:c16="http://schemas.microsoft.com/office/drawing/2014/chart" uri="{C3380CC4-5D6E-409C-BE32-E72D297353CC}">
                  <c16:uniqueId val="{00000009-2052-4302-85ED-60F4B122B883}"/>
                </c:ext>
              </c:extLst>
            </c:dLbl>
            <c:dLbl>
              <c:idx val="22"/>
              <c:delete val="1"/>
              <c:extLst>
                <c:ext xmlns:c15="http://schemas.microsoft.com/office/drawing/2012/chart" uri="{CE6537A1-D6FC-4f65-9D91-7224C49458BB}"/>
                <c:ext xmlns:c16="http://schemas.microsoft.com/office/drawing/2014/chart" uri="{C3380CC4-5D6E-409C-BE32-E72D297353CC}">
                  <c16:uniqueId val="{0000000A-2052-4302-85ED-60F4B122B883}"/>
                </c:ext>
              </c:extLst>
            </c:dLbl>
            <c:dLbl>
              <c:idx val="24"/>
              <c:delete val="1"/>
              <c:extLst>
                <c:ext xmlns:c15="http://schemas.microsoft.com/office/drawing/2012/chart" uri="{CE6537A1-D6FC-4f65-9D91-7224C49458BB}"/>
                <c:ext xmlns:c16="http://schemas.microsoft.com/office/drawing/2014/chart" uri="{C3380CC4-5D6E-409C-BE32-E72D297353CC}">
                  <c16:uniqueId val="{0000000B-2052-4302-85ED-60F4B122B883}"/>
                </c:ext>
              </c:extLst>
            </c:dLbl>
            <c:dLbl>
              <c:idx val="26"/>
              <c:delete val="1"/>
              <c:extLst>
                <c:ext xmlns:c15="http://schemas.microsoft.com/office/drawing/2012/chart" uri="{CE6537A1-D6FC-4f65-9D91-7224C49458BB}"/>
                <c:ext xmlns:c16="http://schemas.microsoft.com/office/drawing/2014/chart" uri="{C3380CC4-5D6E-409C-BE32-E72D297353CC}">
                  <c16:uniqueId val="{0000000C-2052-4302-85ED-60F4B122B883}"/>
                </c:ext>
              </c:extLst>
            </c:dLbl>
            <c:dLbl>
              <c:idx val="28"/>
              <c:delete val="1"/>
              <c:extLst>
                <c:ext xmlns:c15="http://schemas.microsoft.com/office/drawing/2012/chart" uri="{CE6537A1-D6FC-4f65-9D91-7224C49458BB}"/>
                <c:ext xmlns:c16="http://schemas.microsoft.com/office/drawing/2014/chart" uri="{C3380CC4-5D6E-409C-BE32-E72D297353CC}">
                  <c16:uniqueId val="{0000000D-2052-4302-85ED-60F4B122B88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bg2">
                    <a:lumMod val="60000"/>
                    <a:lumOff val="40000"/>
                  </a:schemeClr>
                </a:solidFill>
                <a:prstDash val="sysDash"/>
              </a:ln>
              <a:effectLst/>
            </c:spPr>
            <c:trendlineType val="exp"/>
            <c:dispRSqr val="0"/>
            <c:dispEq val="0"/>
          </c:trendline>
          <c:cat>
            <c:numRef>
              <c:f>'Swiss Re'!$A$2:$A$31</c:f>
              <c:numCache>
                <c:formatCode>General</c:formatCode>
                <c:ptCount val="3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numCache>
            </c:numRef>
          </c:cat>
          <c:val>
            <c:numRef>
              <c:f>'Swiss Re'!$B$2:$B$31</c:f>
              <c:numCache>
                <c:formatCode>General</c:formatCode>
                <c:ptCount val="30"/>
                <c:pt idx="0">
                  <c:v>11</c:v>
                </c:pt>
                <c:pt idx="1">
                  <c:v>6</c:v>
                </c:pt>
                <c:pt idx="2">
                  <c:v>15</c:v>
                </c:pt>
                <c:pt idx="3">
                  <c:v>15</c:v>
                </c:pt>
                <c:pt idx="4">
                  <c:v>8</c:v>
                </c:pt>
                <c:pt idx="5">
                  <c:v>16</c:v>
                </c:pt>
                <c:pt idx="6">
                  <c:v>8</c:v>
                </c:pt>
                <c:pt idx="7">
                  <c:v>16</c:v>
                </c:pt>
                <c:pt idx="8">
                  <c:v>7</c:v>
                </c:pt>
                <c:pt idx="9">
                  <c:v>11</c:v>
                </c:pt>
                <c:pt idx="10">
                  <c:v>13</c:v>
                </c:pt>
                <c:pt idx="11">
                  <c:v>24</c:v>
                </c:pt>
                <c:pt idx="12">
                  <c:v>26</c:v>
                </c:pt>
                <c:pt idx="13">
                  <c:v>24</c:v>
                </c:pt>
                <c:pt idx="14">
                  <c:v>40</c:v>
                </c:pt>
                <c:pt idx="15">
                  <c:v>125</c:v>
                </c:pt>
                <c:pt idx="16">
                  <c:v>28</c:v>
                </c:pt>
                <c:pt idx="17">
                  <c:v>27</c:v>
                </c:pt>
                <c:pt idx="18">
                  <c:v>28</c:v>
                </c:pt>
                <c:pt idx="19">
                  <c:v>22</c:v>
                </c:pt>
                <c:pt idx="20">
                  <c:v>40</c:v>
                </c:pt>
                <c:pt idx="21">
                  <c:v>33</c:v>
                </c:pt>
                <c:pt idx="22">
                  <c:v>31</c:v>
                </c:pt>
                <c:pt idx="23">
                  <c:v>23</c:v>
                </c:pt>
                <c:pt idx="24">
                  <c:v>38</c:v>
                </c:pt>
                <c:pt idx="25">
                  <c:v>51</c:v>
                </c:pt>
                <c:pt idx="26">
                  <c:v>51</c:v>
                </c:pt>
                <c:pt idx="27">
                  <c:v>62</c:v>
                </c:pt>
                <c:pt idx="28">
                  <c:v>62</c:v>
                </c:pt>
                <c:pt idx="29">
                  <c:v>80</c:v>
                </c:pt>
              </c:numCache>
            </c:numRef>
          </c:val>
          <c:extLst>
            <c:ext xmlns:c16="http://schemas.microsoft.com/office/drawing/2014/chart" uri="{C3380CC4-5D6E-409C-BE32-E72D297353CC}">
              <c16:uniqueId val="{0000000F-2052-4302-85ED-60F4B122B883}"/>
            </c:ext>
          </c:extLst>
        </c:ser>
        <c:dLbls>
          <c:showLegendKey val="0"/>
          <c:showVal val="0"/>
          <c:showCatName val="0"/>
          <c:showSerName val="0"/>
          <c:showPercent val="0"/>
          <c:showBubbleSize val="0"/>
        </c:dLbls>
        <c:gapWidth val="57"/>
        <c:axId val="73073184"/>
        <c:axId val="73065504"/>
      </c:barChart>
      <c:catAx>
        <c:axId val="7307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065504"/>
        <c:crosses val="autoZero"/>
        <c:auto val="1"/>
        <c:lblAlgn val="ctr"/>
        <c:lblOffset val="100"/>
        <c:noMultiLvlLbl val="0"/>
      </c:catAx>
      <c:valAx>
        <c:axId val="73065504"/>
        <c:scaling>
          <c:orientation val="minMax"/>
        </c:scaling>
        <c:delete val="1"/>
        <c:axPos val="l"/>
        <c:numFmt formatCode="General" sourceLinked="1"/>
        <c:majorTickMark val="none"/>
        <c:minorTickMark val="none"/>
        <c:tickLblPos val="nextTo"/>
        <c:crossAx val="7307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996612779458615E-2"/>
          <c:y val="3.2040379491001671E-2"/>
          <c:w val="0.88254123576288002"/>
          <c:h val="0.52629896935817533"/>
        </c:manualLayout>
      </c:layout>
      <c:barChart>
        <c:barDir val="col"/>
        <c:grouping val="clustered"/>
        <c:varyColors val="0"/>
        <c:ser>
          <c:idx val="0"/>
          <c:order val="0"/>
          <c:tx>
            <c:strRef>
              <c:f>Sheet1!$B$1</c:f>
              <c:strCache>
                <c:ptCount val="1"/>
                <c:pt idx="0">
                  <c:v>Growth in GWP</c:v>
                </c:pt>
              </c:strCache>
            </c:strRef>
          </c:tx>
          <c:spPr>
            <a:solidFill>
              <a:schemeClr val="tx2"/>
            </a:solidFill>
            <a:ln>
              <a:solidFill>
                <a:srgbClr val="FFC520"/>
              </a:solidFill>
            </a:ln>
            <a:effectLst/>
          </c:spPr>
          <c:invertIfNegative val="0"/>
          <c:dLbls>
            <c:dLbl>
              <c:idx val="2"/>
              <c:layout>
                <c:manualLayout>
                  <c:x val="-1.4954679666640172E-3"/>
                  <c:y val="-2.50365168523551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69-46B7-B9E2-D88924B16404}"/>
                </c:ext>
              </c:extLst>
            </c:dLbl>
            <c:dLbl>
              <c:idx val="3"/>
              <c:layout>
                <c:manualLayout>
                  <c:x val="-2.9909359333280343E-3"/>
                  <c:y val="2.73128793560007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E8-414F-AC7D-897732546CA4}"/>
                </c:ext>
              </c:extLst>
            </c:dLbl>
            <c:dLbl>
              <c:idx val="4"/>
              <c:layout>
                <c:manualLayout>
                  <c:x val="-2.990935933328034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E8-414F-AC7D-897732546CA4}"/>
                </c:ext>
              </c:extLst>
            </c:dLbl>
            <c:numFmt formatCode="#\ ##0.0" sourceLinked="0"/>
            <c:spPr>
              <a:noFill/>
              <a:ln>
                <a:noFill/>
              </a:ln>
              <a:effectLst/>
            </c:spPr>
            <c:txPr>
              <a:bodyPr rot="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Dec-19</c:v>
                </c:pt>
                <c:pt idx="1">
                  <c:v>Dec-20</c:v>
                </c:pt>
                <c:pt idx="2">
                  <c:v>Dec-21</c:v>
                </c:pt>
                <c:pt idx="3">
                  <c:v>Dec-22</c:v>
                </c:pt>
                <c:pt idx="4">
                  <c:v>Dec-23</c:v>
                </c:pt>
                <c:pt idx="5">
                  <c:v>Jun-24</c:v>
                </c:pt>
                <c:pt idx="6">
                  <c:v>Dec-24</c:v>
                </c:pt>
                <c:pt idx="7">
                  <c:v>Jun-25*</c:v>
                </c:pt>
              </c:strCache>
            </c:strRef>
          </c:cat>
          <c:val>
            <c:numRef>
              <c:f>Sheet1!$B$4:$B$11</c:f>
              <c:numCache>
                <c:formatCode>_ * #\ ##0.0_ ;_ * \-#\ ##0.0_ ;_ * "-"??_ ;_ @_ </c:formatCode>
                <c:ptCount val="8"/>
                <c:pt idx="0">
                  <c:v>7.3</c:v>
                </c:pt>
                <c:pt idx="1">
                  <c:v>4.5999999999999996</c:v>
                </c:pt>
                <c:pt idx="2">
                  <c:v>5.3</c:v>
                </c:pt>
                <c:pt idx="3">
                  <c:v>8.1999999999999993</c:v>
                </c:pt>
                <c:pt idx="4">
                  <c:v>5.5078627950813219</c:v>
                </c:pt>
                <c:pt idx="5">
                  <c:v>8.1</c:v>
                </c:pt>
                <c:pt idx="6">
                  <c:v>10.541458937160966</c:v>
                </c:pt>
                <c:pt idx="7">
                  <c:v>9.6999999999999993</c:v>
                </c:pt>
              </c:numCache>
            </c:numRef>
          </c:val>
          <c:extLst>
            <c:ext xmlns:c16="http://schemas.microsoft.com/office/drawing/2014/chart" uri="{C3380CC4-5D6E-409C-BE32-E72D297353CC}">
              <c16:uniqueId val="{00000005-62E8-414F-AC7D-897732546CA4}"/>
            </c:ext>
          </c:extLst>
        </c:ser>
        <c:ser>
          <c:idx val="1"/>
          <c:order val="1"/>
          <c:tx>
            <c:strRef>
              <c:f>Sheet1!$C$1</c:f>
              <c:strCache>
                <c:ptCount val="1"/>
                <c:pt idx="0">
                  <c:v>GDP growth + CPI inflation</c:v>
                </c:pt>
              </c:strCache>
            </c:strRef>
          </c:tx>
          <c:spPr>
            <a:solidFill>
              <a:schemeClr val="accent2"/>
            </a:solidFill>
            <a:ln>
              <a:noFill/>
            </a:ln>
            <a:effectLst/>
          </c:spPr>
          <c:invertIfNegative val="0"/>
          <c:dLbls>
            <c:dLbl>
              <c:idx val="2"/>
              <c:tx>
                <c:rich>
                  <a:bodyPr/>
                  <a:lstStyle/>
                  <a:p>
                    <a:fld id="{E7773743-08FE-4A93-9A90-D7F9920A34B2}" type="VALUE">
                      <a:rPr lang="en-US"/>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69-46B7-B9E2-D88924B16404}"/>
                </c:ext>
              </c:extLst>
            </c:dLbl>
            <c:dLbl>
              <c:idx val="3"/>
              <c:tx>
                <c:rich>
                  <a:bodyPr/>
                  <a:lstStyle/>
                  <a:p>
                    <a:fld id="{9A9331CD-70C0-4542-9E2A-11CE5F5D1BBB}"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E8-414F-AC7D-897732546CA4}"/>
                </c:ext>
              </c:extLst>
            </c:dLbl>
            <c:numFmt formatCode="#,##0.0;[Red]\(##.0\)" sourceLinked="0"/>
            <c:spPr>
              <a:noFill/>
              <a:ln>
                <a:noFill/>
              </a:ln>
              <a:effectLst/>
            </c:spPr>
            <c:txPr>
              <a:bodyPr rot="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Dec-19</c:v>
                </c:pt>
                <c:pt idx="1">
                  <c:v>Dec-20</c:v>
                </c:pt>
                <c:pt idx="2">
                  <c:v>Dec-21</c:v>
                </c:pt>
                <c:pt idx="3">
                  <c:v>Dec-22</c:v>
                </c:pt>
                <c:pt idx="4">
                  <c:v>Dec-23</c:v>
                </c:pt>
                <c:pt idx="5">
                  <c:v>Jun-24</c:v>
                </c:pt>
                <c:pt idx="6">
                  <c:v>Dec-24</c:v>
                </c:pt>
                <c:pt idx="7">
                  <c:v>Jun-25*</c:v>
                </c:pt>
              </c:strCache>
            </c:strRef>
          </c:cat>
          <c:val>
            <c:numRef>
              <c:f>Sheet1!$C$4:$C$11</c:f>
              <c:numCache>
                <c:formatCode>_ * #\ ##0.0_ ;_ * \-#\ ##0.0_ ;_ * "-"??_ ;_ @_ </c:formatCode>
                <c:ptCount val="8"/>
                <c:pt idx="0">
                  <c:v>4.2</c:v>
                </c:pt>
                <c:pt idx="1">
                  <c:v>-3.9</c:v>
                </c:pt>
                <c:pt idx="2">
                  <c:v>10.8</c:v>
                </c:pt>
                <c:pt idx="3">
                  <c:v>9.1999999999999993</c:v>
                </c:pt>
                <c:pt idx="4">
                  <c:v>5.6999999999999993</c:v>
                </c:pt>
                <c:pt idx="5">
                  <c:v>5.5</c:v>
                </c:pt>
                <c:pt idx="6">
                  <c:v>3.6</c:v>
                </c:pt>
                <c:pt idx="7">
                  <c:v>4.2</c:v>
                </c:pt>
              </c:numCache>
            </c:numRef>
          </c:val>
          <c:extLst>
            <c:ext xmlns:c16="http://schemas.microsoft.com/office/drawing/2014/chart" uri="{C3380CC4-5D6E-409C-BE32-E72D297353CC}">
              <c16:uniqueId val="{00000009-62E8-414F-AC7D-897732546CA4}"/>
            </c:ext>
          </c:extLst>
        </c:ser>
        <c:dLbls>
          <c:showLegendKey val="0"/>
          <c:showVal val="1"/>
          <c:showCatName val="0"/>
          <c:showSerName val="0"/>
          <c:showPercent val="0"/>
          <c:showBubbleSize val="0"/>
        </c:dLbls>
        <c:gapWidth val="150"/>
        <c:axId val="638452592"/>
        <c:axId val="638452264"/>
      </c:barChart>
      <c:catAx>
        <c:axId val="638452592"/>
        <c:scaling>
          <c:orientation val="minMax"/>
        </c:scaling>
        <c:delete val="0"/>
        <c:axPos val="b"/>
        <c:numFmt formatCode="General" sourceLinked="1"/>
        <c:majorTickMark val="none"/>
        <c:minorTickMark val="none"/>
        <c:tickLblPos val="low"/>
        <c:spPr>
          <a:noFill/>
          <a:ln w="12700" cap="flat" cmpd="sng" algn="ctr">
            <a:solidFill>
              <a:schemeClr val="accent1"/>
            </a:solidFill>
            <a:prstDash val="solid"/>
            <a:miter lim="800000"/>
          </a:ln>
          <a:effectLst/>
        </c:spPr>
        <c:txPr>
          <a:bodyPr rot="-60000000" spcFirstLastPara="1" vertOverflow="ellipsis" vert="horz" wrap="square" anchor="ctr" anchorCtr="1"/>
          <a:lstStyle/>
          <a:p>
            <a:pPr>
              <a:defRPr sz="1400" b="0" i="0" u="none" strike="noStrike" kern="1200" baseline="0">
                <a:solidFill>
                  <a:srgbClr val="001F5B"/>
                </a:solidFill>
                <a:latin typeface="+mn-lt"/>
                <a:ea typeface="+mn-ea"/>
                <a:cs typeface="+mn-cs"/>
              </a:defRPr>
            </a:pPr>
            <a:endParaRPr lang="en-US"/>
          </a:p>
        </c:txPr>
        <c:crossAx val="638452264"/>
        <c:crosses val="autoZero"/>
        <c:auto val="0"/>
        <c:lblAlgn val="ctr"/>
        <c:lblOffset val="400"/>
        <c:tickLblSkip val="1"/>
        <c:tickMarkSkip val="12"/>
        <c:noMultiLvlLbl val="0"/>
      </c:catAx>
      <c:valAx>
        <c:axId val="638452264"/>
        <c:scaling>
          <c:orientation val="minMax"/>
          <c:max val="12"/>
          <c:min val="-4"/>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r>
                  <a:rPr lang="en-ZA" b="0" dirty="0">
                    <a:solidFill>
                      <a:srgbClr val="001F5B"/>
                    </a:solidFill>
                  </a:rPr>
                  <a:t>Percentage</a:t>
                </a:r>
              </a:p>
            </c:rich>
          </c:tx>
          <c:layout>
            <c:manualLayout>
              <c:xMode val="edge"/>
              <c:yMode val="edge"/>
              <c:x val="5.2105872066836821E-4"/>
              <c:y val="0.2138140371425050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title>
        <c:numFmt formatCode="_(* #\ ##0_);[Red]_(* \(###0\);_(* &quot;-&quot;??_);_(@_)" sourceLinked="0"/>
        <c:majorTickMark val="none"/>
        <c:minorTickMark val="none"/>
        <c:tickLblPos val="nextTo"/>
        <c:spPr>
          <a:noFill/>
          <a:ln w="12700" cap="flat" cmpd="sng" algn="ctr">
            <a:solidFill>
              <a:schemeClr val="accent1"/>
            </a:solidFill>
            <a:prstDash val="solid"/>
            <a:miter lim="800000"/>
          </a:ln>
          <a:effectLst/>
        </c:spPr>
        <c:txPr>
          <a:bodyPr rot="-60000000" spcFirstLastPara="1" vertOverflow="ellipsis" vert="horz" wrap="square" anchor="ctr" anchorCtr="1"/>
          <a:lstStyle/>
          <a:p>
            <a:pPr>
              <a:defRPr sz="1400" b="0" i="0" u="none" strike="noStrike" kern="1200" baseline="0">
                <a:solidFill>
                  <a:srgbClr val="001F5B"/>
                </a:solidFill>
                <a:latin typeface="+mn-lt"/>
                <a:ea typeface="+mn-ea"/>
                <a:cs typeface="+mn-cs"/>
              </a:defRPr>
            </a:pPr>
            <a:endParaRPr lang="en-US"/>
          </a:p>
        </c:txPr>
        <c:crossAx val="638452592"/>
        <c:crosses val="autoZero"/>
        <c:crossBetween val="between"/>
        <c:majorUnit val="3"/>
      </c:valAx>
      <c:spPr>
        <a:noFill/>
        <a:ln>
          <a:noFill/>
        </a:ln>
        <a:effectLst/>
      </c:spPr>
    </c:plotArea>
    <c:legend>
      <c:legendPos val="b"/>
      <c:layout>
        <c:manualLayout>
          <c:xMode val="edge"/>
          <c:yMode val="edge"/>
          <c:x val="0.24450889479618362"/>
          <c:y val="0.69277484014976065"/>
          <c:w val="0.52593677232088976"/>
          <c:h val="5.867795771063014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0563718105993"/>
          <c:y val="4.843164025705884E-4"/>
          <c:w val="0.62827269958859544"/>
          <c:h val="0.86959751196574475"/>
        </c:manualLayout>
      </c:layout>
      <c:doughnutChart>
        <c:varyColors val="1"/>
        <c:ser>
          <c:idx val="1"/>
          <c:order val="0"/>
          <c:tx>
            <c:strRef>
              <c:f>Sheet1!$B$1</c:f>
              <c:strCache>
                <c:ptCount val="1"/>
                <c:pt idx="0">
                  <c:v>Jun-24</c:v>
                </c:pt>
              </c:strCache>
            </c:strRef>
          </c:tx>
          <c:spPr>
            <a:ln w="28575">
              <a:solidFill>
                <a:schemeClr val="bg1"/>
              </a:solidFill>
            </a:ln>
          </c:spPr>
          <c:dPt>
            <c:idx val="0"/>
            <c:bubble3D val="0"/>
            <c:spPr>
              <a:solidFill>
                <a:schemeClr val="accent1"/>
              </a:solidFill>
              <a:ln w="28575">
                <a:solidFill>
                  <a:schemeClr val="bg1"/>
                </a:solidFill>
              </a:ln>
              <a:effectLst/>
            </c:spPr>
            <c:extLst>
              <c:ext xmlns:c16="http://schemas.microsoft.com/office/drawing/2014/chart" uri="{C3380CC4-5D6E-409C-BE32-E72D297353CC}">
                <c16:uniqueId val="{00000001-E01B-444A-8FF3-76D3D460682D}"/>
              </c:ext>
            </c:extLst>
          </c:dPt>
          <c:dPt>
            <c:idx val="1"/>
            <c:bubble3D val="0"/>
            <c:spPr>
              <a:solidFill>
                <a:srgbClr val="001F5B"/>
              </a:solidFill>
              <a:ln w="28575">
                <a:solidFill>
                  <a:schemeClr val="bg1"/>
                </a:solidFill>
              </a:ln>
              <a:effectLst/>
            </c:spPr>
            <c:extLst>
              <c:ext xmlns:c16="http://schemas.microsoft.com/office/drawing/2014/chart" uri="{C3380CC4-5D6E-409C-BE32-E72D297353CC}">
                <c16:uniqueId val="{00000003-E01B-444A-8FF3-76D3D460682D}"/>
              </c:ext>
            </c:extLst>
          </c:dPt>
          <c:dPt>
            <c:idx val="2"/>
            <c:bubble3D val="0"/>
            <c:spPr>
              <a:solidFill>
                <a:srgbClr val="B71D37"/>
              </a:solidFill>
              <a:ln w="28575">
                <a:solidFill>
                  <a:schemeClr val="bg1"/>
                </a:solidFill>
              </a:ln>
              <a:effectLst>
                <a:outerShdw blurRad="50800" dist="12700" dir="5400000" sx="1000" sy="1000" algn="ctr" rotWithShape="0">
                  <a:srgbClr val="000000">
                    <a:alpha val="43137"/>
                  </a:srgbClr>
                </a:outerShdw>
              </a:effectLst>
            </c:spPr>
            <c:extLst>
              <c:ext xmlns:c16="http://schemas.microsoft.com/office/drawing/2014/chart" uri="{C3380CC4-5D6E-409C-BE32-E72D297353CC}">
                <c16:uniqueId val="{00000005-E01B-444A-8FF3-76D3D460682D}"/>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01B-444A-8FF3-76D3D460682D}"/>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01B-444A-8FF3-76D3D460682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Sheet1!$A$2:$A$4</c:f>
              <c:strCache>
                <c:ptCount val="3"/>
                <c:pt idx="0">
                  <c:v>South Africa</c:v>
                </c:pt>
                <c:pt idx="1">
                  <c:v>Rest of Africa</c:v>
                </c:pt>
                <c:pt idx="2">
                  <c:v>Other international</c:v>
                </c:pt>
              </c:strCache>
            </c:strRef>
          </c:cat>
          <c:val>
            <c:numRef>
              <c:f>Sheet1!$B$2:$B$4</c:f>
              <c:numCache>
                <c:formatCode>0%</c:formatCode>
                <c:ptCount val="3"/>
                <c:pt idx="0">
                  <c:v>0.82</c:v>
                </c:pt>
                <c:pt idx="1">
                  <c:v>7.0000000000000007E-2</c:v>
                </c:pt>
                <c:pt idx="2">
                  <c:v>0.11</c:v>
                </c:pt>
              </c:numCache>
            </c:numRef>
          </c:val>
          <c:extLst>
            <c:ext xmlns:c16="http://schemas.microsoft.com/office/drawing/2014/chart" uri="{C3380CC4-5D6E-409C-BE32-E72D297353CC}">
              <c16:uniqueId val="{0000000A-E01B-444A-8FF3-76D3D460682D}"/>
            </c:ext>
          </c:extLst>
        </c:ser>
        <c:ser>
          <c:idx val="0"/>
          <c:order val="1"/>
          <c:tx>
            <c:strRef>
              <c:f>Sheet1!$C$1</c:f>
              <c:strCache>
                <c:ptCount val="1"/>
                <c:pt idx="0">
                  <c:v>Jun-25</c:v>
                </c:pt>
              </c:strCache>
            </c:strRef>
          </c:tx>
          <c:spPr>
            <a:ln w="19050">
              <a:solidFill>
                <a:schemeClr val="bg1"/>
              </a:solidFill>
            </a:ln>
          </c:spPr>
          <c:dPt>
            <c:idx val="0"/>
            <c:bubble3D val="0"/>
            <c:spPr>
              <a:solidFill>
                <a:schemeClr val="tx2"/>
              </a:solidFill>
              <a:ln w="19050">
                <a:solidFill>
                  <a:schemeClr val="bg1"/>
                </a:solidFill>
              </a:ln>
              <a:effectLst/>
            </c:spPr>
            <c:extLst>
              <c:ext xmlns:c16="http://schemas.microsoft.com/office/drawing/2014/chart" uri="{C3380CC4-5D6E-409C-BE32-E72D297353CC}">
                <c16:uniqueId val="{0000000C-E01B-444A-8FF3-76D3D460682D}"/>
              </c:ext>
            </c:extLst>
          </c:dPt>
          <c:dPt>
            <c:idx val="1"/>
            <c:bubble3D val="0"/>
            <c:spPr>
              <a:solidFill>
                <a:srgbClr val="001F5B"/>
              </a:solidFill>
              <a:ln w="19050">
                <a:solidFill>
                  <a:schemeClr val="bg1"/>
                </a:solidFill>
              </a:ln>
              <a:effectLst/>
            </c:spPr>
            <c:extLst>
              <c:ext xmlns:c16="http://schemas.microsoft.com/office/drawing/2014/chart" uri="{C3380CC4-5D6E-409C-BE32-E72D297353CC}">
                <c16:uniqueId val="{0000000E-E01B-444A-8FF3-76D3D460682D}"/>
              </c:ext>
            </c:extLst>
          </c:dPt>
          <c:dPt>
            <c:idx val="2"/>
            <c:bubble3D val="0"/>
            <c:spPr>
              <a:solidFill>
                <a:srgbClr val="B71D37"/>
              </a:solidFill>
              <a:ln w="19050">
                <a:solidFill>
                  <a:schemeClr val="bg1"/>
                </a:solidFill>
              </a:ln>
              <a:effectLst/>
            </c:spPr>
            <c:extLst>
              <c:ext xmlns:c16="http://schemas.microsoft.com/office/drawing/2014/chart" uri="{C3380CC4-5D6E-409C-BE32-E72D297353CC}">
                <c16:uniqueId val="{00000010-E01B-444A-8FF3-76D3D460682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C-E01B-444A-8FF3-76D3D460682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Sheet1!$A$2:$A$4</c:f>
              <c:strCache>
                <c:ptCount val="3"/>
                <c:pt idx="0">
                  <c:v>South Africa</c:v>
                </c:pt>
                <c:pt idx="1">
                  <c:v>Rest of Africa</c:v>
                </c:pt>
                <c:pt idx="2">
                  <c:v>Other international</c:v>
                </c:pt>
              </c:strCache>
            </c:strRef>
          </c:cat>
          <c:val>
            <c:numRef>
              <c:f>Sheet1!$C$2:$C$4</c:f>
              <c:numCache>
                <c:formatCode>0%</c:formatCode>
                <c:ptCount val="3"/>
                <c:pt idx="0">
                  <c:v>0.8</c:v>
                </c:pt>
                <c:pt idx="1">
                  <c:v>0.06</c:v>
                </c:pt>
                <c:pt idx="2">
                  <c:v>0.14000000000000001</c:v>
                </c:pt>
              </c:numCache>
            </c:numRef>
          </c:val>
          <c:extLst>
            <c:ext xmlns:c16="http://schemas.microsoft.com/office/drawing/2014/chart" uri="{C3380CC4-5D6E-409C-BE32-E72D297353CC}">
              <c16:uniqueId val="{00000015-E01B-444A-8FF3-76D3D460682D}"/>
            </c:ext>
          </c:extLst>
        </c:ser>
        <c:dLbls>
          <c:showLegendKey val="0"/>
          <c:showVal val="0"/>
          <c:showCatName val="0"/>
          <c:showSerName val="0"/>
          <c:showPercent val="0"/>
          <c:showBubbleSize val="0"/>
          <c:showLeaderLines val="1"/>
        </c:dLbls>
        <c:firstSliceAng val="0"/>
        <c:holeSize val="56"/>
      </c:doughnutChart>
      <c:spPr>
        <a:noFill/>
        <a:ln>
          <a:noFill/>
        </a:ln>
        <a:effectLst/>
      </c:spPr>
    </c:plotArea>
    <c:legend>
      <c:legendPos val="b"/>
      <c:layout>
        <c:manualLayout>
          <c:xMode val="edge"/>
          <c:yMode val="edge"/>
          <c:x val="8.8921656172451027E-2"/>
          <c:y val="0.87332446445101375"/>
          <c:w val="0.86158839456208858"/>
          <c:h val="5.792686931213701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2"/>
          </a:solidFill>
          <a:latin typeface="Arial Narrow" panose="020B060602020203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66558588473949E-2"/>
          <c:y val="7.0995997681531239E-2"/>
          <c:w val="0.86584660459869156"/>
          <c:h val="0.6856708943364429"/>
        </c:manualLayout>
      </c:layout>
      <c:barChart>
        <c:barDir val="col"/>
        <c:grouping val="stacked"/>
        <c:varyColors val="0"/>
        <c:ser>
          <c:idx val="1"/>
          <c:order val="0"/>
          <c:tx>
            <c:strRef>
              <c:f>Sheet1!$A$2</c:f>
              <c:strCache>
                <c:ptCount val="1"/>
                <c:pt idx="0">
                  <c:v>Net underwriting result</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rgbClr val="001F5B"/>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Sheet1!$C$1:$J$1</c:f>
              <c:strCache>
                <c:ptCount val="8"/>
                <c:pt idx="0">
                  <c:v>Dec-19</c:v>
                </c:pt>
                <c:pt idx="1">
                  <c:v>Dec-20</c:v>
                </c:pt>
                <c:pt idx="2">
                  <c:v>Dec-21</c:v>
                </c:pt>
                <c:pt idx="3">
                  <c:v>Dec-22</c:v>
                </c:pt>
                <c:pt idx="4">
                  <c:v>Dec-23</c:v>
                </c:pt>
                <c:pt idx="5">
                  <c:v>Jun-24</c:v>
                </c:pt>
                <c:pt idx="6">
                  <c:v>Dec-24</c:v>
                </c:pt>
                <c:pt idx="7">
                  <c:v>Jun-25</c:v>
                </c:pt>
              </c:strCache>
            </c:strRef>
          </c:cat>
          <c:val>
            <c:numRef>
              <c:f>Sheet1!$C$2:$J$2</c:f>
              <c:numCache>
                <c:formatCode>_ * #,##0.0_ ;_ * \-#,##0.0_ ;_ * "-"??_ ;_ @_ </c:formatCode>
                <c:ptCount val="8"/>
                <c:pt idx="0">
                  <c:v>7.7</c:v>
                </c:pt>
                <c:pt idx="1">
                  <c:v>2.5</c:v>
                </c:pt>
                <c:pt idx="2">
                  <c:v>8</c:v>
                </c:pt>
                <c:pt idx="3">
                  <c:v>5.0999999999999996</c:v>
                </c:pt>
                <c:pt idx="4">
                  <c:v>3.5</c:v>
                </c:pt>
                <c:pt idx="5">
                  <c:v>6.5</c:v>
                </c:pt>
                <c:pt idx="6">
                  <c:v>7.6</c:v>
                </c:pt>
                <c:pt idx="7">
                  <c:v>11.300223214285714</c:v>
                </c:pt>
              </c:numCache>
            </c:numRef>
          </c:val>
          <c:extLst>
            <c:ext xmlns:c16="http://schemas.microsoft.com/office/drawing/2014/chart" uri="{C3380CC4-5D6E-409C-BE32-E72D297353CC}">
              <c16:uniqueId val="{00000000-1761-459B-ACD2-72C5693B961F}"/>
            </c:ext>
          </c:extLst>
        </c:ser>
        <c:ser>
          <c:idx val="2"/>
          <c:order val="1"/>
          <c:tx>
            <c:strRef>
              <c:f>Sheet1!$A$3</c:f>
              <c:strCache>
                <c:ptCount val="1"/>
                <c:pt idx="0">
                  <c:v>Investment return on insurance funds</c:v>
                </c:pt>
              </c:strCache>
            </c:strRef>
          </c:tx>
          <c:spPr>
            <a:solidFill>
              <a:srgbClr val="001F5B"/>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Sheet1!$C$1:$J$1</c:f>
              <c:strCache>
                <c:ptCount val="8"/>
                <c:pt idx="0">
                  <c:v>Dec-19</c:v>
                </c:pt>
                <c:pt idx="1">
                  <c:v>Dec-20</c:v>
                </c:pt>
                <c:pt idx="2">
                  <c:v>Dec-21</c:v>
                </c:pt>
                <c:pt idx="3">
                  <c:v>Dec-22</c:v>
                </c:pt>
                <c:pt idx="4">
                  <c:v>Dec-23</c:v>
                </c:pt>
                <c:pt idx="5">
                  <c:v>Jun-24</c:v>
                </c:pt>
                <c:pt idx="6">
                  <c:v>Dec-24</c:v>
                </c:pt>
                <c:pt idx="7">
                  <c:v>Jun-25</c:v>
                </c:pt>
              </c:strCache>
            </c:strRef>
          </c:cat>
          <c:val>
            <c:numRef>
              <c:f>Sheet1!$C$3:$J$3</c:f>
              <c:numCache>
                <c:formatCode>_ * #,##0.0_ ;_ * \-#,##0.0_ ;_ * "-"??_ ;_ @_ </c:formatCode>
                <c:ptCount val="8"/>
                <c:pt idx="0">
                  <c:v>2.4</c:v>
                </c:pt>
                <c:pt idx="1">
                  <c:v>2.1</c:v>
                </c:pt>
                <c:pt idx="2">
                  <c:v>1.5</c:v>
                </c:pt>
                <c:pt idx="3">
                  <c:v>1.2</c:v>
                </c:pt>
                <c:pt idx="4">
                  <c:v>2.6</c:v>
                </c:pt>
                <c:pt idx="5">
                  <c:v>2.2999999999999998</c:v>
                </c:pt>
                <c:pt idx="6">
                  <c:v>2.6</c:v>
                </c:pt>
                <c:pt idx="7">
                  <c:v>2.6004464285714288</c:v>
                </c:pt>
              </c:numCache>
            </c:numRef>
          </c:val>
          <c:extLst>
            <c:ext xmlns:c16="http://schemas.microsoft.com/office/drawing/2014/chart" uri="{C3380CC4-5D6E-409C-BE32-E72D297353CC}">
              <c16:uniqueId val="{00000001-1761-459B-ACD2-72C5693B961F}"/>
            </c:ext>
          </c:extLst>
        </c:ser>
        <c:ser>
          <c:idx val="0"/>
          <c:order val="2"/>
          <c:tx>
            <c:strRef>
              <c:f>Sheet1!$A$4</c:f>
              <c:strCache>
                <c:ptCount val="1"/>
              </c:strCache>
            </c:strRef>
          </c:tx>
          <c:spPr>
            <a:noFill/>
            <a:ln>
              <a:noFill/>
            </a:ln>
            <a:effectLst/>
          </c:spPr>
          <c:invertIfNegative val="0"/>
          <c:dLbls>
            <c:dLbl>
              <c:idx val="0"/>
              <c:layout>
                <c:manualLayout>
                  <c:x val="3.8373623068093969E-3"/>
                  <c:y val="0.19393404766816186"/>
                </c:manualLayout>
              </c:layout>
              <c:tx>
                <c:rich>
                  <a:bodyPr/>
                  <a:lstStyle/>
                  <a:p>
                    <a:fld id="{670953FB-C6A0-47B1-AE71-470F139F418F}" type="VALUE">
                      <a:rPr lang="en-US">
                        <a:solidFill>
                          <a:schemeClr val="tx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61-459B-ACD2-72C5693B961F}"/>
                </c:ext>
              </c:extLst>
            </c:dLbl>
            <c:dLbl>
              <c:idx val="1"/>
              <c:layout>
                <c:manualLayout>
                  <c:x val="-1.4946024257515055E-3"/>
                  <c:y val="5.202032561470768E-2"/>
                </c:manualLayout>
              </c:layout>
              <c:tx>
                <c:rich>
                  <a:bodyPr/>
                  <a:lstStyle/>
                  <a:p>
                    <a:fld id="{435074E9-614D-43BB-8372-6D9EC3666AE0}" type="VALUE">
                      <a:rPr lang="en-US">
                        <a:solidFill>
                          <a:schemeClr val="tx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761-459B-ACD2-72C5693B961F}"/>
                </c:ext>
              </c:extLst>
            </c:dLbl>
            <c:dLbl>
              <c:idx val="2"/>
              <c:layout>
                <c:manualLayout>
                  <c:x val="1.0089154799974532E-3"/>
                  <c:y val="0.1739695295153191"/>
                </c:manualLayout>
              </c:layout>
              <c:tx>
                <c:rich>
                  <a:bodyPr/>
                  <a:lstStyle/>
                  <a:p>
                    <a:fld id="{7599E302-0C82-4B36-ADA0-052FA20B3DD0}" type="VALUE">
                      <a:rPr lang="en-US">
                        <a:solidFill>
                          <a:schemeClr val="tx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761-459B-ACD2-72C5693B961F}"/>
                </c:ext>
              </c:extLst>
            </c:dLbl>
            <c:dLbl>
              <c:idx val="3"/>
              <c:tx>
                <c:rich>
                  <a:bodyPr/>
                  <a:lstStyle/>
                  <a:p>
                    <a:fld id="{26180B5D-1880-45B5-9656-68713E3749C9}" type="VALUE">
                      <a:rPr lang="en-US">
                        <a:solidFill>
                          <a:schemeClr val="tx1"/>
                        </a:solidFill>
                      </a:rPr>
                      <a:pPr/>
                      <a:t>[VALUE]</a:t>
                    </a:fld>
                    <a:endParaRPr lang="en-GB"/>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761-459B-ACD2-72C5693B961F}"/>
                </c:ext>
              </c:extLst>
            </c:dLbl>
            <c:dLbl>
              <c:idx val="6"/>
              <c:layout>
                <c:manualLayout>
                  <c:x val="-5.130134562469372E-3"/>
                  <c:y val="0.178188444141502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3B-445F-A33A-62BAF37481E1}"/>
                </c:ext>
              </c:extLst>
            </c:dLbl>
            <c:spPr>
              <a:noFill/>
              <a:ln>
                <a:noFill/>
              </a:ln>
              <a:effectLst/>
            </c:spPr>
            <c:txPr>
              <a:bodyPr rot="0" spcFirstLastPara="1" vertOverflow="ellipsis" vert="horz" wrap="square" anchor="ctr" anchorCtr="1"/>
              <a:lstStyle/>
              <a:p>
                <a:pPr>
                  <a:defRPr sz="1400" b="0" i="0" u="none" strike="noStrike" kern="1200" baseline="0">
                    <a:solidFill>
                      <a:srgbClr val="001F5B"/>
                    </a:solidFill>
                    <a:latin typeface="+mn-lt"/>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Sheet1!$C$1:$J$1</c:f>
              <c:strCache>
                <c:ptCount val="8"/>
                <c:pt idx="0">
                  <c:v>Dec-19</c:v>
                </c:pt>
                <c:pt idx="1">
                  <c:v>Dec-20</c:v>
                </c:pt>
                <c:pt idx="2">
                  <c:v>Dec-21</c:v>
                </c:pt>
                <c:pt idx="3">
                  <c:v>Dec-22</c:v>
                </c:pt>
                <c:pt idx="4">
                  <c:v>Dec-23</c:v>
                </c:pt>
                <c:pt idx="5">
                  <c:v>Jun-24</c:v>
                </c:pt>
                <c:pt idx="6">
                  <c:v>Dec-24</c:v>
                </c:pt>
                <c:pt idx="7">
                  <c:v>Jun-25</c:v>
                </c:pt>
              </c:strCache>
            </c:strRef>
          </c:cat>
          <c:val>
            <c:numRef>
              <c:f>Sheet1!$C$4:$J$4</c:f>
              <c:numCache>
                <c:formatCode>_ * #,##0.0_ ;_ * \-#,##0.0_ ;_ * "-"??_ ;_ @_ </c:formatCode>
                <c:ptCount val="8"/>
                <c:pt idx="0">
                  <c:v>10.1</c:v>
                </c:pt>
                <c:pt idx="1">
                  <c:v>4.5999999999999996</c:v>
                </c:pt>
                <c:pt idx="2">
                  <c:v>9.5</c:v>
                </c:pt>
                <c:pt idx="3">
                  <c:v>6.3</c:v>
                </c:pt>
                <c:pt idx="4">
                  <c:v>6.1</c:v>
                </c:pt>
                <c:pt idx="5">
                  <c:v>8.8000000000000007</c:v>
                </c:pt>
                <c:pt idx="6">
                  <c:v>10.199999999999999</c:v>
                </c:pt>
                <c:pt idx="7">
                  <c:v>13.900669642857142</c:v>
                </c:pt>
              </c:numCache>
            </c:numRef>
          </c:val>
          <c:extLst>
            <c:ext xmlns:c16="http://schemas.microsoft.com/office/drawing/2014/chart" uri="{C3380CC4-5D6E-409C-BE32-E72D297353CC}">
              <c16:uniqueId val="{00000008-1761-459B-ACD2-72C5693B961F}"/>
            </c:ext>
          </c:extLst>
        </c:ser>
        <c:dLbls>
          <c:showLegendKey val="0"/>
          <c:showVal val="0"/>
          <c:showCatName val="0"/>
          <c:showSerName val="0"/>
          <c:showPercent val="0"/>
          <c:showBubbleSize val="0"/>
        </c:dLbls>
        <c:gapWidth val="75"/>
        <c:overlap val="100"/>
        <c:axId val="234124416"/>
        <c:axId val="234125952"/>
      </c:barChart>
      <c:catAx>
        <c:axId val="234124416"/>
        <c:scaling>
          <c:orientation val="minMax"/>
        </c:scaling>
        <c:delete val="0"/>
        <c:axPos val="b"/>
        <c:numFmt formatCode="General" sourceLinked="1"/>
        <c:majorTickMark val="none"/>
        <c:minorTickMark val="none"/>
        <c:tickLblPos val="low"/>
        <c:spPr>
          <a:noFill/>
          <a:ln w="19050"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rgbClr val="001F5B"/>
                </a:solidFill>
                <a:latin typeface="+mn-lt"/>
                <a:ea typeface="+mn-ea"/>
                <a:cs typeface="Arial" panose="020B0604020202020204" pitchFamily="34" charset="0"/>
              </a:defRPr>
            </a:pPr>
            <a:endParaRPr lang="en-US"/>
          </a:p>
        </c:txPr>
        <c:crossAx val="234125952"/>
        <c:crosses val="autoZero"/>
        <c:auto val="1"/>
        <c:lblAlgn val="ctr"/>
        <c:lblOffset val="100"/>
        <c:noMultiLvlLbl val="0"/>
      </c:catAx>
      <c:valAx>
        <c:axId val="234125952"/>
        <c:scaling>
          <c:orientation val="minMax"/>
          <c:max val="14"/>
          <c:min val="0"/>
        </c:scaling>
        <c:delete val="0"/>
        <c:axPos val="l"/>
        <c:title>
          <c:tx>
            <c:rich>
              <a:bodyPr rot="-5400000" spcFirstLastPara="1" vertOverflow="ellipsis" vert="horz" wrap="square" anchor="ctr" anchorCtr="1"/>
              <a:lstStyle/>
              <a:p>
                <a:pPr>
                  <a:defRPr sz="1400" b="0" i="0" u="none" strike="noStrike" kern="1200" baseline="0">
                    <a:solidFill>
                      <a:srgbClr val="001F5B"/>
                    </a:solidFill>
                    <a:latin typeface="+mn-lt"/>
                    <a:ea typeface="+mn-ea"/>
                    <a:cs typeface="Arial" panose="020B0604020202020204" pitchFamily="34" charset="0"/>
                  </a:defRPr>
                </a:pPr>
                <a:r>
                  <a:rPr lang="en-ZA" dirty="0">
                    <a:solidFill>
                      <a:srgbClr val="001F5B"/>
                    </a:solidFill>
                  </a:rPr>
                  <a:t>Percentage</a:t>
                </a:r>
              </a:p>
            </c:rich>
          </c:tx>
          <c:layout>
            <c:manualLayout>
              <c:xMode val="edge"/>
              <c:yMode val="edge"/>
              <c:x val="6.4982510067055502E-3"/>
              <c:y val="0.3487422197538545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1F5B"/>
                  </a:solidFill>
                  <a:latin typeface="+mn-lt"/>
                  <a:ea typeface="+mn-ea"/>
                  <a:cs typeface="Arial" panose="020B0604020202020204" pitchFamily="34" charset="0"/>
                </a:defRPr>
              </a:pPr>
              <a:endParaRPr lang="en-US"/>
            </a:p>
          </c:txPr>
        </c:title>
        <c:numFmt formatCode="_ * #,##0.0_ ;_ * \-#,##0.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1F5B"/>
                </a:solidFill>
                <a:latin typeface="+mn-lt"/>
                <a:ea typeface="+mn-ea"/>
                <a:cs typeface="Arial" panose="020B0604020202020204" pitchFamily="34" charset="0"/>
              </a:defRPr>
            </a:pPr>
            <a:endParaRPr lang="en-US"/>
          </a:p>
        </c:txPr>
        <c:crossAx val="234124416"/>
        <c:crosses val="autoZero"/>
        <c:crossBetween val="between"/>
        <c:majorUnit val="2.5"/>
      </c:valAx>
      <c:spPr>
        <a:noFill/>
        <a:ln>
          <a:noFill/>
        </a:ln>
        <a:effectLst/>
      </c:spPr>
    </c:plotArea>
    <c:legend>
      <c:legendPos val="b"/>
      <c:legendEntry>
        <c:idx val="2"/>
        <c:delete val="1"/>
      </c:legendEntry>
      <c:layout>
        <c:manualLayout>
          <c:xMode val="edge"/>
          <c:yMode val="edge"/>
          <c:x val="0.18930245963308334"/>
          <c:y val="0.89696213376246381"/>
          <c:w val="0.63096595897946817"/>
          <c:h val="4.8288677367591529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1F5B"/>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lumMod val="85000"/>
              <a:lumOff val="15000"/>
            </a:schemeClr>
          </a:solidFill>
          <a:latin typeface="+mn-lt"/>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2093816948466"/>
          <c:y val="7.8058772865928175E-2"/>
          <c:w val="0.85911091283310603"/>
          <c:h val="0.52658224353939942"/>
        </c:manualLayout>
      </c:layout>
      <c:barChart>
        <c:barDir val="col"/>
        <c:grouping val="stacked"/>
        <c:varyColors val="0"/>
        <c:ser>
          <c:idx val="1"/>
          <c:order val="0"/>
          <c:tx>
            <c:strRef>
              <c:f>Sheet1!$B$1</c:f>
              <c:strCache>
                <c:ptCount val="1"/>
                <c:pt idx="0">
                  <c:v>Cash and money market instruments</c:v>
                </c:pt>
              </c:strCache>
            </c:strRef>
          </c:tx>
          <c:spPr>
            <a:solidFill>
              <a:schemeClr val="tx2"/>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9-462D-B77A-B0FDE8382B4A}"/>
                </c:ext>
              </c:extLst>
            </c:dLbl>
            <c:dLbl>
              <c:idx val="3"/>
              <c:layout>
                <c:manualLayout>
                  <c:x val="0"/>
                  <c:y val="7.30352511061189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28-4670-BDFE-AE312B3361CA}"/>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Insurance funds</c:v>
                </c:pt>
                <c:pt idx="1">
                  <c:v>ART</c:v>
                </c:pt>
                <c:pt idx="2">
                  <c:v>Sub debt</c:v>
                </c:pt>
                <c:pt idx="3">
                  <c:v> SH funds </c:v>
                </c:pt>
                <c:pt idx="4">
                  <c:v>Total</c:v>
                </c:pt>
              </c:strCache>
            </c:strRef>
          </c:cat>
          <c:val>
            <c:numRef>
              <c:f>Sheet1!$B$2:$B$6</c:f>
              <c:numCache>
                <c:formatCode>_ * #,##0_ ;_ * \-#,##0_ ;_ * "-"??_ ;_ @_ </c:formatCode>
                <c:ptCount val="5"/>
                <c:pt idx="0">
                  <c:v>27</c:v>
                </c:pt>
                <c:pt idx="1">
                  <c:v>11</c:v>
                </c:pt>
                <c:pt idx="2">
                  <c:v>88</c:v>
                </c:pt>
                <c:pt idx="3">
                  <c:v>3</c:v>
                </c:pt>
                <c:pt idx="4">
                  <c:v>16</c:v>
                </c:pt>
              </c:numCache>
            </c:numRef>
          </c:val>
          <c:extLst>
            <c:ext xmlns:c16="http://schemas.microsoft.com/office/drawing/2014/chart" uri="{C3380CC4-5D6E-409C-BE32-E72D297353CC}">
              <c16:uniqueId val="{00000000-86A3-4F1F-8AE4-08C593240A30}"/>
            </c:ext>
          </c:extLst>
        </c:ser>
        <c:ser>
          <c:idx val="2"/>
          <c:order val="1"/>
          <c:tx>
            <c:strRef>
              <c:f>Sheet1!$C$1</c:f>
              <c:strCache>
                <c:ptCount val="1"/>
                <c:pt idx="0">
                  <c:v>Interest-bearing instruments and preference shares</c:v>
                </c:pt>
              </c:strCache>
            </c:strRef>
          </c:tx>
          <c:spPr>
            <a:solidFill>
              <a:srgbClr val="001F5B"/>
            </a:solidFill>
            <a:ln>
              <a:noFill/>
            </a:ln>
            <a:effectLst/>
          </c:spPr>
          <c:invertIfNegative val="0"/>
          <c:dLbls>
            <c:dLbl>
              <c:idx val="0"/>
              <c:spPr>
                <a:noFill/>
                <a:ln>
                  <a:noFill/>
                </a:ln>
                <a:effectLst/>
              </c:spPr>
              <c:txPr>
                <a:bodyPr rot="0" vert="horz" anchorCtr="0"/>
                <a:lstStyle/>
                <a:p>
                  <a:pPr algn="ctr">
                    <a:defRPr lang="en-US"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52EA-46D4-8D9E-2AC9AF70EDF3}"/>
                </c:ext>
              </c:extLst>
            </c:dLbl>
            <c:dLbl>
              <c:idx val="1"/>
              <c:spPr>
                <a:noFill/>
                <a:ln>
                  <a:noFill/>
                </a:ln>
                <a:effectLst/>
              </c:spPr>
              <c:txPr>
                <a:bodyPr rot="0" vert="horz" anchorCtr="0"/>
                <a:lstStyle/>
                <a:p>
                  <a:pPr algn="ctr">
                    <a:defRPr lang="en-US"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52EA-46D4-8D9E-2AC9AF70EDF3}"/>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Insurance funds</c:v>
                </c:pt>
                <c:pt idx="1">
                  <c:v>ART</c:v>
                </c:pt>
                <c:pt idx="2">
                  <c:v>Sub debt</c:v>
                </c:pt>
                <c:pt idx="3">
                  <c:v> SH funds </c:v>
                </c:pt>
                <c:pt idx="4">
                  <c:v>Total</c:v>
                </c:pt>
              </c:strCache>
            </c:strRef>
          </c:cat>
          <c:val>
            <c:numRef>
              <c:f>Sheet1!$C$2:$C$6</c:f>
              <c:numCache>
                <c:formatCode>_ * #,##0_ ;_ * \-#,##0_ ;_ * "-"??_ ;_ @_ </c:formatCode>
                <c:ptCount val="5"/>
                <c:pt idx="0">
                  <c:v>73</c:v>
                </c:pt>
                <c:pt idx="1">
                  <c:v>86</c:v>
                </c:pt>
                <c:pt idx="2">
                  <c:v>12</c:v>
                </c:pt>
                <c:pt idx="3">
                  <c:v>67</c:v>
                </c:pt>
                <c:pt idx="4">
                  <c:v>76</c:v>
                </c:pt>
              </c:numCache>
            </c:numRef>
          </c:val>
          <c:extLst>
            <c:ext xmlns:c16="http://schemas.microsoft.com/office/drawing/2014/chart" uri="{C3380CC4-5D6E-409C-BE32-E72D297353CC}">
              <c16:uniqueId val="{00000001-86A3-4F1F-8AE4-08C593240A30}"/>
            </c:ext>
          </c:extLst>
        </c:ser>
        <c:ser>
          <c:idx val="0"/>
          <c:order val="2"/>
          <c:tx>
            <c:strRef>
              <c:f>Sheet1!$D$1</c:f>
              <c:strCache>
                <c:ptCount val="1"/>
                <c:pt idx="0">
                  <c:v>Listed equities</c:v>
                </c:pt>
              </c:strCache>
            </c:strRef>
          </c:tx>
          <c:spPr>
            <a:solidFill>
              <a:schemeClr val="bg2">
                <a:lumMod val="20000"/>
                <a:lumOff val="80000"/>
              </a:schemeClr>
            </a:solidFill>
            <a:ln>
              <a:noFill/>
            </a:ln>
            <a:effectLst/>
          </c:spPr>
          <c:invertIfNegative val="0"/>
          <c:dLbls>
            <c:dLbl>
              <c:idx val="1"/>
              <c:layout>
                <c:manualLayout>
                  <c:x val="-2.8596705614479028E-3"/>
                  <c:y val="-7.30352511061198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36-463E-B286-179F13B0E304}"/>
                </c:ext>
              </c:extLst>
            </c:dLbl>
            <c:dLbl>
              <c:idx val="3"/>
              <c:layout>
                <c:manualLayout>
                  <c:x val="0"/>
                  <c:y val="-7.30352511061200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FF-4FB6-A823-BF050212F027}"/>
                </c:ext>
              </c:extLst>
            </c:dLbl>
            <c:dLbl>
              <c:idx val="4"/>
              <c:layout>
                <c:manualLayout>
                  <c:x val="0"/>
                  <c:y val="-1.115803446486868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9E-4D42-AF82-22B938D795CB}"/>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Insurance funds</c:v>
                </c:pt>
                <c:pt idx="1">
                  <c:v>ART</c:v>
                </c:pt>
                <c:pt idx="2">
                  <c:v>Sub debt</c:v>
                </c:pt>
                <c:pt idx="3">
                  <c:v> SH funds </c:v>
                </c:pt>
                <c:pt idx="4">
                  <c:v>Total</c:v>
                </c:pt>
              </c:strCache>
            </c:strRef>
          </c:cat>
          <c:val>
            <c:numRef>
              <c:f>Sheet1!$D$2:$D$6</c:f>
              <c:numCache>
                <c:formatCode>_ * #,##0_ ;_ * \-#,##0_ ;_ * "-"??_ ;_ @_ </c:formatCode>
                <c:ptCount val="5"/>
                <c:pt idx="1">
                  <c:v>3</c:v>
                </c:pt>
                <c:pt idx="3">
                  <c:v>2</c:v>
                </c:pt>
                <c:pt idx="4">
                  <c:v>2.3124747664212437</c:v>
                </c:pt>
              </c:numCache>
            </c:numRef>
          </c:val>
          <c:extLst>
            <c:ext xmlns:c16="http://schemas.microsoft.com/office/drawing/2014/chart" uri="{C3380CC4-5D6E-409C-BE32-E72D297353CC}">
              <c16:uniqueId val="{00000002-86A3-4F1F-8AE4-08C593240A30}"/>
            </c:ext>
          </c:extLst>
        </c:ser>
        <c:ser>
          <c:idx val="3"/>
          <c:order val="3"/>
          <c:tx>
            <c:strRef>
              <c:f>Sheet1!#REF!</c:f>
              <c:strCache>
                <c:ptCount val="1"/>
                <c:pt idx="0">
                  <c:v>#REF!</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Insurance funds</c:v>
                </c:pt>
                <c:pt idx="1">
                  <c:v>ART</c:v>
                </c:pt>
                <c:pt idx="2">
                  <c:v>Sub debt</c:v>
                </c:pt>
                <c:pt idx="3">
                  <c:v> SH funds </c:v>
                </c:pt>
                <c:pt idx="4">
                  <c:v>Total</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6A3-4F1F-8AE4-08C593240A30}"/>
            </c:ext>
          </c:extLst>
        </c:ser>
        <c:ser>
          <c:idx val="4"/>
          <c:order val="4"/>
          <c:tx>
            <c:strRef>
              <c:f>Sheet1!$E$1</c:f>
              <c:strCache>
                <c:ptCount val="1"/>
                <c:pt idx="0">
                  <c:v>Strategic investments</c:v>
                </c:pt>
              </c:strCache>
            </c:strRef>
          </c:tx>
          <c:spPr>
            <a:solidFill>
              <a:schemeClr val="bg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4-86A3-4F1F-8AE4-08C593240A30}"/>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Insurance funds</c:v>
                </c:pt>
                <c:pt idx="1">
                  <c:v>ART</c:v>
                </c:pt>
                <c:pt idx="2">
                  <c:v>Sub debt</c:v>
                </c:pt>
                <c:pt idx="3">
                  <c:v> SH funds </c:v>
                </c:pt>
                <c:pt idx="4">
                  <c:v>Total</c:v>
                </c:pt>
              </c:strCache>
            </c:strRef>
          </c:cat>
          <c:val>
            <c:numRef>
              <c:f>Sheet1!$E$2:$E$6</c:f>
              <c:numCache>
                <c:formatCode>General</c:formatCode>
                <c:ptCount val="5"/>
                <c:pt idx="3" formatCode="_ * #,##0_ ;_ * \-#,##0_ ;_ * &quot;-&quot;??_ ;_ @_ ">
                  <c:v>26</c:v>
                </c:pt>
                <c:pt idx="4" formatCode="_ * #,##0_ ;_ * \-#,##0_ ;_ * &quot;-&quot;??_ ;_ @_ ">
                  <c:v>5.6069222638524785</c:v>
                </c:pt>
              </c:numCache>
            </c:numRef>
          </c:val>
          <c:extLst>
            <c:ext xmlns:c16="http://schemas.microsoft.com/office/drawing/2014/chart" uri="{C3380CC4-5D6E-409C-BE32-E72D297353CC}">
              <c16:uniqueId val="{00000005-86A3-4F1F-8AE4-08C593240A30}"/>
            </c:ext>
          </c:extLst>
        </c:ser>
        <c:ser>
          <c:idx val="5"/>
          <c:order val="5"/>
          <c:tx>
            <c:strRef>
              <c:f>Sheet1!$F$1</c:f>
              <c:strCache>
                <c:ptCount val="1"/>
                <c:pt idx="0">
                  <c:v>Other assets</c:v>
                </c:pt>
              </c:strCache>
            </c:strRef>
          </c:tx>
          <c:spPr>
            <a:solidFill>
              <a:schemeClr val="bg1">
                <a:lumMod val="75000"/>
              </a:schemeClr>
            </a:solidFill>
            <a:ln>
              <a:noFill/>
            </a:ln>
            <a:effectLst/>
          </c:spPr>
          <c:invertIfNegative val="0"/>
          <c:dLbls>
            <c:dLbl>
              <c:idx val="3"/>
              <c:layout>
                <c:manualLayout>
                  <c:x val="0"/>
                  <c:y val="-9.73803348081597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28-4670-BDFE-AE312B3361CA}"/>
                </c:ext>
              </c:extLst>
            </c:dLbl>
            <c:dLbl>
              <c:idx val="4"/>
              <c:layout>
                <c:manualLayout>
                  <c:x val="1.4298352807239514E-3"/>
                  <c:y val="-9.73803348081597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A3-4F1F-8AE4-08C593240A30}"/>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Insurance funds</c:v>
                </c:pt>
                <c:pt idx="1">
                  <c:v>ART</c:v>
                </c:pt>
                <c:pt idx="2">
                  <c:v>Sub debt</c:v>
                </c:pt>
                <c:pt idx="3">
                  <c:v> SH funds </c:v>
                </c:pt>
                <c:pt idx="4">
                  <c:v>Total</c:v>
                </c:pt>
              </c:strCache>
            </c:strRef>
          </c:cat>
          <c:val>
            <c:numRef>
              <c:f>Sheet1!$F$2:$F$6</c:f>
              <c:numCache>
                <c:formatCode>General</c:formatCode>
                <c:ptCount val="5"/>
                <c:pt idx="3" formatCode="_ * #,##0_ ;_ * \-#,##0_ ;_ * &quot;-&quot;??_ ;_ @_ ">
                  <c:v>2</c:v>
                </c:pt>
              </c:numCache>
            </c:numRef>
          </c:val>
          <c:extLst>
            <c:ext xmlns:c16="http://schemas.microsoft.com/office/drawing/2014/chart" uri="{C3380CC4-5D6E-409C-BE32-E72D297353CC}">
              <c16:uniqueId val="{00000007-86A3-4F1F-8AE4-08C593240A30}"/>
            </c:ext>
          </c:extLst>
        </c:ser>
        <c:dLbls>
          <c:dLblPos val="ctr"/>
          <c:showLegendKey val="0"/>
          <c:showVal val="1"/>
          <c:showCatName val="0"/>
          <c:showSerName val="0"/>
          <c:showPercent val="0"/>
          <c:showBubbleSize val="0"/>
        </c:dLbls>
        <c:gapWidth val="150"/>
        <c:overlap val="100"/>
        <c:axId val="236615168"/>
        <c:axId val="236616704"/>
        <c:extLst>
          <c:ext xmlns:c15="http://schemas.microsoft.com/office/drawing/2012/chart" uri="{02D57815-91ED-43cb-92C2-25804820EDAC}">
            <c15:filteredBarSeries>
              <c15:ser>
                <c:idx val="6"/>
                <c:order val="6"/>
                <c:tx>
                  <c:strRef>
                    <c:extLst>
                      <c:ext uri="{02D57815-91ED-43cb-92C2-25804820EDAC}">
                        <c15:formulaRef>
                          <c15:sqref>Sheet1!$G$1</c15:sqref>
                        </c15:formulaRef>
                      </c:ext>
                    </c:extLst>
                    <c:strCache>
                      <c:ptCount val="1"/>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highlight>
                            <a:srgbClr val="FFFF00"/>
                          </a:highligh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Insurance funds</c:v>
                      </c:pt>
                      <c:pt idx="1">
                        <c:v>ART</c:v>
                      </c:pt>
                      <c:pt idx="2">
                        <c:v>Sub debt</c:v>
                      </c:pt>
                      <c:pt idx="3">
                        <c:v> SH funds </c:v>
                      </c:pt>
                      <c:pt idx="4">
                        <c:v>Total</c:v>
                      </c:pt>
                    </c:strCache>
                  </c:strRef>
                </c:cat>
                <c:val>
                  <c:numRef>
                    <c:extLst>
                      <c:ext uri="{02D57815-91ED-43cb-92C2-25804820EDAC}">
                        <c15:formulaRef>
                          <c15:sqref>Sheet1!$G$2:$G$6</c15:sqref>
                        </c15:formulaRef>
                      </c:ext>
                    </c:extLst>
                    <c:numCache>
                      <c:formatCode>General</c:formatCode>
                      <c:ptCount val="5"/>
                    </c:numCache>
                  </c:numRef>
                </c:val>
                <c:extLst>
                  <c:ext xmlns:c16="http://schemas.microsoft.com/office/drawing/2014/chart" uri="{C3380CC4-5D6E-409C-BE32-E72D297353CC}">
                    <c16:uniqueId val="{00000008-86A3-4F1F-8AE4-08C593240A3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Sheet1!$H$1</c15:sqref>
                        </c15:formulaRef>
                      </c:ext>
                    </c:extLst>
                    <c:strCache>
                      <c:ptCount val="1"/>
                    </c:strCache>
                  </c:strRef>
                </c:tx>
                <c:spPr>
                  <a:solidFill>
                    <a:schemeClr val="accent2">
                      <a:lumMod val="60000"/>
                    </a:schemeClr>
                  </a:solidFill>
                  <a:ln>
                    <a:noFill/>
                  </a:ln>
                  <a:effectLst/>
                </c:spPr>
                <c:invertIfNegative val="0"/>
                <c:dLbls>
                  <c:delete val="1"/>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Insurance funds</c:v>
                      </c:pt>
                      <c:pt idx="1">
                        <c:v>ART</c:v>
                      </c:pt>
                      <c:pt idx="2">
                        <c:v>Sub debt</c:v>
                      </c:pt>
                      <c:pt idx="3">
                        <c:v> SH funds </c:v>
                      </c:pt>
                      <c:pt idx="4">
                        <c:v>Total</c:v>
                      </c:pt>
                    </c:strCache>
                  </c:strRef>
                </c:cat>
                <c:val>
                  <c:numRef>
                    <c:extLst xmlns:c15="http://schemas.microsoft.com/office/drawing/2012/chart">
                      <c:ext xmlns:c15="http://schemas.microsoft.com/office/drawing/2012/chart" uri="{02D57815-91ED-43cb-92C2-25804820EDAC}">
                        <c15:formulaRef>
                          <c15:sqref>Sheet1!$H$2:$H$6</c15:sqref>
                        </c15:formulaRef>
                      </c:ext>
                    </c:extLst>
                    <c:numCache>
                      <c:formatCode>General</c:formatCode>
                      <c:ptCount val="5"/>
                      <c:pt idx="0">
                        <c:v>0</c:v>
                      </c:pt>
                      <c:pt idx="1">
                        <c:v>0</c:v>
                      </c:pt>
                      <c:pt idx="2">
                        <c:v>0</c:v>
                      </c:pt>
                      <c:pt idx="3">
                        <c:v>0</c:v>
                      </c:pt>
                      <c:pt idx="4">
                        <c:v>-8.0602969726271567E-2</c:v>
                      </c:pt>
                    </c:numCache>
                  </c:numRef>
                </c:val>
                <c:extLst xmlns:c15="http://schemas.microsoft.com/office/drawing/2012/chart">
                  <c:ext xmlns:c16="http://schemas.microsoft.com/office/drawing/2014/chart" uri="{C3380CC4-5D6E-409C-BE32-E72D297353CC}">
                    <c16:uniqueId val="{00000009-86A3-4F1F-8AE4-08C593240A30}"/>
                  </c:ext>
                </c:extLst>
              </c15:ser>
            </c15:filteredBarSeries>
          </c:ext>
        </c:extLst>
      </c:barChart>
      <c:lineChart>
        <c:grouping val="standard"/>
        <c:varyColors val="0"/>
        <c:dLbls>
          <c:dLblPos val="ctr"/>
          <c:showLegendKey val="0"/>
          <c:showVal val="1"/>
          <c:showCatName val="0"/>
          <c:showSerName val="0"/>
          <c:showPercent val="0"/>
          <c:showBubbleSize val="0"/>
        </c:dLbls>
        <c:marker val="1"/>
        <c:smooth val="0"/>
        <c:axId val="236615168"/>
        <c:axId val="236616704"/>
        <c:extLst>
          <c:ext xmlns:c15="http://schemas.microsoft.com/office/drawing/2012/chart" uri="{02D57815-91ED-43cb-92C2-25804820EDAC}">
            <c15:filteredLineSeries>
              <c15:ser>
                <c:idx val="8"/>
                <c:order val="8"/>
                <c:tx>
                  <c:strRef>
                    <c:extLst>
                      <c:ext uri="{02D57815-91ED-43cb-92C2-25804820EDAC}">
                        <c15:formulaRef>
                          <c15:sqref>Sheet1!$J$1</c15:sqref>
                        </c15:formulaRef>
                      </c:ext>
                    </c:extLst>
                    <c:strCache>
                      <c:ptCount val="1"/>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highlight>
                            <a:srgbClr val="FFFF00"/>
                          </a:highligh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Sheet1!$I$2:$I$6</c15:sqref>
                        </c15:formulaRef>
                      </c:ext>
                    </c:extLst>
                    <c:strCache>
                      <c:ptCount val="5"/>
                      <c:pt idx="0">
                        <c:v>Insurance funds</c:v>
                      </c:pt>
                      <c:pt idx="1">
                        <c:v>ART</c:v>
                      </c:pt>
                      <c:pt idx="2">
                        <c:v>Sub debt</c:v>
                      </c:pt>
                      <c:pt idx="3">
                        <c:v> SH funds </c:v>
                      </c:pt>
                      <c:pt idx="4">
                        <c:v>Total</c:v>
                      </c:pt>
                    </c:strCache>
                  </c:strRef>
                </c:cat>
                <c:val>
                  <c:numRef>
                    <c:extLst>
                      <c:ext uri="{02D57815-91ED-43cb-92C2-25804820EDAC}">
                        <c15:formulaRef>
                          <c15:sqref>Sheet1!$J$2:$J$6</c15:sqref>
                        </c15:formulaRef>
                      </c:ext>
                    </c:extLst>
                    <c:numCache>
                      <c:formatCode>General</c:formatCode>
                      <c:ptCount val="5"/>
                    </c:numCache>
                  </c:numRef>
                </c:val>
                <c:smooth val="0"/>
                <c:extLst>
                  <c:ext xmlns:c16="http://schemas.microsoft.com/office/drawing/2014/chart" uri="{C3380CC4-5D6E-409C-BE32-E72D297353CC}">
                    <c16:uniqueId val="{0000000A-86A3-4F1F-8AE4-08C593240A30}"/>
                  </c:ext>
                </c:extLst>
              </c15:ser>
            </c15:filteredLineSeries>
          </c:ext>
        </c:extLst>
      </c:lineChart>
      <c:catAx>
        <c:axId val="236615168"/>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vert="horz"/>
          <a:lstStyle/>
          <a:p>
            <a:pPr>
              <a:defRPr/>
            </a:pPr>
            <a:endParaRPr lang="en-US"/>
          </a:p>
        </c:txPr>
        <c:crossAx val="236616704"/>
        <c:crosses val="autoZero"/>
        <c:auto val="1"/>
        <c:lblAlgn val="ctr"/>
        <c:lblOffset val="100"/>
        <c:noMultiLvlLbl val="0"/>
      </c:catAx>
      <c:valAx>
        <c:axId val="236616704"/>
        <c:scaling>
          <c:orientation val="minMax"/>
          <c:max val="100"/>
          <c:min val="0"/>
        </c:scaling>
        <c:delete val="0"/>
        <c:axPos val="l"/>
        <c:title>
          <c:tx>
            <c:rich>
              <a:bodyPr rot="-5400000" vert="horz"/>
              <a:lstStyle/>
              <a:p>
                <a:pPr>
                  <a:defRPr/>
                </a:pPr>
                <a:r>
                  <a:rPr lang="en-ZA" dirty="0"/>
                  <a:t>Percentage</a:t>
                </a:r>
              </a:p>
            </c:rich>
          </c:tx>
          <c:overlay val="0"/>
          <c:spPr>
            <a:noFill/>
            <a:ln>
              <a:noFill/>
            </a:ln>
            <a:effectLst/>
          </c:spPr>
        </c:title>
        <c:numFmt formatCode="_ * #\ ##0_ ;_ * \-#\ ##0_ ;_ * &quot;-&quot;??_ ;_ @_ " sourceLinked="0"/>
        <c:majorTickMark val="none"/>
        <c:minorTickMark val="none"/>
        <c:tickLblPos val="nextTo"/>
        <c:spPr>
          <a:noFill/>
          <a:ln>
            <a:noFill/>
          </a:ln>
          <a:effectLst/>
        </c:spPr>
        <c:txPr>
          <a:bodyPr rot="-60000000" vert="horz"/>
          <a:lstStyle/>
          <a:p>
            <a:pPr>
              <a:defRPr/>
            </a:pPr>
            <a:endParaRPr lang="en-US"/>
          </a:p>
        </c:txPr>
        <c:crossAx val="236615168"/>
        <c:crosses val="autoZero"/>
        <c:crossBetween val="between"/>
        <c:majorUnit val="20"/>
      </c:valAx>
      <c:spPr>
        <a:noFill/>
        <a:ln>
          <a:noFill/>
        </a:ln>
        <a:effectLst/>
      </c:spPr>
    </c:plotArea>
    <c:legend>
      <c:legendPos val="r"/>
      <c:legendEntry>
        <c:idx val="2"/>
        <c:delete val="1"/>
      </c:legendEntry>
      <c:layout>
        <c:manualLayout>
          <c:xMode val="edge"/>
          <c:yMode val="edge"/>
          <c:x val="1.9555192880275952E-2"/>
          <c:y val="0.68986107775110472"/>
          <c:w val="0.61571837063627211"/>
          <c:h val="0.2100583917791061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70090673771872E-2"/>
          <c:y val="6.6189942291300694E-2"/>
          <c:w val="0.88713377113696856"/>
          <c:h val="0.67551510998447062"/>
        </c:manualLayout>
      </c:layout>
      <c:barChart>
        <c:barDir val="col"/>
        <c:grouping val="stacked"/>
        <c:varyColors val="0"/>
        <c:ser>
          <c:idx val="1"/>
          <c:order val="0"/>
          <c:tx>
            <c:strRef>
              <c:f>Sheet1!$B$1</c:f>
              <c:strCache>
                <c:ptCount val="1"/>
                <c:pt idx="0">
                  <c:v>Insurance ROC</c:v>
                </c:pt>
              </c:strCache>
            </c:strRef>
          </c:tx>
          <c:spPr>
            <a:solidFill>
              <a:srgbClr val="FFC52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Dec-19</c:v>
                </c:pt>
                <c:pt idx="1">
                  <c:v>Dec-20</c:v>
                </c:pt>
                <c:pt idx="2">
                  <c:v>Dec-21</c:v>
                </c:pt>
                <c:pt idx="3">
                  <c:v>Dec-22</c:v>
                </c:pt>
                <c:pt idx="4">
                  <c:v>Dec-23</c:v>
                </c:pt>
                <c:pt idx="5">
                  <c:v>Jun-24</c:v>
                </c:pt>
                <c:pt idx="6">
                  <c:v>Dec-24</c:v>
                </c:pt>
                <c:pt idx="7">
                  <c:v>Jun-25</c:v>
                </c:pt>
              </c:strCache>
            </c:strRef>
          </c:cat>
          <c:val>
            <c:numRef>
              <c:f>Sheet1!$B$2:$B$9</c:f>
              <c:numCache>
                <c:formatCode>General</c:formatCode>
                <c:ptCount val="8"/>
                <c:pt idx="0">
                  <c:v>19.100000000000001</c:v>
                </c:pt>
                <c:pt idx="1">
                  <c:v>8.8000000000000007</c:v>
                </c:pt>
                <c:pt idx="2">
                  <c:v>18.600000000000001</c:v>
                </c:pt>
                <c:pt idx="3" formatCode="_ * #,##0.0_ ;_ * \-#,##0.0_ ;_ * &quot;-&quot;??_ ;_ @_ ">
                  <c:v>13.6</c:v>
                </c:pt>
                <c:pt idx="4" formatCode="_ * #,##0.0_ ;_ * \-#,##0.0_ ;_ * &quot;-&quot;??_ ;_ @_ ">
                  <c:v>13.4</c:v>
                </c:pt>
                <c:pt idx="5" formatCode="_ * #,##0.0_ ;_ * \-#,##0.0_ ;_ * &quot;-&quot;??_ ;_ @_ ">
                  <c:v>11.3</c:v>
                </c:pt>
                <c:pt idx="6" formatCode="0.0">
                  <c:v>20.001977089713673</c:v>
                </c:pt>
                <c:pt idx="7" formatCode="_ * #,##0.0_ ;_ * \-#,##0.0_ ;_ * &quot;-&quot;??_ ;_ @_ ">
                  <c:v>32.468899106891556</c:v>
                </c:pt>
              </c:numCache>
            </c:numRef>
          </c:val>
          <c:extLst>
            <c:ext xmlns:c16="http://schemas.microsoft.com/office/drawing/2014/chart" uri="{C3380CC4-5D6E-409C-BE32-E72D297353CC}">
              <c16:uniqueId val="{00000000-FB0B-42D2-A147-D3A79C2CCE59}"/>
            </c:ext>
          </c:extLst>
        </c:ser>
        <c:ser>
          <c:idx val="2"/>
          <c:order val="1"/>
          <c:tx>
            <c:strRef>
              <c:f>Sheet1!$C$1</c:f>
              <c:strCache>
                <c:ptCount val="1"/>
                <c:pt idx="0">
                  <c:v>Investment ROC</c:v>
                </c:pt>
              </c:strCache>
            </c:strRef>
          </c:tx>
          <c:spPr>
            <a:solidFill>
              <a:srgbClr val="001F5B"/>
            </a:solidFill>
            <a:ln>
              <a:solidFill>
                <a:srgbClr val="001F5B"/>
              </a:solidFill>
            </a:ln>
            <a:effectLst/>
          </c:spPr>
          <c:invertIfNegative val="0"/>
          <c:dLbls>
            <c:dLbl>
              <c:idx val="1"/>
              <c:layout>
                <c:manualLayout>
                  <c:x val="0"/>
                  <c:y val="-2.9528160289929658E-2"/>
                </c:manualLayout>
              </c:layout>
              <c:numFmt formatCode="#,##0.0;[Red]_ \(##0.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A4-488C-8245-D0842308AA6E}"/>
                </c:ext>
              </c:extLst>
            </c:dLbl>
            <c:dLbl>
              <c:idx val="2"/>
              <c:layout>
                <c:manualLayout>
                  <c:x val="4.1518200589411241E-17"/>
                  <c:y val="3.55369698566423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3-4951-A471-47871C46FCE3}"/>
                </c:ext>
              </c:extLst>
            </c:dLbl>
            <c:dLbl>
              <c:idx val="5"/>
              <c:layout>
                <c:manualLayout>
                  <c:x val="-1.1323276421237535E-3"/>
                  <c:y val="3.55369698566424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F3-4951-A471-47871C46FCE3}"/>
                </c:ext>
              </c:extLst>
            </c:dLbl>
            <c:dLbl>
              <c:idx val="6"/>
              <c:layout>
                <c:manualLayout>
                  <c:x val="0"/>
                  <c:y val="-2.18689045271645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F3-4951-A471-47871C46FCE3}"/>
                </c:ext>
              </c:extLst>
            </c:dLbl>
            <c:dLbl>
              <c:idx val="7"/>
              <c:layout>
                <c:manualLayout>
                  <c:x val="1.1323276421238366E-3"/>
                  <c:y val="1.6106480617415441E-2"/>
                </c:manualLayout>
              </c:layout>
              <c:numFmt formatCode="#,##0.0;\(##0.0\)" sourceLinked="0"/>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19-405C-8102-78AB5BEB711F}"/>
                </c:ext>
              </c:extLst>
            </c:dLbl>
            <c:numFmt formatCode="#,##0.0;\(##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Dec-19</c:v>
                </c:pt>
                <c:pt idx="1">
                  <c:v>Dec-20</c:v>
                </c:pt>
                <c:pt idx="2">
                  <c:v>Dec-21</c:v>
                </c:pt>
                <c:pt idx="3">
                  <c:v>Dec-22</c:v>
                </c:pt>
                <c:pt idx="4">
                  <c:v>Dec-23</c:v>
                </c:pt>
                <c:pt idx="5">
                  <c:v>Jun-24</c:v>
                </c:pt>
                <c:pt idx="6">
                  <c:v>Dec-24</c:v>
                </c:pt>
                <c:pt idx="7">
                  <c:v>Jun-25</c:v>
                </c:pt>
              </c:strCache>
            </c:strRef>
          </c:cat>
          <c:val>
            <c:numRef>
              <c:f>Sheet1!$C$2:$C$9</c:f>
              <c:numCache>
                <c:formatCode>General</c:formatCode>
                <c:ptCount val="8"/>
                <c:pt idx="0">
                  <c:v>3.1</c:v>
                </c:pt>
                <c:pt idx="1">
                  <c:v>-0.8</c:v>
                </c:pt>
                <c:pt idx="2">
                  <c:v>9.9</c:v>
                </c:pt>
                <c:pt idx="3" formatCode="_ * #,##0.0_ ;_ * \-#,##0.0_ ;_ * &quot;-&quot;??_ ;_ @_ ">
                  <c:v>4.9000000000000004</c:v>
                </c:pt>
                <c:pt idx="4" formatCode="_ * #,##0.0_ ;_ * \-#,##0.0_ ;_ * &quot;-&quot;??_ ;_ @_ ">
                  <c:v>15.1</c:v>
                </c:pt>
                <c:pt idx="5" formatCode="_ * #,##0.0_ ;_ * \-#,##0.0_ ;_ * &quot;-&quot;??_ ;_ @_ ">
                  <c:v>22.3</c:v>
                </c:pt>
                <c:pt idx="6" formatCode="0.0">
                  <c:v>11.875565912477066</c:v>
                </c:pt>
                <c:pt idx="7" formatCode="_ * #,##0.0_ ;_ * \-#,##0.0_ ;_ * &quot;-&quot;??_ ;_ @_ ">
                  <c:v>0.73935041602863372</c:v>
                </c:pt>
              </c:numCache>
            </c:numRef>
          </c:val>
          <c:extLst>
            <c:ext xmlns:c16="http://schemas.microsoft.com/office/drawing/2014/chart" uri="{C3380CC4-5D6E-409C-BE32-E72D297353CC}">
              <c16:uniqueId val="{00000002-FB0B-42D2-A147-D3A79C2CCE59}"/>
            </c:ext>
          </c:extLst>
        </c:ser>
        <c:ser>
          <c:idx val="0"/>
          <c:order val="2"/>
          <c:tx>
            <c:strRef>
              <c:f>Sheet1!$D$1</c:f>
              <c:strCache>
                <c:ptCount val="1"/>
              </c:strCache>
            </c:strRef>
          </c:tx>
          <c:spPr>
            <a:noFill/>
            <a:ln>
              <a:noFill/>
            </a:ln>
            <a:effectLst/>
          </c:spPr>
          <c:invertIfNegative val="0"/>
          <c:dLbls>
            <c:dLbl>
              <c:idx val="0"/>
              <c:layout>
                <c:manualLayout>
                  <c:x val="0"/>
                  <c:y val="0.101799750573951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3-4951-A471-47871C46FCE3}"/>
                </c:ext>
              </c:extLst>
            </c:dLbl>
            <c:dLbl>
              <c:idx val="6"/>
              <c:tx>
                <c:rich>
                  <a:bodyPr/>
                  <a:lstStyle/>
                  <a:p>
                    <a:r>
                      <a:rPr lang="en-US" dirty="0"/>
                      <a:t>31.9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B0B-42D2-A147-D3A79C2CCE59}"/>
                </c:ext>
              </c:extLst>
            </c:dLbl>
            <c:numFmt formatCode="#,##0.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Dec-19</c:v>
                </c:pt>
                <c:pt idx="1">
                  <c:v>Dec-20</c:v>
                </c:pt>
                <c:pt idx="2">
                  <c:v>Dec-21</c:v>
                </c:pt>
                <c:pt idx="3">
                  <c:v>Dec-22</c:v>
                </c:pt>
                <c:pt idx="4">
                  <c:v>Dec-23</c:v>
                </c:pt>
                <c:pt idx="5">
                  <c:v>Jun-24</c:v>
                </c:pt>
                <c:pt idx="6">
                  <c:v>Dec-24</c:v>
                </c:pt>
                <c:pt idx="7">
                  <c:v>Jun-25</c:v>
                </c:pt>
              </c:strCache>
            </c:strRef>
          </c:cat>
          <c:val>
            <c:numRef>
              <c:f>Sheet1!$D$2:$D$9</c:f>
              <c:numCache>
                <c:formatCode>General</c:formatCode>
                <c:ptCount val="8"/>
                <c:pt idx="0">
                  <c:v>22.200000000000003</c:v>
                </c:pt>
                <c:pt idx="1">
                  <c:v>8</c:v>
                </c:pt>
                <c:pt idx="2">
                  <c:v>28.5</c:v>
                </c:pt>
                <c:pt idx="3">
                  <c:v>18.5</c:v>
                </c:pt>
                <c:pt idx="4">
                  <c:v>28.5</c:v>
                </c:pt>
                <c:pt idx="5" formatCode="_(* #,##0.00_);_(* \(#,##0.00\);_(* &quot;-&quot;??_);_(@_)">
                  <c:v>33.6</c:v>
                </c:pt>
                <c:pt idx="6" formatCode="0.0">
                  <c:v>31.877543002190741</c:v>
                </c:pt>
                <c:pt idx="7" formatCode="0.0">
                  <c:v>33.208249522920191</c:v>
                </c:pt>
              </c:numCache>
            </c:numRef>
          </c:val>
          <c:extLst>
            <c:ext xmlns:c16="http://schemas.microsoft.com/office/drawing/2014/chart" uri="{C3380CC4-5D6E-409C-BE32-E72D297353CC}">
              <c16:uniqueId val="{00000004-FB0B-42D2-A147-D3A79C2CCE59}"/>
            </c:ext>
          </c:extLst>
        </c:ser>
        <c:dLbls>
          <c:showLegendKey val="0"/>
          <c:showVal val="0"/>
          <c:showCatName val="0"/>
          <c:showSerName val="0"/>
          <c:showPercent val="0"/>
          <c:showBubbleSize val="0"/>
        </c:dLbls>
        <c:gapWidth val="75"/>
        <c:overlap val="100"/>
        <c:axId val="237413888"/>
        <c:axId val="237415424"/>
      </c:barChart>
      <c:catAx>
        <c:axId val="237413888"/>
        <c:scaling>
          <c:orientation val="minMax"/>
        </c:scaling>
        <c:delete val="0"/>
        <c:axPos val="b"/>
        <c:numFmt formatCode="General" sourceLinked="1"/>
        <c:majorTickMark val="none"/>
        <c:minorTickMark val="none"/>
        <c:tickLblPos val="low"/>
        <c:spPr>
          <a:noFill/>
          <a:ln w="22225" cap="flat" cmpd="sng" algn="ctr">
            <a:solidFill>
              <a:srgbClr val="0070C0"/>
            </a:solidFill>
            <a:prstDash val="dash"/>
            <a:round/>
          </a:ln>
          <a:effectLst/>
        </c:spPr>
        <c:txPr>
          <a:bodyPr rot="0" spcFirstLastPara="1" vertOverflow="ellipsis" wrap="square" anchor="b" anchorCtr="1"/>
          <a:lstStyle/>
          <a:p>
            <a:pPr>
              <a:defRPr lang="en-US" sz="1400" b="0" i="0" u="none" strike="noStrike" kern="1200" baseline="0">
                <a:solidFill>
                  <a:schemeClr val="tx1">
                    <a:lumMod val="85000"/>
                    <a:lumOff val="15000"/>
                  </a:schemeClr>
                </a:solidFill>
                <a:latin typeface="+mn-lt"/>
                <a:ea typeface="+mn-ea"/>
                <a:cs typeface="Arial" panose="020B0604020202020204" pitchFamily="34" charset="0"/>
              </a:defRPr>
            </a:pPr>
            <a:endParaRPr lang="en-US"/>
          </a:p>
        </c:txPr>
        <c:crossAx val="237415424"/>
        <c:crossesAt val="24"/>
        <c:auto val="1"/>
        <c:lblAlgn val="ctr"/>
        <c:lblOffset val="100"/>
        <c:tickLblSkip val="1"/>
        <c:noMultiLvlLbl val="0"/>
      </c:catAx>
      <c:valAx>
        <c:axId val="237415424"/>
        <c:scaling>
          <c:orientation val="minMax"/>
          <c:max val="40"/>
          <c:min val="-3"/>
        </c:scaling>
        <c:delete val="0"/>
        <c:axPos val="l"/>
        <c:title>
          <c:tx>
            <c:rich>
              <a:bodyPr rot="-54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r>
                  <a:rPr lang="en-ZA" b="0" dirty="0">
                    <a:solidFill>
                      <a:srgbClr val="001F5B"/>
                    </a:solidFill>
                  </a:rPr>
                  <a:t>Percentage</a:t>
                </a:r>
              </a:p>
            </c:rich>
          </c:tx>
          <c:layout>
            <c:manualLayout>
              <c:xMode val="edge"/>
              <c:yMode val="edge"/>
              <c:x val="7.0304070655284002E-3"/>
              <c:y val="0.3207917586050054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_(* #\ ##0_);[Red]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crossAx val="237413888"/>
        <c:crosses val="autoZero"/>
        <c:crossBetween val="between"/>
        <c:majorUnit val="10"/>
        <c:minorUnit val="2"/>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F5B"/>
                </a:solidFill>
                <a:latin typeface="Arial" panose="020B0604020202020204" pitchFamily="34" charset="0"/>
                <a:ea typeface="+mn-ea"/>
                <a:cs typeface="Arial" panose="020B0604020202020204" pitchFamily="34" charset="0"/>
              </a:defRPr>
            </a:pPr>
            <a:endParaRPr lang="en-US"/>
          </a:p>
        </c:txPr>
      </c:legendEntry>
      <c:legendEntry>
        <c:idx val="2"/>
        <c:delete val="1"/>
      </c:legendEntry>
      <c:layout>
        <c:manualLayout>
          <c:xMode val="edge"/>
          <c:yMode val="edge"/>
          <c:x val="0.29578537844039254"/>
          <c:y val="0.8971160266467868"/>
          <c:w val="0.45013351762113213"/>
          <c:h val="5.1612281144500581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02E7A-4018-44A8-A52B-0F90D301AFB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ZA"/>
        </a:p>
      </dgm:t>
    </dgm:pt>
    <dgm:pt modelId="{D4121C88-B109-4501-A1B2-AB040518CB16}">
      <dgm:prSet phldrT="[Text]" custT="1"/>
      <dgm:spPr>
        <a:solidFill>
          <a:schemeClr val="tx2">
            <a:lumMod val="20000"/>
            <a:lumOff val="80000"/>
          </a:schemeClr>
        </a:solidFill>
      </dgm:spPr>
      <dgm:t>
        <a:bodyPr/>
        <a:lstStyle/>
        <a:p>
          <a:endParaRPr lang="en-ZA" sz="1600" b="1" kern="1200" dirty="0">
            <a:solidFill>
              <a:schemeClr val="bg1"/>
            </a:solidFill>
            <a:latin typeface="Arial"/>
            <a:cs typeface="Arial"/>
          </a:endParaRPr>
        </a:p>
      </dgm:t>
    </dgm:pt>
    <dgm:pt modelId="{D9EC8077-8632-490A-8C8B-92DFBB8FA5B2}" type="parTrans" cxnId="{302BA120-5D5B-4964-8B10-A13804309F1E}">
      <dgm:prSet/>
      <dgm:spPr/>
      <dgm:t>
        <a:bodyPr/>
        <a:lstStyle/>
        <a:p>
          <a:endParaRPr lang="en-ZA" sz="1200">
            <a:latin typeface="Arial" panose="020B0604020202020204" pitchFamily="34" charset="0"/>
            <a:cs typeface="Arial" panose="020B0604020202020204" pitchFamily="34" charset="0"/>
          </a:endParaRPr>
        </a:p>
      </dgm:t>
    </dgm:pt>
    <dgm:pt modelId="{F65638BA-A51C-4B7F-98E0-220895A4469C}" type="sibTrans" cxnId="{302BA120-5D5B-4964-8B10-A13804309F1E}">
      <dgm:prSet/>
      <dgm:spPr/>
      <dgm:t>
        <a:bodyPr/>
        <a:lstStyle/>
        <a:p>
          <a:endParaRPr lang="en-ZA" sz="1200">
            <a:latin typeface="Arial" panose="020B0604020202020204" pitchFamily="34" charset="0"/>
            <a:cs typeface="Arial" panose="020B0604020202020204" pitchFamily="34" charset="0"/>
          </a:endParaRPr>
        </a:p>
      </dgm:t>
    </dgm:pt>
    <dgm:pt modelId="{EB66F9CE-F06A-4B5C-894B-528DB03D46EF}">
      <dgm:prSet phldrT="[Text]" custT="1"/>
      <dgm:spPr>
        <a:solidFill>
          <a:schemeClr val="bg2"/>
        </a:solidFill>
        <a:ln>
          <a:noFill/>
        </a:ln>
      </dgm:spPr>
      <dgm:t>
        <a:bodyPr/>
        <a:lstStyle/>
        <a:p>
          <a:pPr algn="ctr"/>
          <a:r>
            <a:rPr lang="en-US" sz="1400" dirty="0">
              <a:solidFill>
                <a:schemeClr val="bg1"/>
              </a:solidFill>
              <a:latin typeface="Arial"/>
              <a:cs typeface="Arial"/>
            </a:rPr>
            <a:t>16%</a:t>
          </a:r>
          <a:endParaRPr lang="en-ZA" sz="1400" dirty="0">
            <a:solidFill>
              <a:schemeClr val="bg1"/>
            </a:solidFill>
            <a:latin typeface="Arial"/>
            <a:cs typeface="Arial"/>
          </a:endParaRPr>
        </a:p>
      </dgm:t>
    </dgm:pt>
    <dgm:pt modelId="{2DA855A1-622E-4738-A232-2A03A9EE1038}" type="parTrans" cxnId="{B5612879-4F47-4C14-8ACF-6783AC6B9073}">
      <dgm:prSet/>
      <dgm:spPr/>
      <dgm:t>
        <a:bodyPr/>
        <a:lstStyle/>
        <a:p>
          <a:endParaRPr lang="en-ZA" sz="1200">
            <a:latin typeface="Arial" panose="020B0604020202020204" pitchFamily="34" charset="0"/>
            <a:cs typeface="Arial" panose="020B0604020202020204" pitchFamily="34" charset="0"/>
          </a:endParaRPr>
        </a:p>
      </dgm:t>
    </dgm:pt>
    <dgm:pt modelId="{752672F4-6E95-43D2-A81A-658A658957B3}" type="sibTrans" cxnId="{B5612879-4F47-4C14-8ACF-6783AC6B9073}">
      <dgm:prSet/>
      <dgm:spPr/>
      <dgm:t>
        <a:bodyPr/>
        <a:lstStyle/>
        <a:p>
          <a:endParaRPr lang="en-ZA" sz="1200">
            <a:latin typeface="Arial" panose="020B0604020202020204" pitchFamily="34" charset="0"/>
            <a:cs typeface="Arial" panose="020B0604020202020204" pitchFamily="34" charset="0"/>
          </a:endParaRPr>
        </a:p>
      </dgm:t>
    </dgm:pt>
    <dgm:pt modelId="{BC7091B1-0AC4-4A8B-9ED4-5B696132139A}">
      <dgm:prSet phldrT="[Text]" custT="1"/>
      <dgm:spPr>
        <a:solidFill>
          <a:schemeClr val="accent3"/>
        </a:solidFill>
        <a:ln>
          <a:noFill/>
        </a:ln>
      </dgm:spPr>
      <dgm:t>
        <a:bodyPr/>
        <a:lstStyle/>
        <a:p>
          <a:pPr algn="ctr"/>
          <a:r>
            <a:rPr lang="en-US" sz="1400" dirty="0">
              <a:solidFill>
                <a:schemeClr val="bg1"/>
              </a:solidFill>
              <a:latin typeface="Arial"/>
              <a:cs typeface="Arial"/>
            </a:rPr>
            <a:t>11.3%</a:t>
          </a:r>
          <a:endParaRPr lang="en-ZA" sz="1400" dirty="0">
            <a:solidFill>
              <a:schemeClr val="bg1"/>
            </a:solidFill>
            <a:latin typeface="Arial"/>
            <a:cs typeface="Arial"/>
          </a:endParaRPr>
        </a:p>
      </dgm:t>
    </dgm:pt>
    <dgm:pt modelId="{FB21F9C7-3A24-44CD-AAE5-D7A5F6CDAE71}" type="parTrans" cxnId="{04475D29-9DCD-4172-983C-BC65A72A4863}">
      <dgm:prSet/>
      <dgm:spPr/>
      <dgm:t>
        <a:bodyPr/>
        <a:lstStyle/>
        <a:p>
          <a:endParaRPr lang="en-ZA" sz="1200">
            <a:latin typeface="Arial" panose="020B0604020202020204" pitchFamily="34" charset="0"/>
            <a:cs typeface="Arial" panose="020B0604020202020204" pitchFamily="34" charset="0"/>
          </a:endParaRPr>
        </a:p>
      </dgm:t>
    </dgm:pt>
    <dgm:pt modelId="{C409E2A6-80D6-4F50-B9D3-D98C16174062}" type="sibTrans" cxnId="{04475D29-9DCD-4172-983C-BC65A72A4863}">
      <dgm:prSet/>
      <dgm:spPr/>
      <dgm:t>
        <a:bodyPr/>
        <a:lstStyle/>
        <a:p>
          <a:endParaRPr lang="en-ZA" sz="1200">
            <a:latin typeface="Arial" panose="020B0604020202020204" pitchFamily="34" charset="0"/>
            <a:cs typeface="Arial" panose="020B0604020202020204" pitchFamily="34" charset="0"/>
          </a:endParaRPr>
        </a:p>
      </dgm:t>
    </dgm:pt>
    <dgm:pt modelId="{BF777F1F-D39F-472D-9108-79DD137FBCCD}">
      <dgm:prSet phldrT="[Text]" custT="1"/>
      <dgm:spPr>
        <a:solidFill>
          <a:schemeClr val="tx2">
            <a:lumMod val="20000"/>
            <a:lumOff val="80000"/>
          </a:schemeClr>
        </a:solidFill>
      </dgm:spPr>
      <dgm:t>
        <a:bodyPr/>
        <a:lstStyle/>
        <a:p>
          <a:endParaRPr lang="en-ZA" sz="1600" b="1" dirty="0">
            <a:solidFill>
              <a:schemeClr val="bg1"/>
            </a:solidFill>
            <a:latin typeface="Arial"/>
            <a:cs typeface="Arial"/>
          </a:endParaRPr>
        </a:p>
      </dgm:t>
    </dgm:pt>
    <dgm:pt modelId="{C6F9ACA1-53EB-45AC-81EC-D7C037A84D74}" type="parTrans" cxnId="{94029E8F-A1B2-408D-B8E3-1C855AA82EEB}">
      <dgm:prSet/>
      <dgm:spPr/>
      <dgm:t>
        <a:bodyPr/>
        <a:lstStyle/>
        <a:p>
          <a:endParaRPr lang="en-ZA" sz="1200">
            <a:latin typeface="Arial" panose="020B0604020202020204" pitchFamily="34" charset="0"/>
            <a:cs typeface="Arial" panose="020B0604020202020204" pitchFamily="34" charset="0"/>
          </a:endParaRPr>
        </a:p>
      </dgm:t>
    </dgm:pt>
    <dgm:pt modelId="{6EE9019E-DCFE-42E7-9D9F-2DCBEC5C9634}" type="sibTrans" cxnId="{94029E8F-A1B2-408D-B8E3-1C855AA82EEB}">
      <dgm:prSet/>
      <dgm:spPr/>
      <dgm:t>
        <a:bodyPr/>
        <a:lstStyle/>
        <a:p>
          <a:endParaRPr lang="en-ZA" sz="1200">
            <a:latin typeface="Arial" panose="020B0604020202020204" pitchFamily="34" charset="0"/>
            <a:cs typeface="Arial" panose="020B0604020202020204" pitchFamily="34" charset="0"/>
          </a:endParaRPr>
        </a:p>
      </dgm:t>
    </dgm:pt>
    <dgm:pt modelId="{FD7E7D3A-BE3E-4D05-A4EB-FFE9C85853EE}">
      <dgm:prSet phldrT="[Text]" custT="1"/>
      <dgm:spPr>
        <a:solidFill>
          <a:schemeClr val="accent4"/>
        </a:solidFill>
        <a:ln>
          <a:noFill/>
        </a:ln>
      </dgm:spPr>
      <dgm:t>
        <a:bodyPr/>
        <a:lstStyle/>
        <a:p>
          <a:pPr algn="ctr"/>
          <a:r>
            <a:rPr lang="en-US" sz="1400" dirty="0">
              <a:solidFill>
                <a:srgbClr val="002060"/>
              </a:solidFill>
              <a:latin typeface="Arial"/>
              <a:cs typeface="Arial"/>
            </a:rPr>
            <a:t>2.6%</a:t>
          </a:r>
          <a:endParaRPr lang="en-ZA" sz="1400" dirty="0">
            <a:solidFill>
              <a:srgbClr val="002060"/>
            </a:solidFill>
            <a:latin typeface="Arial"/>
            <a:cs typeface="Arial"/>
          </a:endParaRPr>
        </a:p>
      </dgm:t>
    </dgm:pt>
    <dgm:pt modelId="{4955DBE5-24B6-4889-A2EB-AE5810F81BAE}" type="parTrans" cxnId="{0007CC43-4361-4219-AB79-90B23002CA0A}">
      <dgm:prSet/>
      <dgm:spPr/>
      <dgm:t>
        <a:bodyPr/>
        <a:lstStyle/>
        <a:p>
          <a:endParaRPr lang="en-ZA" sz="1200">
            <a:latin typeface="Arial" panose="020B0604020202020204" pitchFamily="34" charset="0"/>
            <a:cs typeface="Arial" panose="020B0604020202020204" pitchFamily="34" charset="0"/>
          </a:endParaRPr>
        </a:p>
      </dgm:t>
    </dgm:pt>
    <dgm:pt modelId="{1333A784-9458-4373-B806-3CDD086D1803}" type="sibTrans" cxnId="{0007CC43-4361-4219-AB79-90B23002CA0A}">
      <dgm:prSet/>
      <dgm:spPr/>
      <dgm:t>
        <a:bodyPr/>
        <a:lstStyle/>
        <a:p>
          <a:endParaRPr lang="en-ZA" sz="1200">
            <a:latin typeface="Arial" panose="020B0604020202020204" pitchFamily="34" charset="0"/>
            <a:cs typeface="Arial" panose="020B0604020202020204" pitchFamily="34" charset="0"/>
          </a:endParaRPr>
        </a:p>
      </dgm:t>
    </dgm:pt>
    <dgm:pt modelId="{639270BC-7DE5-411B-B124-4B8A6985789C}">
      <dgm:prSet phldrT="[Text]" custT="1"/>
      <dgm:spPr>
        <a:solidFill>
          <a:schemeClr val="accent2"/>
        </a:solidFill>
        <a:ln>
          <a:noFill/>
        </a:ln>
      </dgm:spPr>
      <dgm:t>
        <a:bodyPr/>
        <a:lstStyle/>
        <a:p>
          <a:pPr algn="ctr"/>
          <a:r>
            <a:rPr lang="en-US" sz="1400" dirty="0">
              <a:solidFill>
                <a:schemeClr val="bg1"/>
              </a:solidFill>
              <a:latin typeface="Arial"/>
              <a:cs typeface="Arial"/>
            </a:rPr>
            <a:t>32.7%</a:t>
          </a:r>
          <a:endParaRPr lang="en-ZA" sz="1400" dirty="0">
            <a:solidFill>
              <a:schemeClr val="bg1"/>
            </a:solidFill>
            <a:latin typeface="Arial"/>
            <a:cs typeface="Arial"/>
          </a:endParaRPr>
        </a:p>
      </dgm:t>
    </dgm:pt>
    <dgm:pt modelId="{0FA6A039-4539-4BCF-B760-874E780FF64A}" type="parTrans" cxnId="{692C9831-0A69-416B-9B89-9B5A1BA3616B}">
      <dgm:prSet/>
      <dgm:spPr/>
      <dgm:t>
        <a:bodyPr/>
        <a:lstStyle/>
        <a:p>
          <a:endParaRPr lang="en-ZA" sz="1200">
            <a:latin typeface="Arial" panose="020B0604020202020204" pitchFamily="34" charset="0"/>
            <a:cs typeface="Arial" panose="020B0604020202020204" pitchFamily="34" charset="0"/>
          </a:endParaRPr>
        </a:p>
      </dgm:t>
    </dgm:pt>
    <dgm:pt modelId="{3C532C54-17FF-4142-8A29-2512D78998D6}" type="sibTrans" cxnId="{692C9831-0A69-416B-9B89-9B5A1BA3616B}">
      <dgm:prSet/>
      <dgm:spPr/>
      <dgm:t>
        <a:bodyPr/>
        <a:lstStyle/>
        <a:p>
          <a:endParaRPr lang="en-ZA" sz="1200">
            <a:latin typeface="Arial" panose="020B0604020202020204" pitchFamily="34" charset="0"/>
            <a:cs typeface="Arial" panose="020B0604020202020204" pitchFamily="34" charset="0"/>
          </a:endParaRPr>
        </a:p>
      </dgm:t>
    </dgm:pt>
    <dgm:pt modelId="{A8EB348F-44C7-F744-8421-520980964A32}">
      <dgm:prSet phldrT="[Text]" custT="1"/>
      <dgm:spPr>
        <a:solidFill>
          <a:schemeClr val="tx2"/>
        </a:solidFill>
        <a:ln>
          <a:noFill/>
        </a:ln>
      </dgm:spPr>
      <dgm:t>
        <a:bodyPr/>
        <a:lstStyle/>
        <a:p>
          <a:pPr algn="ctr"/>
          <a:r>
            <a:rPr lang="en-US" sz="1400" dirty="0">
              <a:solidFill>
                <a:schemeClr val="tx1"/>
              </a:solidFill>
              <a:latin typeface="Arial"/>
              <a:cs typeface="Arial"/>
            </a:rPr>
            <a:t>56.0%</a:t>
          </a:r>
          <a:endParaRPr lang="en-ZA" sz="1400" dirty="0">
            <a:solidFill>
              <a:schemeClr val="tx1"/>
            </a:solidFill>
            <a:latin typeface="Arial"/>
            <a:cs typeface="Arial"/>
          </a:endParaRPr>
        </a:p>
      </dgm:t>
    </dgm:pt>
    <dgm:pt modelId="{B937C334-E785-594A-8E3F-7ECD2F8A16C3}" type="parTrans" cxnId="{9CB14338-2FAF-3B4A-850F-1EC5D4012E3E}">
      <dgm:prSet/>
      <dgm:spPr/>
      <dgm:t>
        <a:bodyPr/>
        <a:lstStyle/>
        <a:p>
          <a:endParaRPr lang="en-GB" sz="1600"/>
        </a:p>
      </dgm:t>
    </dgm:pt>
    <dgm:pt modelId="{AC6DAF3C-E576-E84A-87F6-D7586842C05F}" type="sibTrans" cxnId="{9CB14338-2FAF-3B4A-850F-1EC5D4012E3E}">
      <dgm:prSet/>
      <dgm:spPr/>
      <dgm:t>
        <a:bodyPr/>
        <a:lstStyle/>
        <a:p>
          <a:endParaRPr lang="en-GB" sz="1600"/>
        </a:p>
      </dgm:t>
    </dgm:pt>
    <dgm:pt modelId="{3C3A6A59-CB13-42BA-AD8B-1FF251389DE5}">
      <dgm:prSet phldrT="[Text]" custT="1"/>
      <dgm:spPr>
        <a:solidFill>
          <a:schemeClr val="accent5"/>
        </a:solidFill>
        <a:ln>
          <a:noFill/>
        </a:ln>
      </dgm:spPr>
      <dgm:t>
        <a:bodyPr/>
        <a:lstStyle/>
        <a:p>
          <a:pPr algn="ctr"/>
          <a:r>
            <a:rPr lang="en-US" sz="1400" dirty="0">
              <a:solidFill>
                <a:schemeClr val="bg1"/>
              </a:solidFill>
              <a:latin typeface="Arial"/>
              <a:cs typeface="Arial"/>
            </a:rPr>
            <a:t>13.9%</a:t>
          </a:r>
          <a:endParaRPr lang="en-ZA" sz="1400" dirty="0">
            <a:solidFill>
              <a:schemeClr val="bg1"/>
            </a:solidFill>
            <a:latin typeface="Arial"/>
            <a:cs typeface="Arial"/>
          </a:endParaRPr>
        </a:p>
      </dgm:t>
    </dgm:pt>
    <dgm:pt modelId="{DF3CD492-E4F6-460E-AC21-1D46DA32F3FF}" type="parTrans" cxnId="{80C6889C-8B1A-4CC8-8370-01D8EA274E9F}">
      <dgm:prSet/>
      <dgm:spPr/>
      <dgm:t>
        <a:bodyPr/>
        <a:lstStyle/>
        <a:p>
          <a:endParaRPr lang="en-ZA"/>
        </a:p>
      </dgm:t>
    </dgm:pt>
    <dgm:pt modelId="{F43C59EA-EB90-477B-9702-6664270C9709}" type="sibTrans" cxnId="{80C6889C-8B1A-4CC8-8370-01D8EA274E9F}">
      <dgm:prSet/>
      <dgm:spPr/>
      <dgm:t>
        <a:bodyPr/>
        <a:lstStyle/>
        <a:p>
          <a:endParaRPr lang="en-ZA"/>
        </a:p>
      </dgm:t>
    </dgm:pt>
    <dgm:pt modelId="{4B73BE53-43E0-4632-B999-488070A8AAB5}">
      <dgm:prSet phldrT="[Text]" custT="1"/>
      <dgm:spPr>
        <a:solidFill>
          <a:schemeClr val="bg2"/>
        </a:solidFill>
        <a:ln>
          <a:noFill/>
        </a:ln>
      </dgm:spPr>
      <dgm:t>
        <a:bodyPr/>
        <a:lstStyle/>
        <a:p>
          <a:r>
            <a:rPr lang="en-US" sz="1400" dirty="0">
              <a:solidFill>
                <a:schemeClr val="bg1"/>
              </a:solidFill>
              <a:latin typeface="Arial"/>
              <a:cs typeface="Arial"/>
            </a:rPr>
            <a:t>7%</a:t>
          </a:r>
          <a:endParaRPr lang="en-ZA" sz="1400" dirty="0">
            <a:solidFill>
              <a:schemeClr val="bg1"/>
            </a:solidFill>
            <a:latin typeface="Arial"/>
            <a:cs typeface="Arial"/>
          </a:endParaRPr>
        </a:p>
      </dgm:t>
    </dgm:pt>
    <dgm:pt modelId="{DECE7D86-E418-4D9E-9FB1-C90264B7D277}" type="parTrans" cxnId="{FD939336-25A7-4B66-A198-7CCB1685C928}">
      <dgm:prSet/>
      <dgm:spPr/>
      <dgm:t>
        <a:bodyPr/>
        <a:lstStyle/>
        <a:p>
          <a:endParaRPr lang="en-ZA"/>
        </a:p>
      </dgm:t>
    </dgm:pt>
    <dgm:pt modelId="{AF9BA98C-46CA-4E25-ABF3-917728C99A37}" type="sibTrans" cxnId="{FD939336-25A7-4B66-A198-7CCB1685C928}">
      <dgm:prSet/>
      <dgm:spPr/>
      <dgm:t>
        <a:bodyPr/>
        <a:lstStyle/>
        <a:p>
          <a:endParaRPr lang="en-ZA"/>
        </a:p>
      </dgm:t>
    </dgm:pt>
    <dgm:pt modelId="{DC536D98-53D0-4835-B593-1D5CA8192FC8}">
      <dgm:prSet phldrT="[Text]" custT="1"/>
      <dgm:spPr>
        <a:solidFill>
          <a:schemeClr val="tx2"/>
        </a:solidFill>
        <a:ln>
          <a:noFill/>
        </a:ln>
      </dgm:spPr>
      <dgm:t>
        <a:bodyPr/>
        <a:lstStyle/>
        <a:p>
          <a:r>
            <a:rPr lang="en-ZA" sz="1400" dirty="0">
              <a:solidFill>
                <a:schemeClr val="tx1"/>
              </a:solidFill>
              <a:latin typeface="Arial"/>
              <a:cs typeface="Arial"/>
            </a:rPr>
            <a:t>62.3%</a:t>
          </a:r>
        </a:p>
      </dgm:t>
    </dgm:pt>
    <dgm:pt modelId="{BE75F01D-8A34-46CC-9D36-6F6690E4DCE3}" type="parTrans" cxnId="{084CDBD1-CDFA-4671-B4F0-748DC11BE301}">
      <dgm:prSet/>
      <dgm:spPr/>
      <dgm:t>
        <a:bodyPr/>
        <a:lstStyle/>
        <a:p>
          <a:endParaRPr lang="en-ZA"/>
        </a:p>
      </dgm:t>
    </dgm:pt>
    <dgm:pt modelId="{5D645A2D-F1E2-4326-81F2-0F0BF809A41E}" type="sibTrans" cxnId="{084CDBD1-CDFA-4671-B4F0-748DC11BE301}">
      <dgm:prSet/>
      <dgm:spPr/>
      <dgm:t>
        <a:bodyPr/>
        <a:lstStyle/>
        <a:p>
          <a:endParaRPr lang="en-ZA"/>
        </a:p>
      </dgm:t>
    </dgm:pt>
    <dgm:pt modelId="{EBEABFFB-5BC9-4C88-9672-92D57244C7EB}">
      <dgm:prSet phldrT="[Text]" custT="1"/>
      <dgm:spPr>
        <a:solidFill>
          <a:schemeClr val="accent2"/>
        </a:solidFill>
        <a:ln>
          <a:noFill/>
        </a:ln>
      </dgm:spPr>
      <dgm:t>
        <a:bodyPr/>
        <a:lstStyle/>
        <a:p>
          <a:r>
            <a:rPr lang="en-US" sz="1400" dirty="0">
              <a:solidFill>
                <a:schemeClr val="bg1"/>
              </a:solidFill>
              <a:latin typeface="Arial"/>
              <a:cs typeface="Arial"/>
            </a:rPr>
            <a:t>31.2%</a:t>
          </a:r>
          <a:endParaRPr lang="en-ZA" sz="1400" dirty="0">
            <a:solidFill>
              <a:schemeClr val="bg1"/>
            </a:solidFill>
            <a:latin typeface="Arial"/>
            <a:cs typeface="Arial"/>
          </a:endParaRPr>
        </a:p>
      </dgm:t>
    </dgm:pt>
    <dgm:pt modelId="{6FC571C9-2EF7-4F29-A3D1-B59BCCBD33ED}" type="parTrans" cxnId="{01DBA2AA-E7D8-4BDA-BB6B-93329CD1B34D}">
      <dgm:prSet/>
      <dgm:spPr/>
      <dgm:t>
        <a:bodyPr/>
        <a:lstStyle/>
        <a:p>
          <a:endParaRPr lang="en-ZA"/>
        </a:p>
      </dgm:t>
    </dgm:pt>
    <dgm:pt modelId="{B94AD27A-BF5C-4A53-A016-0FDF55F2CE37}" type="sibTrans" cxnId="{01DBA2AA-E7D8-4BDA-BB6B-93329CD1B34D}">
      <dgm:prSet/>
      <dgm:spPr/>
      <dgm:t>
        <a:bodyPr/>
        <a:lstStyle/>
        <a:p>
          <a:endParaRPr lang="en-ZA"/>
        </a:p>
      </dgm:t>
    </dgm:pt>
    <dgm:pt modelId="{5A185122-58EA-4404-84D3-64781A9FBF2C}">
      <dgm:prSet phldrT="[Text]" custT="1"/>
      <dgm:spPr>
        <a:solidFill>
          <a:schemeClr val="accent3"/>
        </a:solidFill>
        <a:ln>
          <a:noFill/>
        </a:ln>
      </dgm:spPr>
      <dgm:t>
        <a:bodyPr/>
        <a:lstStyle/>
        <a:p>
          <a:r>
            <a:rPr lang="en-US" sz="1400" dirty="0">
              <a:solidFill>
                <a:schemeClr val="bg1"/>
              </a:solidFill>
              <a:latin typeface="Arial"/>
              <a:cs typeface="Arial"/>
            </a:rPr>
            <a:t>6.5%</a:t>
          </a:r>
          <a:endParaRPr lang="en-ZA" sz="1400" dirty="0">
            <a:solidFill>
              <a:schemeClr val="bg1"/>
            </a:solidFill>
            <a:latin typeface="Arial"/>
            <a:cs typeface="Arial"/>
          </a:endParaRPr>
        </a:p>
      </dgm:t>
    </dgm:pt>
    <dgm:pt modelId="{75C9D501-3EE9-49E1-AB84-8049AE664DFB}" type="parTrans" cxnId="{9FE6B8A8-BF70-4026-9B5A-9F324D49CA4B}">
      <dgm:prSet/>
      <dgm:spPr/>
      <dgm:t>
        <a:bodyPr/>
        <a:lstStyle/>
        <a:p>
          <a:endParaRPr lang="en-ZA"/>
        </a:p>
      </dgm:t>
    </dgm:pt>
    <dgm:pt modelId="{AD71A4B6-140F-4F73-8DCE-56237C61BECE}" type="sibTrans" cxnId="{9FE6B8A8-BF70-4026-9B5A-9F324D49CA4B}">
      <dgm:prSet/>
      <dgm:spPr/>
      <dgm:t>
        <a:bodyPr/>
        <a:lstStyle/>
        <a:p>
          <a:endParaRPr lang="en-ZA"/>
        </a:p>
      </dgm:t>
    </dgm:pt>
    <dgm:pt modelId="{EF92A6B5-A055-4DDA-9B3F-93B04820696B}">
      <dgm:prSet phldrT="[Text]" custT="1"/>
      <dgm:spPr>
        <a:solidFill>
          <a:schemeClr val="accent4"/>
        </a:solidFill>
        <a:ln>
          <a:noFill/>
        </a:ln>
      </dgm:spPr>
      <dgm:t>
        <a:bodyPr/>
        <a:lstStyle/>
        <a:p>
          <a:r>
            <a:rPr lang="en-US" sz="1400" dirty="0">
              <a:solidFill>
                <a:srgbClr val="002060"/>
              </a:solidFill>
              <a:latin typeface="Arial"/>
              <a:cs typeface="Arial"/>
            </a:rPr>
            <a:t>2.3%</a:t>
          </a:r>
          <a:endParaRPr lang="en-ZA" sz="1400" dirty="0">
            <a:solidFill>
              <a:srgbClr val="002060"/>
            </a:solidFill>
            <a:latin typeface="Arial"/>
            <a:cs typeface="Arial"/>
          </a:endParaRPr>
        </a:p>
      </dgm:t>
    </dgm:pt>
    <dgm:pt modelId="{B0508E8D-AF89-4D6D-B906-0EE74406CE5C}" type="parTrans" cxnId="{15D5A9E6-C7D0-4B22-B6D3-8943EEA3BA69}">
      <dgm:prSet/>
      <dgm:spPr/>
      <dgm:t>
        <a:bodyPr/>
        <a:lstStyle/>
        <a:p>
          <a:endParaRPr lang="en-ZA"/>
        </a:p>
      </dgm:t>
    </dgm:pt>
    <dgm:pt modelId="{E2232BA3-4B0C-440B-8B2B-D9AD9BD55FA5}" type="sibTrans" cxnId="{15D5A9E6-C7D0-4B22-B6D3-8943EEA3BA69}">
      <dgm:prSet/>
      <dgm:spPr/>
      <dgm:t>
        <a:bodyPr/>
        <a:lstStyle/>
        <a:p>
          <a:endParaRPr lang="en-ZA"/>
        </a:p>
      </dgm:t>
    </dgm:pt>
    <dgm:pt modelId="{0AF492B3-6029-4327-9E78-1C8314A5EFF1}">
      <dgm:prSet phldrT="[Text]" custT="1"/>
      <dgm:spPr>
        <a:solidFill>
          <a:schemeClr val="accent5"/>
        </a:solidFill>
        <a:ln>
          <a:noFill/>
        </a:ln>
      </dgm:spPr>
      <dgm:t>
        <a:bodyPr/>
        <a:lstStyle/>
        <a:p>
          <a:r>
            <a:rPr lang="en-US" sz="1400" dirty="0">
              <a:solidFill>
                <a:schemeClr val="bg1"/>
              </a:solidFill>
              <a:latin typeface="Arial"/>
              <a:cs typeface="Arial"/>
            </a:rPr>
            <a:t>8.8%</a:t>
          </a:r>
          <a:endParaRPr lang="en-ZA" sz="1400" dirty="0">
            <a:solidFill>
              <a:schemeClr val="bg1"/>
            </a:solidFill>
            <a:latin typeface="Arial"/>
            <a:cs typeface="Arial"/>
          </a:endParaRPr>
        </a:p>
      </dgm:t>
    </dgm:pt>
    <dgm:pt modelId="{454B442C-F285-48E3-8A61-57D0138BC468}" type="parTrans" cxnId="{744A1946-E821-44BB-AE15-F8467EE95AC7}">
      <dgm:prSet/>
      <dgm:spPr/>
      <dgm:t>
        <a:bodyPr/>
        <a:lstStyle/>
        <a:p>
          <a:endParaRPr lang="en-ZA"/>
        </a:p>
      </dgm:t>
    </dgm:pt>
    <dgm:pt modelId="{59007600-2053-4A03-B46F-E0391F59F27C}" type="sibTrans" cxnId="{744A1946-E821-44BB-AE15-F8467EE95AC7}">
      <dgm:prSet/>
      <dgm:spPr/>
      <dgm:t>
        <a:bodyPr/>
        <a:lstStyle/>
        <a:p>
          <a:endParaRPr lang="en-ZA"/>
        </a:p>
      </dgm:t>
    </dgm:pt>
    <dgm:pt modelId="{1C2F79E2-10A1-403F-A80F-95363CB3BE72}">
      <dgm:prSet phldrT="[Text]" custT="1"/>
      <dgm:spPr>
        <a:solidFill>
          <a:schemeClr val="bg1"/>
        </a:solidFill>
      </dgm:spPr>
      <dgm:t>
        <a:bodyPr/>
        <a:lstStyle/>
        <a:p>
          <a:endParaRPr lang="en-ZA" sz="1400" b="0" dirty="0">
            <a:solidFill>
              <a:schemeClr val="tx1">
                <a:lumMod val="75000"/>
                <a:lumOff val="25000"/>
              </a:schemeClr>
            </a:solidFill>
            <a:latin typeface="Arial" panose="020B0604020202020204" pitchFamily="34" charset="0"/>
            <a:cs typeface="Arial" panose="020B0604020202020204" pitchFamily="34" charset="0"/>
          </a:endParaRPr>
        </a:p>
      </dgm:t>
    </dgm:pt>
    <dgm:pt modelId="{132F68A5-FB51-409C-9171-737D96401273}" type="parTrans" cxnId="{704B1560-8538-4D12-AE60-ACB7AAC6F41C}">
      <dgm:prSet/>
      <dgm:spPr/>
      <dgm:t>
        <a:bodyPr/>
        <a:lstStyle/>
        <a:p>
          <a:endParaRPr lang="en-ZA"/>
        </a:p>
      </dgm:t>
    </dgm:pt>
    <dgm:pt modelId="{CD28B89F-BA46-41F4-8A9E-0A2006ABBD25}" type="sibTrans" cxnId="{704B1560-8538-4D12-AE60-ACB7AAC6F41C}">
      <dgm:prSet/>
      <dgm:spPr/>
      <dgm:t>
        <a:bodyPr/>
        <a:lstStyle/>
        <a:p>
          <a:endParaRPr lang="en-ZA"/>
        </a:p>
      </dgm:t>
    </dgm:pt>
    <dgm:pt modelId="{D37F059E-EC2D-4EDB-AE54-6C6DE091BFDE}">
      <dgm:prSet phldrT="[Text]" custT="1"/>
      <dgm:spPr>
        <a:solidFill>
          <a:schemeClr val="bg2"/>
        </a:solidFill>
      </dgm:spPr>
      <dgm:t>
        <a:bodyPr/>
        <a:lstStyle/>
        <a:p>
          <a:r>
            <a:rPr lang="en-US" sz="1400" b="1" dirty="0">
              <a:solidFill>
                <a:schemeClr val="bg1"/>
              </a:solidFill>
              <a:latin typeface="Arial"/>
              <a:cs typeface="Arial"/>
            </a:rPr>
            <a:t>NEP growth</a:t>
          </a:r>
          <a:endParaRPr lang="en-ZA" sz="1400" b="1" dirty="0">
            <a:solidFill>
              <a:schemeClr val="bg1"/>
            </a:solidFill>
            <a:latin typeface="Arial"/>
            <a:cs typeface="Arial"/>
          </a:endParaRPr>
        </a:p>
      </dgm:t>
    </dgm:pt>
    <dgm:pt modelId="{5CE88E0F-1ADB-4A89-ADFF-FE8AF09D5A8F}" type="parTrans" cxnId="{569564EE-139B-4A37-8CB0-F6DFF036E824}">
      <dgm:prSet/>
      <dgm:spPr/>
      <dgm:t>
        <a:bodyPr/>
        <a:lstStyle/>
        <a:p>
          <a:endParaRPr lang="en-ZA"/>
        </a:p>
      </dgm:t>
    </dgm:pt>
    <dgm:pt modelId="{E722ADD8-0F12-4D61-92A1-306F74765D02}" type="sibTrans" cxnId="{569564EE-139B-4A37-8CB0-F6DFF036E824}">
      <dgm:prSet/>
      <dgm:spPr/>
      <dgm:t>
        <a:bodyPr/>
        <a:lstStyle/>
        <a:p>
          <a:endParaRPr lang="en-ZA"/>
        </a:p>
      </dgm:t>
    </dgm:pt>
    <dgm:pt modelId="{8F520508-5061-46BC-A9A3-E82A20DFA38C}">
      <dgm:prSet phldrT="[Text]" custT="1"/>
      <dgm:spPr>
        <a:solidFill>
          <a:schemeClr val="tx2"/>
        </a:solidFill>
      </dgm:spPr>
      <dgm:t>
        <a:bodyPr/>
        <a:lstStyle/>
        <a:p>
          <a:r>
            <a:rPr lang="en-US" sz="1400" b="1" dirty="0">
              <a:solidFill>
                <a:schemeClr val="tx1"/>
              </a:solidFill>
              <a:latin typeface="Arial"/>
              <a:cs typeface="Arial"/>
            </a:rPr>
            <a:t>Claims ratio</a:t>
          </a:r>
          <a:endParaRPr lang="en-ZA" sz="1400" b="1" dirty="0">
            <a:solidFill>
              <a:schemeClr val="tx1"/>
            </a:solidFill>
            <a:latin typeface="Arial"/>
            <a:cs typeface="Arial"/>
          </a:endParaRPr>
        </a:p>
      </dgm:t>
    </dgm:pt>
    <dgm:pt modelId="{2636FDEE-1C50-4A50-953E-88BAE97EB5E7}" type="parTrans" cxnId="{8ABF45EA-66F6-4538-869D-46156C81477F}">
      <dgm:prSet/>
      <dgm:spPr/>
      <dgm:t>
        <a:bodyPr/>
        <a:lstStyle/>
        <a:p>
          <a:endParaRPr lang="en-ZA"/>
        </a:p>
      </dgm:t>
    </dgm:pt>
    <dgm:pt modelId="{DC28FA98-EA15-4958-9F3A-22C00A737B51}" type="sibTrans" cxnId="{8ABF45EA-66F6-4538-869D-46156C81477F}">
      <dgm:prSet/>
      <dgm:spPr/>
      <dgm:t>
        <a:bodyPr/>
        <a:lstStyle/>
        <a:p>
          <a:endParaRPr lang="en-ZA"/>
        </a:p>
      </dgm:t>
    </dgm:pt>
    <dgm:pt modelId="{B36A211D-11B4-4B51-9778-1499BAB428D1}">
      <dgm:prSet phldrT="[Text]" custT="1"/>
      <dgm:spPr>
        <a:solidFill>
          <a:schemeClr val="accent2"/>
        </a:solidFill>
      </dgm:spPr>
      <dgm:t>
        <a:bodyPr/>
        <a:lstStyle/>
        <a:p>
          <a:r>
            <a:rPr lang="en-US" sz="1400" b="1" dirty="0">
              <a:solidFill>
                <a:schemeClr val="bg1"/>
              </a:solidFill>
              <a:latin typeface="Arial"/>
              <a:cs typeface="Arial"/>
            </a:rPr>
            <a:t>Acquisition costs ratio</a:t>
          </a:r>
          <a:endParaRPr lang="en-ZA" sz="1400" b="1" dirty="0">
            <a:solidFill>
              <a:schemeClr val="bg1"/>
            </a:solidFill>
            <a:latin typeface="Arial" panose="020B0604020202020204" pitchFamily="34" charset="0"/>
            <a:cs typeface="Arial" panose="020B0604020202020204" pitchFamily="34" charset="0"/>
          </a:endParaRPr>
        </a:p>
      </dgm:t>
    </dgm:pt>
    <dgm:pt modelId="{D0F71618-7152-4EE0-B116-0DAF1338AC11}" type="parTrans" cxnId="{A65088B7-3AEE-4077-A0CA-FA156DE77B8B}">
      <dgm:prSet/>
      <dgm:spPr/>
      <dgm:t>
        <a:bodyPr/>
        <a:lstStyle/>
        <a:p>
          <a:endParaRPr lang="en-ZA"/>
        </a:p>
      </dgm:t>
    </dgm:pt>
    <dgm:pt modelId="{F37149DC-1769-4075-BFFB-C18432860AF3}" type="sibTrans" cxnId="{A65088B7-3AEE-4077-A0CA-FA156DE77B8B}">
      <dgm:prSet/>
      <dgm:spPr/>
      <dgm:t>
        <a:bodyPr/>
        <a:lstStyle/>
        <a:p>
          <a:endParaRPr lang="en-ZA"/>
        </a:p>
      </dgm:t>
    </dgm:pt>
    <dgm:pt modelId="{F3F52DB5-D799-4F52-997B-93D8CC48B18A}">
      <dgm:prSet phldrT="[Text]" custT="1"/>
      <dgm:spPr>
        <a:solidFill>
          <a:schemeClr val="accent3"/>
        </a:solidFill>
      </dgm:spPr>
      <dgm:t>
        <a:bodyPr/>
        <a:lstStyle/>
        <a:p>
          <a:r>
            <a:rPr lang="en-US" sz="1400" b="1" dirty="0">
              <a:solidFill>
                <a:schemeClr val="bg1"/>
              </a:solidFill>
              <a:latin typeface="Arial"/>
              <a:cs typeface="Arial"/>
            </a:rPr>
            <a:t>Underwriting margin</a:t>
          </a:r>
          <a:endParaRPr lang="en-ZA" sz="1400" b="1" dirty="0">
            <a:solidFill>
              <a:schemeClr val="bg1"/>
            </a:solidFill>
            <a:latin typeface="Arial"/>
            <a:cs typeface="Arial"/>
          </a:endParaRPr>
        </a:p>
      </dgm:t>
    </dgm:pt>
    <dgm:pt modelId="{86B54231-E360-4A8E-BEE2-22E9F18E08BD}" type="parTrans" cxnId="{C72A006E-0F48-4BCA-85EA-E9723A5C36D0}">
      <dgm:prSet/>
      <dgm:spPr/>
      <dgm:t>
        <a:bodyPr/>
        <a:lstStyle/>
        <a:p>
          <a:endParaRPr lang="en-ZA"/>
        </a:p>
      </dgm:t>
    </dgm:pt>
    <dgm:pt modelId="{24062EBD-55D1-460B-BEEB-629C6C37293C}" type="sibTrans" cxnId="{C72A006E-0F48-4BCA-85EA-E9723A5C36D0}">
      <dgm:prSet/>
      <dgm:spPr/>
      <dgm:t>
        <a:bodyPr/>
        <a:lstStyle/>
        <a:p>
          <a:endParaRPr lang="en-ZA"/>
        </a:p>
      </dgm:t>
    </dgm:pt>
    <dgm:pt modelId="{8BD71BF9-D670-4805-8C06-9427EB3694A4}">
      <dgm:prSet phldrT="[Text]" custT="1"/>
      <dgm:spPr>
        <a:solidFill>
          <a:schemeClr val="accent4"/>
        </a:solidFill>
      </dgm:spPr>
      <dgm:t>
        <a:bodyPr/>
        <a:lstStyle/>
        <a:p>
          <a:pPr rtl="0"/>
          <a:r>
            <a:rPr lang="en-US" sz="1400" b="1" dirty="0">
              <a:solidFill>
                <a:srgbClr val="002060"/>
              </a:solidFill>
              <a:latin typeface="Arial"/>
              <a:cs typeface="Arial"/>
            </a:rPr>
            <a:t>Investment return on insurance funds</a:t>
          </a:r>
          <a:endParaRPr lang="en-ZA" sz="1400" b="1" dirty="0">
            <a:solidFill>
              <a:srgbClr val="002060"/>
            </a:solidFill>
            <a:latin typeface="Arial"/>
            <a:cs typeface="Arial"/>
          </a:endParaRPr>
        </a:p>
      </dgm:t>
    </dgm:pt>
    <dgm:pt modelId="{492B1525-E929-4203-B81C-1A69D97E475F}" type="parTrans" cxnId="{D964F02E-AD96-4575-BFE1-03C9AC5F10DD}">
      <dgm:prSet/>
      <dgm:spPr/>
      <dgm:t>
        <a:bodyPr/>
        <a:lstStyle/>
        <a:p>
          <a:endParaRPr lang="en-ZA"/>
        </a:p>
      </dgm:t>
    </dgm:pt>
    <dgm:pt modelId="{E6C7B6BC-0AEF-4252-B024-696C27E657B7}" type="sibTrans" cxnId="{D964F02E-AD96-4575-BFE1-03C9AC5F10DD}">
      <dgm:prSet/>
      <dgm:spPr/>
      <dgm:t>
        <a:bodyPr/>
        <a:lstStyle/>
        <a:p>
          <a:endParaRPr lang="en-ZA"/>
        </a:p>
      </dgm:t>
    </dgm:pt>
    <dgm:pt modelId="{D5AE7DC3-7A9D-4B64-A9CE-E4136DBCA91C}">
      <dgm:prSet phldrT="[Text]" custT="1"/>
      <dgm:spPr>
        <a:solidFill>
          <a:schemeClr val="accent5"/>
        </a:solidFill>
      </dgm:spPr>
      <dgm:t>
        <a:bodyPr/>
        <a:lstStyle/>
        <a:p>
          <a:r>
            <a:rPr lang="en-US" sz="1400" b="1" dirty="0">
              <a:solidFill>
                <a:schemeClr val="bg1"/>
              </a:solidFill>
              <a:latin typeface="Arial"/>
              <a:cs typeface="Arial"/>
            </a:rPr>
            <a:t>Net insurance result</a:t>
          </a:r>
          <a:endParaRPr lang="en-ZA" sz="1400" b="1" dirty="0">
            <a:solidFill>
              <a:schemeClr val="bg1"/>
            </a:solidFill>
            <a:latin typeface="Arial"/>
            <a:cs typeface="Arial"/>
          </a:endParaRPr>
        </a:p>
      </dgm:t>
    </dgm:pt>
    <dgm:pt modelId="{237F7EDF-09B7-42C2-AD7D-582405FC3B2B}" type="parTrans" cxnId="{5963B17E-A890-4D27-A122-A8948D9E20A5}">
      <dgm:prSet/>
      <dgm:spPr/>
      <dgm:t>
        <a:bodyPr/>
        <a:lstStyle/>
        <a:p>
          <a:endParaRPr lang="en-ZA"/>
        </a:p>
      </dgm:t>
    </dgm:pt>
    <dgm:pt modelId="{41AAA79E-A4D4-49C6-8F11-DCCD88B610F1}" type="sibTrans" cxnId="{5963B17E-A890-4D27-A122-A8948D9E20A5}">
      <dgm:prSet/>
      <dgm:spPr/>
      <dgm:t>
        <a:bodyPr/>
        <a:lstStyle/>
        <a:p>
          <a:endParaRPr lang="en-ZA"/>
        </a:p>
      </dgm:t>
    </dgm:pt>
    <dgm:pt modelId="{2B7E94CE-F4C0-45D4-808D-C1307F1668D7}">
      <dgm:prSet phldrT="[Text]" custT="1"/>
      <dgm:spPr>
        <a:solidFill>
          <a:schemeClr val="accent6"/>
        </a:solidFill>
      </dgm:spPr>
      <dgm:t>
        <a:bodyPr/>
        <a:lstStyle/>
        <a:p>
          <a:r>
            <a:rPr lang="en-US" sz="1400" b="1" dirty="0">
              <a:solidFill>
                <a:schemeClr val="bg1"/>
              </a:solidFill>
              <a:latin typeface="Arial"/>
              <a:cs typeface="Arial"/>
            </a:rPr>
            <a:t>Return on capital</a:t>
          </a:r>
          <a:endParaRPr lang="en-ZA" sz="1400" b="1" dirty="0">
            <a:solidFill>
              <a:schemeClr val="bg1"/>
            </a:solidFill>
            <a:latin typeface="Arial"/>
            <a:cs typeface="Arial"/>
          </a:endParaRPr>
        </a:p>
      </dgm:t>
    </dgm:pt>
    <dgm:pt modelId="{EB3532DB-E792-408A-9DC4-575DBEC17F30}" type="parTrans" cxnId="{937D966E-5573-4E2E-AC7F-B12230D0A974}">
      <dgm:prSet/>
      <dgm:spPr/>
      <dgm:t>
        <a:bodyPr/>
        <a:lstStyle/>
        <a:p>
          <a:endParaRPr lang="en-ZA"/>
        </a:p>
      </dgm:t>
    </dgm:pt>
    <dgm:pt modelId="{9085B7B9-5649-42A1-864C-0174D463FED4}" type="sibTrans" cxnId="{937D966E-5573-4E2E-AC7F-B12230D0A974}">
      <dgm:prSet/>
      <dgm:spPr/>
      <dgm:t>
        <a:bodyPr/>
        <a:lstStyle/>
        <a:p>
          <a:endParaRPr lang="en-ZA"/>
        </a:p>
      </dgm:t>
    </dgm:pt>
    <dgm:pt modelId="{07083C9B-9FAE-4C1E-A460-FCE5C6DEAAB9}">
      <dgm:prSet phldrT="[Text]" custT="1"/>
      <dgm:spPr>
        <a:solidFill>
          <a:schemeClr val="accent6"/>
        </a:solidFill>
      </dgm:spPr>
      <dgm:t>
        <a:bodyPr/>
        <a:lstStyle/>
        <a:p>
          <a:pPr algn="ctr"/>
          <a:r>
            <a:rPr lang="en-US" sz="1400" dirty="0">
              <a:solidFill>
                <a:schemeClr val="bg1"/>
              </a:solidFill>
              <a:latin typeface="Arial"/>
              <a:cs typeface="Arial"/>
            </a:rPr>
            <a:t>33.2%</a:t>
          </a:r>
          <a:endParaRPr lang="en-ZA" sz="1400" dirty="0">
            <a:solidFill>
              <a:schemeClr val="bg1"/>
            </a:solidFill>
            <a:latin typeface="Arial"/>
            <a:cs typeface="Arial"/>
          </a:endParaRPr>
        </a:p>
      </dgm:t>
    </dgm:pt>
    <dgm:pt modelId="{E45EB132-FE2B-4DCD-927A-819BE88C6C48}" type="parTrans" cxnId="{8C47FB4C-9E57-46F4-97FB-618292A71D19}">
      <dgm:prSet/>
      <dgm:spPr/>
      <dgm:t>
        <a:bodyPr/>
        <a:lstStyle/>
        <a:p>
          <a:endParaRPr lang="en-ZA"/>
        </a:p>
      </dgm:t>
    </dgm:pt>
    <dgm:pt modelId="{CE836C0D-586B-4100-BC74-DDB81A130EC0}" type="sibTrans" cxnId="{8C47FB4C-9E57-46F4-97FB-618292A71D19}">
      <dgm:prSet/>
      <dgm:spPr/>
      <dgm:t>
        <a:bodyPr/>
        <a:lstStyle/>
        <a:p>
          <a:endParaRPr lang="en-ZA"/>
        </a:p>
      </dgm:t>
    </dgm:pt>
    <dgm:pt modelId="{F1BBC1C0-9AA5-4B14-8725-3B4239496B60}">
      <dgm:prSet phldrT="[Text]" custT="1"/>
      <dgm:spPr>
        <a:solidFill>
          <a:schemeClr val="accent6"/>
        </a:solidFill>
        <a:ln>
          <a:noFill/>
        </a:ln>
      </dgm:spPr>
      <dgm:t>
        <a:bodyPr/>
        <a:lstStyle/>
        <a:p>
          <a:r>
            <a:rPr lang="en-US" sz="1400" dirty="0">
              <a:solidFill>
                <a:schemeClr val="bg1"/>
              </a:solidFill>
              <a:latin typeface="Arial"/>
              <a:cs typeface="Arial"/>
            </a:rPr>
            <a:t>33.6%</a:t>
          </a:r>
          <a:endParaRPr lang="en-ZA" sz="1400" dirty="0">
            <a:solidFill>
              <a:schemeClr val="bg1"/>
            </a:solidFill>
            <a:latin typeface="Arial"/>
            <a:cs typeface="Arial"/>
          </a:endParaRPr>
        </a:p>
      </dgm:t>
    </dgm:pt>
    <dgm:pt modelId="{7E203EE7-A101-4F85-9972-C6C6B3B083A2}" type="parTrans" cxnId="{84DF799C-0196-44CC-BF25-7A09C708BD3A}">
      <dgm:prSet/>
      <dgm:spPr/>
      <dgm:t>
        <a:bodyPr/>
        <a:lstStyle/>
        <a:p>
          <a:endParaRPr lang="en-ZA"/>
        </a:p>
      </dgm:t>
    </dgm:pt>
    <dgm:pt modelId="{BF4AB319-CA8D-487F-AC32-458F5D8F89B9}" type="sibTrans" cxnId="{84DF799C-0196-44CC-BF25-7A09C708BD3A}">
      <dgm:prSet/>
      <dgm:spPr/>
      <dgm:t>
        <a:bodyPr/>
        <a:lstStyle/>
        <a:p>
          <a:endParaRPr lang="en-ZA"/>
        </a:p>
      </dgm:t>
    </dgm:pt>
    <dgm:pt modelId="{E22DC2E9-285F-471D-9EAF-1177E5E509B5}" type="pres">
      <dgm:prSet presAssocID="{04402E7A-4018-44A8-A52B-0F90D301AFBA}" presName="theList" presStyleCnt="0">
        <dgm:presLayoutVars>
          <dgm:dir/>
          <dgm:animLvl val="lvl"/>
          <dgm:resizeHandles val="exact"/>
        </dgm:presLayoutVars>
      </dgm:prSet>
      <dgm:spPr/>
    </dgm:pt>
    <dgm:pt modelId="{F300E3FA-293C-44AF-A61C-2C97717ABC50}" type="pres">
      <dgm:prSet presAssocID="{1C2F79E2-10A1-403F-A80F-95363CB3BE72}" presName="compNode" presStyleCnt="0"/>
      <dgm:spPr/>
    </dgm:pt>
    <dgm:pt modelId="{63F2FC05-37F1-4CF1-85F0-3B5CC80493E4}" type="pres">
      <dgm:prSet presAssocID="{1C2F79E2-10A1-403F-A80F-95363CB3BE72}" presName="aNode" presStyleLbl="bgShp" presStyleIdx="0" presStyleCnt="3"/>
      <dgm:spPr/>
    </dgm:pt>
    <dgm:pt modelId="{3411666A-4BA2-4838-9E7D-2AEE3638452C}" type="pres">
      <dgm:prSet presAssocID="{1C2F79E2-10A1-403F-A80F-95363CB3BE72}" presName="textNode" presStyleLbl="bgShp" presStyleIdx="0" presStyleCnt="3"/>
      <dgm:spPr/>
    </dgm:pt>
    <dgm:pt modelId="{35BEF170-395E-4BE6-B833-7105985A890C}" type="pres">
      <dgm:prSet presAssocID="{1C2F79E2-10A1-403F-A80F-95363CB3BE72}" presName="compChildNode" presStyleCnt="0"/>
      <dgm:spPr/>
    </dgm:pt>
    <dgm:pt modelId="{80A7D991-7A0D-4F7A-B3FF-2C651D094A79}" type="pres">
      <dgm:prSet presAssocID="{1C2F79E2-10A1-403F-A80F-95363CB3BE72}" presName="theInnerList" presStyleCnt="0"/>
      <dgm:spPr/>
    </dgm:pt>
    <dgm:pt modelId="{23DE76D4-CDBE-4BD1-B911-484F3436D7DD}" type="pres">
      <dgm:prSet presAssocID="{D37F059E-EC2D-4EDB-AE54-6C6DE091BFDE}" presName="childNode" presStyleLbl="node1" presStyleIdx="0" presStyleCnt="21" custScaleX="125611" custLinFactY="-157983" custLinFactNeighborY="-200000">
        <dgm:presLayoutVars>
          <dgm:bulletEnabled val="1"/>
        </dgm:presLayoutVars>
      </dgm:prSet>
      <dgm:spPr/>
    </dgm:pt>
    <dgm:pt modelId="{704A4F9B-7F7B-46BD-AB54-CD47C2B76AD1}" type="pres">
      <dgm:prSet presAssocID="{D37F059E-EC2D-4EDB-AE54-6C6DE091BFDE}" presName="aSpace2" presStyleCnt="0"/>
      <dgm:spPr/>
    </dgm:pt>
    <dgm:pt modelId="{15C0E03F-B46C-45A5-BE2F-FB6A03B52AD0}" type="pres">
      <dgm:prSet presAssocID="{8F520508-5061-46BC-A9A3-E82A20DFA38C}" presName="childNode" presStyleLbl="node1" presStyleIdx="1" presStyleCnt="21" custScaleX="125611" custLinFactY="-136152" custLinFactNeighborX="-95" custLinFactNeighborY="-200000">
        <dgm:presLayoutVars>
          <dgm:bulletEnabled val="1"/>
        </dgm:presLayoutVars>
      </dgm:prSet>
      <dgm:spPr/>
    </dgm:pt>
    <dgm:pt modelId="{7726F89C-382C-4EF7-8B66-93231061F859}" type="pres">
      <dgm:prSet presAssocID="{8F520508-5061-46BC-A9A3-E82A20DFA38C}" presName="aSpace2" presStyleCnt="0"/>
      <dgm:spPr/>
    </dgm:pt>
    <dgm:pt modelId="{BE573E0E-A34A-499C-8332-6DFF49093539}" type="pres">
      <dgm:prSet presAssocID="{B36A211D-11B4-4B51-9778-1499BAB428D1}" presName="childNode" presStyleLbl="node1" presStyleIdx="2" presStyleCnt="21" custScaleX="125611" custLinFactY="-107263" custLinFactNeighborY="-200000">
        <dgm:presLayoutVars>
          <dgm:bulletEnabled val="1"/>
        </dgm:presLayoutVars>
      </dgm:prSet>
      <dgm:spPr/>
    </dgm:pt>
    <dgm:pt modelId="{208B1D5C-4672-4F71-8947-18026ABD59EA}" type="pres">
      <dgm:prSet presAssocID="{B36A211D-11B4-4B51-9778-1499BAB428D1}" presName="aSpace2" presStyleCnt="0"/>
      <dgm:spPr/>
    </dgm:pt>
    <dgm:pt modelId="{48C96838-686F-4B16-BFF4-DF6A194B2BB1}" type="pres">
      <dgm:prSet presAssocID="{F3F52DB5-D799-4F52-997B-93D8CC48B18A}" presName="childNode" presStyleLbl="node1" presStyleIdx="3" presStyleCnt="21" custScaleX="125611" custLinFactY="-86653" custLinFactNeighborX="458" custLinFactNeighborY="-100000">
        <dgm:presLayoutVars>
          <dgm:bulletEnabled val="1"/>
        </dgm:presLayoutVars>
      </dgm:prSet>
      <dgm:spPr/>
    </dgm:pt>
    <dgm:pt modelId="{4380C55D-7FB3-4B70-BBF2-88406965ABE7}" type="pres">
      <dgm:prSet presAssocID="{F3F52DB5-D799-4F52-997B-93D8CC48B18A}" presName="aSpace2" presStyleCnt="0"/>
      <dgm:spPr/>
    </dgm:pt>
    <dgm:pt modelId="{C6AD5F1C-3017-4C88-A526-632C4FEB0AD1}" type="pres">
      <dgm:prSet presAssocID="{8BD71BF9-D670-4805-8C06-9427EB3694A4}" presName="childNode" presStyleLbl="node1" presStyleIdx="4" presStyleCnt="21" custScaleX="125611" custLinFactY="-44411" custLinFactNeighborX="367" custLinFactNeighborY="-100000">
        <dgm:presLayoutVars>
          <dgm:bulletEnabled val="1"/>
        </dgm:presLayoutVars>
      </dgm:prSet>
      <dgm:spPr/>
    </dgm:pt>
    <dgm:pt modelId="{A92BA66B-F5C6-43A0-A493-013EE1CCBCCC}" type="pres">
      <dgm:prSet presAssocID="{8BD71BF9-D670-4805-8C06-9427EB3694A4}" presName="aSpace2" presStyleCnt="0"/>
      <dgm:spPr/>
    </dgm:pt>
    <dgm:pt modelId="{145BF175-5EA8-424A-A91D-4481B33183BE}" type="pres">
      <dgm:prSet presAssocID="{D5AE7DC3-7A9D-4B64-A9CE-E4136DBCA91C}" presName="childNode" presStyleLbl="node1" presStyleIdx="5" presStyleCnt="21" custScaleX="125611" custLinFactNeighborX="-46" custLinFactNeighborY="-36990">
        <dgm:presLayoutVars>
          <dgm:bulletEnabled val="1"/>
        </dgm:presLayoutVars>
      </dgm:prSet>
      <dgm:spPr/>
    </dgm:pt>
    <dgm:pt modelId="{F0C8F88C-EA5F-4E89-963F-A008024DB67F}" type="pres">
      <dgm:prSet presAssocID="{D5AE7DC3-7A9D-4B64-A9CE-E4136DBCA91C}" presName="aSpace2" presStyleCnt="0"/>
      <dgm:spPr/>
    </dgm:pt>
    <dgm:pt modelId="{43314B58-EBE9-4049-AD97-F1336CEF2FD6}" type="pres">
      <dgm:prSet presAssocID="{2B7E94CE-F4C0-45D4-808D-C1307F1668D7}" presName="childNode" presStyleLbl="node1" presStyleIdx="6" presStyleCnt="21" custScaleX="125645" custScaleY="99392" custLinFactY="23717" custLinFactNeighborX="-29" custLinFactNeighborY="100000">
        <dgm:presLayoutVars>
          <dgm:bulletEnabled val="1"/>
        </dgm:presLayoutVars>
      </dgm:prSet>
      <dgm:spPr/>
    </dgm:pt>
    <dgm:pt modelId="{73676AA6-B242-4AE3-8FBC-04FA7C09C535}" type="pres">
      <dgm:prSet presAssocID="{1C2F79E2-10A1-403F-A80F-95363CB3BE72}" presName="aSpace" presStyleCnt="0"/>
      <dgm:spPr/>
    </dgm:pt>
    <dgm:pt modelId="{C26F2A4A-C25B-496B-9FC1-E4B4BF510DEC}" type="pres">
      <dgm:prSet presAssocID="{D4121C88-B109-4501-A1B2-AB040518CB16}" presName="compNode" presStyleCnt="0"/>
      <dgm:spPr/>
    </dgm:pt>
    <dgm:pt modelId="{9B8538B3-EC35-4179-9164-928075345903}" type="pres">
      <dgm:prSet presAssocID="{D4121C88-B109-4501-A1B2-AB040518CB16}" presName="aNode" presStyleLbl="bgShp" presStyleIdx="1" presStyleCnt="3" custLinFactNeighborY="224"/>
      <dgm:spPr>
        <a:prstGeom prst="rect">
          <a:avLst/>
        </a:prstGeom>
      </dgm:spPr>
    </dgm:pt>
    <dgm:pt modelId="{5A03BDF0-61AD-43BC-AC69-13CFD0FCEE9C}" type="pres">
      <dgm:prSet presAssocID="{D4121C88-B109-4501-A1B2-AB040518CB16}" presName="textNode" presStyleLbl="bgShp" presStyleIdx="1" presStyleCnt="3"/>
      <dgm:spPr/>
    </dgm:pt>
    <dgm:pt modelId="{5BA4543F-46B0-4603-B79C-CDE979514AC4}" type="pres">
      <dgm:prSet presAssocID="{D4121C88-B109-4501-A1B2-AB040518CB16}" presName="compChildNode" presStyleCnt="0"/>
      <dgm:spPr/>
    </dgm:pt>
    <dgm:pt modelId="{AE131C6C-A337-4DB6-95F8-F0862FAFE06D}" type="pres">
      <dgm:prSet presAssocID="{D4121C88-B109-4501-A1B2-AB040518CB16}" presName="theInnerList" presStyleCnt="0"/>
      <dgm:spPr/>
    </dgm:pt>
    <dgm:pt modelId="{21AF699A-59F2-48BF-BD49-9672D538108C}" type="pres">
      <dgm:prSet presAssocID="{EB66F9CE-F06A-4B5C-894B-528DB03D46EF}" presName="childNode" presStyleLbl="node1" presStyleIdx="7" presStyleCnt="21" custLinFactY="-170529" custLinFactNeighborY="-200000">
        <dgm:presLayoutVars>
          <dgm:bulletEnabled val="1"/>
        </dgm:presLayoutVars>
      </dgm:prSet>
      <dgm:spPr/>
    </dgm:pt>
    <dgm:pt modelId="{AF6CE330-1718-42F3-A733-6BE1CF116466}" type="pres">
      <dgm:prSet presAssocID="{EB66F9CE-F06A-4B5C-894B-528DB03D46EF}" presName="aSpace2" presStyleCnt="0"/>
      <dgm:spPr/>
    </dgm:pt>
    <dgm:pt modelId="{7226FF45-84BC-401C-8D45-68AE71898A61}" type="pres">
      <dgm:prSet presAssocID="{A8EB348F-44C7-F744-8421-520980964A32}" presName="childNode" presStyleLbl="node1" presStyleIdx="8" presStyleCnt="21" custLinFactY="-141846" custLinFactNeighborY="-200000">
        <dgm:presLayoutVars>
          <dgm:bulletEnabled val="1"/>
        </dgm:presLayoutVars>
      </dgm:prSet>
      <dgm:spPr/>
    </dgm:pt>
    <dgm:pt modelId="{7DC0DC3F-8260-4B5F-830F-543BDA7FF74A}" type="pres">
      <dgm:prSet presAssocID="{A8EB348F-44C7-F744-8421-520980964A32}" presName="aSpace2" presStyleCnt="0"/>
      <dgm:spPr/>
    </dgm:pt>
    <dgm:pt modelId="{0F1140CA-113B-4C61-A147-19A9B69BA62B}" type="pres">
      <dgm:prSet presAssocID="{639270BC-7DE5-411B-B124-4B8A6985789C}" presName="childNode" presStyleLbl="node1" presStyleIdx="9" presStyleCnt="21" custLinFactY="-109331" custLinFactNeighborY="-200000">
        <dgm:presLayoutVars>
          <dgm:bulletEnabled val="1"/>
        </dgm:presLayoutVars>
      </dgm:prSet>
      <dgm:spPr/>
    </dgm:pt>
    <dgm:pt modelId="{9E9B614C-6252-474D-ACDC-5F93A413946C}" type="pres">
      <dgm:prSet presAssocID="{639270BC-7DE5-411B-B124-4B8A6985789C}" presName="aSpace2" presStyleCnt="0"/>
      <dgm:spPr/>
    </dgm:pt>
    <dgm:pt modelId="{B3A9F552-6766-4535-87BE-A0899820CA55}" type="pres">
      <dgm:prSet presAssocID="{BC7091B1-0AC4-4A8B-9ED4-5B696132139A}" presName="childNode" presStyleLbl="node1" presStyleIdx="10" presStyleCnt="21" custLinFactY="-86842" custLinFactNeighborY="-100000">
        <dgm:presLayoutVars>
          <dgm:bulletEnabled val="1"/>
        </dgm:presLayoutVars>
      </dgm:prSet>
      <dgm:spPr/>
    </dgm:pt>
    <dgm:pt modelId="{193DA757-4122-4FC2-B0D8-F5863F74021D}" type="pres">
      <dgm:prSet presAssocID="{BC7091B1-0AC4-4A8B-9ED4-5B696132139A}" presName="aSpace2" presStyleCnt="0"/>
      <dgm:spPr/>
    </dgm:pt>
    <dgm:pt modelId="{429F7DA9-E4BF-4B0D-8230-CF1687D01C45}" type="pres">
      <dgm:prSet presAssocID="{FD7E7D3A-BE3E-4D05-A4EB-FFE9C85853EE}" presName="childNode" presStyleLbl="node1" presStyleIdx="11" presStyleCnt="21" custLinFactY="-42013" custLinFactNeighborX="-846" custLinFactNeighborY="-100000">
        <dgm:presLayoutVars>
          <dgm:bulletEnabled val="1"/>
        </dgm:presLayoutVars>
      </dgm:prSet>
      <dgm:spPr/>
    </dgm:pt>
    <dgm:pt modelId="{5218F0AF-1FEA-493F-85F7-B696725323AF}" type="pres">
      <dgm:prSet presAssocID="{FD7E7D3A-BE3E-4D05-A4EB-FFE9C85853EE}" presName="aSpace2" presStyleCnt="0"/>
      <dgm:spPr/>
    </dgm:pt>
    <dgm:pt modelId="{4A9A4709-F7F5-4C99-8BF6-7DA760BD1EAD}" type="pres">
      <dgm:prSet presAssocID="{3C3A6A59-CB13-42BA-AD8B-1FF251389DE5}" presName="childNode" presStyleLbl="node1" presStyleIdx="12" presStyleCnt="21" custLinFactNeighborY="-47808">
        <dgm:presLayoutVars>
          <dgm:bulletEnabled val="1"/>
        </dgm:presLayoutVars>
      </dgm:prSet>
      <dgm:spPr/>
    </dgm:pt>
    <dgm:pt modelId="{1D32BE67-9390-4B82-81FE-333F16E5595A}" type="pres">
      <dgm:prSet presAssocID="{3C3A6A59-CB13-42BA-AD8B-1FF251389DE5}" presName="aSpace2" presStyleCnt="0"/>
      <dgm:spPr/>
    </dgm:pt>
    <dgm:pt modelId="{F695FA10-890D-4D0E-AEBA-6F4F9BB252A9}" type="pres">
      <dgm:prSet presAssocID="{07083C9B-9FAE-4C1E-A460-FCE5C6DEAAB9}" presName="childNode" presStyleLbl="node1" presStyleIdx="13" presStyleCnt="21" custLinFactY="27896" custLinFactNeighborX="-608" custLinFactNeighborY="100000">
        <dgm:presLayoutVars>
          <dgm:bulletEnabled val="1"/>
        </dgm:presLayoutVars>
      </dgm:prSet>
      <dgm:spPr/>
    </dgm:pt>
    <dgm:pt modelId="{9BB644B5-946B-4583-8432-EAED1A73DB9C}" type="pres">
      <dgm:prSet presAssocID="{D4121C88-B109-4501-A1B2-AB040518CB16}" presName="aSpace" presStyleCnt="0"/>
      <dgm:spPr/>
    </dgm:pt>
    <dgm:pt modelId="{89BCB2D0-1F07-4F5D-A25B-093698B716D0}" type="pres">
      <dgm:prSet presAssocID="{BF777F1F-D39F-472D-9108-79DD137FBCCD}" presName="compNode" presStyleCnt="0"/>
      <dgm:spPr/>
    </dgm:pt>
    <dgm:pt modelId="{DB7AFF49-81FF-437F-95E9-D52454E95655}" type="pres">
      <dgm:prSet presAssocID="{BF777F1F-D39F-472D-9108-79DD137FBCCD}" presName="aNode" presStyleLbl="bgShp" presStyleIdx="2" presStyleCnt="3" custLinFactNeighborY="770"/>
      <dgm:spPr>
        <a:prstGeom prst="rect">
          <a:avLst/>
        </a:prstGeom>
      </dgm:spPr>
    </dgm:pt>
    <dgm:pt modelId="{0566F12C-91AD-417A-8B83-B3B61B5BB5CC}" type="pres">
      <dgm:prSet presAssocID="{BF777F1F-D39F-472D-9108-79DD137FBCCD}" presName="textNode" presStyleLbl="bgShp" presStyleIdx="2" presStyleCnt="3"/>
      <dgm:spPr/>
    </dgm:pt>
    <dgm:pt modelId="{E67594C1-855D-49B7-B59C-3E937DEA8DFA}" type="pres">
      <dgm:prSet presAssocID="{BF777F1F-D39F-472D-9108-79DD137FBCCD}" presName="compChildNode" presStyleCnt="0"/>
      <dgm:spPr/>
    </dgm:pt>
    <dgm:pt modelId="{DA5C8383-38F4-423F-81FA-73D8CFB32781}" type="pres">
      <dgm:prSet presAssocID="{BF777F1F-D39F-472D-9108-79DD137FBCCD}" presName="theInnerList" presStyleCnt="0"/>
      <dgm:spPr/>
    </dgm:pt>
    <dgm:pt modelId="{7624690F-621D-4FB1-888F-C43A69E00DDC}" type="pres">
      <dgm:prSet presAssocID="{4B73BE53-43E0-4632-B999-488070A8AAB5}" presName="childNode" presStyleLbl="node1" presStyleIdx="14" presStyleCnt="21" custLinFactY="-170529" custLinFactNeighborY="-200000">
        <dgm:presLayoutVars>
          <dgm:bulletEnabled val="1"/>
        </dgm:presLayoutVars>
      </dgm:prSet>
      <dgm:spPr/>
    </dgm:pt>
    <dgm:pt modelId="{A1DB982C-0CFD-4264-8A91-1D0A9AA4E430}" type="pres">
      <dgm:prSet presAssocID="{4B73BE53-43E0-4632-B999-488070A8AAB5}" presName="aSpace2" presStyleCnt="0"/>
      <dgm:spPr/>
    </dgm:pt>
    <dgm:pt modelId="{B3BFDB53-A8B5-4E1B-87CD-C27A50560607}" type="pres">
      <dgm:prSet presAssocID="{DC536D98-53D0-4835-B593-1D5CA8192FC8}" presName="childNode" presStyleLbl="node1" presStyleIdx="15" presStyleCnt="21" custLinFactY="-141846" custLinFactNeighborY="-200000">
        <dgm:presLayoutVars>
          <dgm:bulletEnabled val="1"/>
        </dgm:presLayoutVars>
      </dgm:prSet>
      <dgm:spPr/>
    </dgm:pt>
    <dgm:pt modelId="{0E30A5C1-16C8-4E3D-89DE-3E58BE6B66BD}" type="pres">
      <dgm:prSet presAssocID="{DC536D98-53D0-4835-B593-1D5CA8192FC8}" presName="aSpace2" presStyleCnt="0"/>
      <dgm:spPr/>
    </dgm:pt>
    <dgm:pt modelId="{572D8C62-3987-42AE-AB53-17EF91D6865B}" type="pres">
      <dgm:prSet presAssocID="{EBEABFFB-5BC9-4C88-9672-92D57244C7EB}" presName="childNode" presStyleLbl="node1" presStyleIdx="16" presStyleCnt="21" custLinFactY="-104191" custLinFactNeighborY="-200000">
        <dgm:presLayoutVars>
          <dgm:bulletEnabled val="1"/>
        </dgm:presLayoutVars>
      </dgm:prSet>
      <dgm:spPr/>
    </dgm:pt>
    <dgm:pt modelId="{A1471956-B918-44F9-86CA-98C2C843AB1B}" type="pres">
      <dgm:prSet presAssocID="{EBEABFFB-5BC9-4C88-9672-92D57244C7EB}" presName="aSpace2" presStyleCnt="0"/>
      <dgm:spPr/>
    </dgm:pt>
    <dgm:pt modelId="{04D0EF35-49D7-44BD-ABE9-FFC0BDDFD95B}" type="pres">
      <dgm:prSet presAssocID="{5A185122-58EA-4404-84D3-64781A9FBF2C}" presName="childNode" presStyleLbl="node1" presStyleIdx="17" presStyleCnt="21" custLinFactY="-86842" custLinFactNeighborY="-100000">
        <dgm:presLayoutVars>
          <dgm:bulletEnabled val="1"/>
        </dgm:presLayoutVars>
      </dgm:prSet>
      <dgm:spPr/>
    </dgm:pt>
    <dgm:pt modelId="{6BABAB79-1604-4A14-B5F6-5F65AEC61A3C}" type="pres">
      <dgm:prSet presAssocID="{5A185122-58EA-4404-84D3-64781A9FBF2C}" presName="aSpace2" presStyleCnt="0"/>
      <dgm:spPr/>
    </dgm:pt>
    <dgm:pt modelId="{C9AFDA21-3C3B-4D5F-9B8D-841822418241}" type="pres">
      <dgm:prSet presAssocID="{EF92A6B5-A055-4DDA-9B3F-93B04820696B}" presName="childNode" presStyleLbl="node1" presStyleIdx="18" presStyleCnt="21" custLinFactY="-42013" custLinFactNeighborX="224" custLinFactNeighborY="-100000">
        <dgm:presLayoutVars>
          <dgm:bulletEnabled val="1"/>
        </dgm:presLayoutVars>
      </dgm:prSet>
      <dgm:spPr/>
    </dgm:pt>
    <dgm:pt modelId="{934BA560-9E11-4D35-95DA-2D20E5F660A0}" type="pres">
      <dgm:prSet presAssocID="{EF92A6B5-A055-4DDA-9B3F-93B04820696B}" presName="aSpace2" presStyleCnt="0"/>
      <dgm:spPr/>
    </dgm:pt>
    <dgm:pt modelId="{D17C2DE3-374F-4E03-96FC-07FEE136C7DF}" type="pres">
      <dgm:prSet presAssocID="{0AF492B3-6029-4327-9E78-1C8314A5EFF1}" presName="childNode" presStyleLbl="node1" presStyleIdx="19" presStyleCnt="21" custLinFactNeighborY="-47808">
        <dgm:presLayoutVars>
          <dgm:bulletEnabled val="1"/>
        </dgm:presLayoutVars>
      </dgm:prSet>
      <dgm:spPr/>
    </dgm:pt>
    <dgm:pt modelId="{AFD63286-A7CE-4ABC-A6F5-C8BBBC33A4BE}" type="pres">
      <dgm:prSet presAssocID="{0AF492B3-6029-4327-9E78-1C8314A5EFF1}" presName="aSpace2" presStyleCnt="0"/>
      <dgm:spPr/>
    </dgm:pt>
    <dgm:pt modelId="{4B2BD523-D5E5-4C00-8E51-7558B7C4785A}" type="pres">
      <dgm:prSet presAssocID="{F1BBC1C0-9AA5-4B14-8725-3B4239496B60}" presName="childNode" presStyleLbl="node1" presStyleIdx="20" presStyleCnt="21" custLinFactY="27896" custLinFactNeighborX="-121" custLinFactNeighborY="100000">
        <dgm:presLayoutVars>
          <dgm:bulletEnabled val="1"/>
        </dgm:presLayoutVars>
      </dgm:prSet>
      <dgm:spPr/>
    </dgm:pt>
  </dgm:ptLst>
  <dgm:cxnLst>
    <dgm:cxn modelId="{C52A460B-92FA-4B29-ABA2-309A8D353ED9}" type="presOf" srcId="{A8EB348F-44C7-F744-8421-520980964A32}" destId="{7226FF45-84BC-401C-8D45-68AE71898A61}" srcOrd="0" destOrd="0" presId="urn:microsoft.com/office/officeart/2005/8/layout/lProcess2"/>
    <dgm:cxn modelId="{BFE8C10B-0884-4395-8E48-D31E8BE2EB06}" type="presOf" srcId="{F3F52DB5-D799-4F52-997B-93D8CC48B18A}" destId="{48C96838-686F-4B16-BFF4-DF6A194B2BB1}" srcOrd="0" destOrd="0" presId="urn:microsoft.com/office/officeart/2005/8/layout/lProcess2"/>
    <dgm:cxn modelId="{B834CE15-FC63-454D-9CB4-51B8711F2EC0}" type="presOf" srcId="{1C2F79E2-10A1-403F-A80F-95363CB3BE72}" destId="{3411666A-4BA2-4838-9E7D-2AEE3638452C}" srcOrd="1" destOrd="0" presId="urn:microsoft.com/office/officeart/2005/8/layout/lProcess2"/>
    <dgm:cxn modelId="{6BF05B18-3CA1-41EF-8273-93C250116A1E}" type="presOf" srcId="{BC7091B1-0AC4-4A8B-9ED4-5B696132139A}" destId="{B3A9F552-6766-4535-87BE-A0899820CA55}" srcOrd="0" destOrd="0" presId="urn:microsoft.com/office/officeart/2005/8/layout/lProcess2"/>
    <dgm:cxn modelId="{302BA120-5D5B-4964-8B10-A13804309F1E}" srcId="{04402E7A-4018-44A8-A52B-0F90D301AFBA}" destId="{D4121C88-B109-4501-A1B2-AB040518CB16}" srcOrd="1" destOrd="0" parTransId="{D9EC8077-8632-490A-8C8B-92DFBB8FA5B2}" sibTransId="{F65638BA-A51C-4B7F-98E0-220895A4469C}"/>
    <dgm:cxn modelId="{D25E5428-A439-4E62-89F7-8E35ACA5F751}" type="presOf" srcId="{8F520508-5061-46BC-A9A3-E82A20DFA38C}" destId="{15C0E03F-B46C-45A5-BE2F-FB6A03B52AD0}" srcOrd="0" destOrd="0" presId="urn:microsoft.com/office/officeart/2005/8/layout/lProcess2"/>
    <dgm:cxn modelId="{04475D29-9DCD-4172-983C-BC65A72A4863}" srcId="{D4121C88-B109-4501-A1B2-AB040518CB16}" destId="{BC7091B1-0AC4-4A8B-9ED4-5B696132139A}" srcOrd="3" destOrd="0" parTransId="{FB21F9C7-3A24-44CD-AAE5-D7A5F6CDAE71}" sibTransId="{C409E2A6-80D6-4F50-B9D3-D98C16174062}"/>
    <dgm:cxn modelId="{F1F20B2D-C47D-4DC5-93A9-842B37B507CB}" type="presOf" srcId="{BF777F1F-D39F-472D-9108-79DD137FBCCD}" destId="{0566F12C-91AD-417A-8B83-B3B61B5BB5CC}" srcOrd="1" destOrd="0" presId="urn:microsoft.com/office/officeart/2005/8/layout/lProcess2"/>
    <dgm:cxn modelId="{084ED72E-B507-400B-9B3C-39E74C7B6863}" type="presOf" srcId="{EF92A6B5-A055-4DDA-9B3F-93B04820696B}" destId="{C9AFDA21-3C3B-4D5F-9B8D-841822418241}" srcOrd="0" destOrd="0" presId="urn:microsoft.com/office/officeart/2005/8/layout/lProcess2"/>
    <dgm:cxn modelId="{D964F02E-AD96-4575-BFE1-03C9AC5F10DD}" srcId="{1C2F79E2-10A1-403F-A80F-95363CB3BE72}" destId="{8BD71BF9-D670-4805-8C06-9427EB3694A4}" srcOrd="4" destOrd="0" parTransId="{492B1525-E929-4203-B81C-1A69D97E475F}" sibTransId="{E6C7B6BC-0AEF-4252-B024-696C27E657B7}"/>
    <dgm:cxn modelId="{692C9831-0A69-416B-9B89-9B5A1BA3616B}" srcId="{D4121C88-B109-4501-A1B2-AB040518CB16}" destId="{639270BC-7DE5-411B-B124-4B8A6985789C}" srcOrd="2" destOrd="0" parTransId="{0FA6A039-4539-4BCF-B760-874E780FF64A}" sibTransId="{3C532C54-17FF-4142-8A29-2512D78998D6}"/>
    <dgm:cxn modelId="{FD939336-25A7-4B66-A198-7CCB1685C928}" srcId="{BF777F1F-D39F-472D-9108-79DD137FBCCD}" destId="{4B73BE53-43E0-4632-B999-488070A8AAB5}" srcOrd="0" destOrd="0" parTransId="{DECE7D86-E418-4D9E-9FB1-C90264B7D277}" sibTransId="{AF9BA98C-46CA-4E25-ABF3-917728C99A37}"/>
    <dgm:cxn modelId="{54451B37-F743-4C2D-A031-BFE53ACC688C}" type="presOf" srcId="{D4121C88-B109-4501-A1B2-AB040518CB16}" destId="{5A03BDF0-61AD-43BC-AC69-13CFD0FCEE9C}" srcOrd="1" destOrd="0" presId="urn:microsoft.com/office/officeart/2005/8/layout/lProcess2"/>
    <dgm:cxn modelId="{9CB14338-2FAF-3B4A-850F-1EC5D4012E3E}" srcId="{D4121C88-B109-4501-A1B2-AB040518CB16}" destId="{A8EB348F-44C7-F744-8421-520980964A32}" srcOrd="1" destOrd="0" parTransId="{B937C334-E785-594A-8E3F-7ECD2F8A16C3}" sibTransId="{AC6DAF3C-E576-E84A-87F6-D7586842C05F}"/>
    <dgm:cxn modelId="{0A68E45E-501B-4ED2-A6CA-F9CDA60A05C0}" type="presOf" srcId="{0AF492B3-6029-4327-9E78-1C8314A5EFF1}" destId="{D17C2DE3-374F-4E03-96FC-07FEE136C7DF}" srcOrd="0" destOrd="0" presId="urn:microsoft.com/office/officeart/2005/8/layout/lProcess2"/>
    <dgm:cxn modelId="{704B1560-8538-4D12-AE60-ACB7AAC6F41C}" srcId="{04402E7A-4018-44A8-A52B-0F90D301AFBA}" destId="{1C2F79E2-10A1-403F-A80F-95363CB3BE72}" srcOrd="0" destOrd="0" parTransId="{132F68A5-FB51-409C-9171-737D96401273}" sibTransId="{CD28B89F-BA46-41F4-8A9E-0A2006ABBD25}"/>
    <dgm:cxn modelId="{C4BFA960-8432-4167-9421-CD3445C29A90}" type="presOf" srcId="{DC536D98-53D0-4835-B593-1D5CA8192FC8}" destId="{B3BFDB53-A8B5-4E1B-87CD-C27A50560607}" srcOrd="0" destOrd="0" presId="urn:microsoft.com/office/officeart/2005/8/layout/lProcess2"/>
    <dgm:cxn modelId="{C3649D41-110B-497C-87FA-EB724659EC5D}" type="presOf" srcId="{4B73BE53-43E0-4632-B999-488070A8AAB5}" destId="{7624690F-621D-4FB1-888F-C43A69E00DDC}" srcOrd="0" destOrd="0" presId="urn:microsoft.com/office/officeart/2005/8/layout/lProcess2"/>
    <dgm:cxn modelId="{0007CC43-4361-4219-AB79-90B23002CA0A}" srcId="{D4121C88-B109-4501-A1B2-AB040518CB16}" destId="{FD7E7D3A-BE3E-4D05-A4EB-FFE9C85853EE}" srcOrd="4" destOrd="0" parTransId="{4955DBE5-24B6-4889-A2EB-AE5810F81BAE}" sibTransId="{1333A784-9458-4373-B806-3CDD086D1803}"/>
    <dgm:cxn modelId="{6F4D4C45-CEBA-4275-98A1-0617AE87D0BA}" type="presOf" srcId="{EBEABFFB-5BC9-4C88-9672-92D57244C7EB}" destId="{572D8C62-3987-42AE-AB53-17EF91D6865B}" srcOrd="0" destOrd="0" presId="urn:microsoft.com/office/officeart/2005/8/layout/lProcess2"/>
    <dgm:cxn modelId="{744A1946-E821-44BB-AE15-F8467EE95AC7}" srcId="{BF777F1F-D39F-472D-9108-79DD137FBCCD}" destId="{0AF492B3-6029-4327-9E78-1C8314A5EFF1}" srcOrd="5" destOrd="0" parTransId="{454B442C-F285-48E3-8A61-57D0138BC468}" sibTransId="{59007600-2053-4A03-B46F-E0391F59F27C}"/>
    <dgm:cxn modelId="{8C47FB4C-9E57-46F4-97FB-618292A71D19}" srcId="{D4121C88-B109-4501-A1B2-AB040518CB16}" destId="{07083C9B-9FAE-4C1E-A460-FCE5C6DEAAB9}" srcOrd="6" destOrd="0" parTransId="{E45EB132-FE2B-4DCD-927A-819BE88C6C48}" sibTransId="{CE836C0D-586B-4100-BC74-DDB81A130EC0}"/>
    <dgm:cxn modelId="{C72A006E-0F48-4BCA-85EA-E9723A5C36D0}" srcId="{1C2F79E2-10A1-403F-A80F-95363CB3BE72}" destId="{F3F52DB5-D799-4F52-997B-93D8CC48B18A}" srcOrd="3" destOrd="0" parTransId="{86B54231-E360-4A8E-BEE2-22E9F18E08BD}" sibTransId="{24062EBD-55D1-460B-BEEB-629C6C37293C}"/>
    <dgm:cxn modelId="{937D966E-5573-4E2E-AC7F-B12230D0A974}" srcId="{1C2F79E2-10A1-403F-A80F-95363CB3BE72}" destId="{2B7E94CE-F4C0-45D4-808D-C1307F1668D7}" srcOrd="6" destOrd="0" parTransId="{EB3532DB-E792-408A-9DC4-575DBEC17F30}" sibTransId="{9085B7B9-5649-42A1-864C-0174D463FED4}"/>
    <dgm:cxn modelId="{69F66473-2325-4878-9AED-F7AD92D12F72}" type="presOf" srcId="{D37F059E-EC2D-4EDB-AE54-6C6DE091BFDE}" destId="{23DE76D4-CDBE-4BD1-B911-484F3436D7DD}" srcOrd="0" destOrd="0" presId="urn:microsoft.com/office/officeart/2005/8/layout/lProcess2"/>
    <dgm:cxn modelId="{B5612879-4F47-4C14-8ACF-6783AC6B9073}" srcId="{D4121C88-B109-4501-A1B2-AB040518CB16}" destId="{EB66F9CE-F06A-4B5C-894B-528DB03D46EF}" srcOrd="0" destOrd="0" parTransId="{2DA855A1-622E-4738-A232-2A03A9EE1038}" sibTransId="{752672F4-6E95-43D2-A81A-658A658957B3}"/>
    <dgm:cxn modelId="{1CE8F17B-D142-4365-8FD3-76D3DBCD2D3E}" type="presOf" srcId="{D5AE7DC3-7A9D-4B64-A9CE-E4136DBCA91C}" destId="{145BF175-5EA8-424A-A91D-4481B33183BE}" srcOrd="0" destOrd="0" presId="urn:microsoft.com/office/officeart/2005/8/layout/lProcess2"/>
    <dgm:cxn modelId="{5963B17E-A890-4D27-A122-A8948D9E20A5}" srcId="{1C2F79E2-10A1-403F-A80F-95363CB3BE72}" destId="{D5AE7DC3-7A9D-4B64-A9CE-E4136DBCA91C}" srcOrd="5" destOrd="0" parTransId="{237F7EDF-09B7-42C2-AD7D-582405FC3B2B}" sibTransId="{41AAA79E-A4D4-49C6-8F11-DCCD88B610F1}"/>
    <dgm:cxn modelId="{B3792585-CE01-4D6B-91B7-5A8D6A1533CF}" type="presOf" srcId="{F1BBC1C0-9AA5-4B14-8725-3B4239496B60}" destId="{4B2BD523-D5E5-4C00-8E51-7558B7C4785A}" srcOrd="0" destOrd="0" presId="urn:microsoft.com/office/officeart/2005/8/layout/lProcess2"/>
    <dgm:cxn modelId="{36B91486-E7CE-4BC8-95FC-B73757634E17}" type="presOf" srcId="{1C2F79E2-10A1-403F-A80F-95363CB3BE72}" destId="{63F2FC05-37F1-4CF1-85F0-3B5CC80493E4}" srcOrd="0" destOrd="0" presId="urn:microsoft.com/office/officeart/2005/8/layout/lProcess2"/>
    <dgm:cxn modelId="{247CE68B-7910-4CAE-BF8F-6CDB269A2D76}" type="presOf" srcId="{FD7E7D3A-BE3E-4D05-A4EB-FFE9C85853EE}" destId="{429F7DA9-E4BF-4B0D-8230-CF1687D01C45}" srcOrd="0" destOrd="0" presId="urn:microsoft.com/office/officeart/2005/8/layout/lProcess2"/>
    <dgm:cxn modelId="{94029E8F-A1B2-408D-B8E3-1C855AA82EEB}" srcId="{04402E7A-4018-44A8-A52B-0F90D301AFBA}" destId="{BF777F1F-D39F-472D-9108-79DD137FBCCD}" srcOrd="2" destOrd="0" parTransId="{C6F9ACA1-53EB-45AC-81EC-D7C037A84D74}" sibTransId="{6EE9019E-DCFE-42E7-9D9F-2DCBEC5C9634}"/>
    <dgm:cxn modelId="{5EABC497-ED40-430C-B67E-7686A6C067B2}" type="presOf" srcId="{8BD71BF9-D670-4805-8C06-9427EB3694A4}" destId="{C6AD5F1C-3017-4C88-A526-632C4FEB0AD1}" srcOrd="0" destOrd="0" presId="urn:microsoft.com/office/officeart/2005/8/layout/lProcess2"/>
    <dgm:cxn modelId="{84DF799C-0196-44CC-BF25-7A09C708BD3A}" srcId="{BF777F1F-D39F-472D-9108-79DD137FBCCD}" destId="{F1BBC1C0-9AA5-4B14-8725-3B4239496B60}" srcOrd="6" destOrd="0" parTransId="{7E203EE7-A101-4F85-9972-C6C6B3B083A2}" sibTransId="{BF4AB319-CA8D-487F-AC32-458F5D8F89B9}"/>
    <dgm:cxn modelId="{80C6889C-8B1A-4CC8-8370-01D8EA274E9F}" srcId="{D4121C88-B109-4501-A1B2-AB040518CB16}" destId="{3C3A6A59-CB13-42BA-AD8B-1FF251389DE5}" srcOrd="5" destOrd="0" parTransId="{DF3CD492-E4F6-460E-AC21-1D46DA32F3FF}" sibTransId="{F43C59EA-EB90-477B-9702-6664270C9709}"/>
    <dgm:cxn modelId="{577C5EA2-E662-4D9F-8E9C-FD049020D341}" type="presOf" srcId="{B36A211D-11B4-4B51-9778-1499BAB428D1}" destId="{BE573E0E-A34A-499C-8332-6DFF49093539}" srcOrd="0" destOrd="0" presId="urn:microsoft.com/office/officeart/2005/8/layout/lProcess2"/>
    <dgm:cxn modelId="{5AC7F2A3-F166-4EDA-9750-0999FE75F769}" type="presOf" srcId="{04402E7A-4018-44A8-A52B-0F90D301AFBA}" destId="{E22DC2E9-285F-471D-9EAF-1177E5E509B5}" srcOrd="0" destOrd="0" presId="urn:microsoft.com/office/officeart/2005/8/layout/lProcess2"/>
    <dgm:cxn modelId="{9FE6B8A8-BF70-4026-9B5A-9F324D49CA4B}" srcId="{BF777F1F-D39F-472D-9108-79DD137FBCCD}" destId="{5A185122-58EA-4404-84D3-64781A9FBF2C}" srcOrd="3" destOrd="0" parTransId="{75C9D501-3EE9-49E1-AB84-8049AE664DFB}" sibTransId="{AD71A4B6-140F-4F73-8DCE-56237C61BECE}"/>
    <dgm:cxn modelId="{01DBA2AA-E7D8-4BDA-BB6B-93329CD1B34D}" srcId="{BF777F1F-D39F-472D-9108-79DD137FBCCD}" destId="{EBEABFFB-5BC9-4C88-9672-92D57244C7EB}" srcOrd="2" destOrd="0" parTransId="{6FC571C9-2EF7-4F29-A3D1-B59BCCBD33ED}" sibTransId="{B94AD27A-BF5C-4A53-A016-0FDF55F2CE37}"/>
    <dgm:cxn modelId="{BFD760AD-DC28-4999-B333-FD3718FE058A}" type="presOf" srcId="{639270BC-7DE5-411B-B124-4B8A6985789C}" destId="{0F1140CA-113B-4C61-A147-19A9B69BA62B}" srcOrd="0" destOrd="0" presId="urn:microsoft.com/office/officeart/2005/8/layout/lProcess2"/>
    <dgm:cxn modelId="{A76C15B4-4EA3-4458-B5CD-796CD042E02E}" type="presOf" srcId="{2B7E94CE-F4C0-45D4-808D-C1307F1668D7}" destId="{43314B58-EBE9-4049-AD97-F1336CEF2FD6}" srcOrd="0" destOrd="0" presId="urn:microsoft.com/office/officeart/2005/8/layout/lProcess2"/>
    <dgm:cxn modelId="{A65088B7-3AEE-4077-A0CA-FA156DE77B8B}" srcId="{1C2F79E2-10A1-403F-A80F-95363CB3BE72}" destId="{B36A211D-11B4-4B51-9778-1499BAB428D1}" srcOrd="2" destOrd="0" parTransId="{D0F71618-7152-4EE0-B116-0DAF1338AC11}" sibTransId="{F37149DC-1769-4075-BFFB-C18432860AF3}"/>
    <dgm:cxn modelId="{97619EC0-964E-4314-BE81-351ABB2F0945}" type="presOf" srcId="{3C3A6A59-CB13-42BA-AD8B-1FF251389DE5}" destId="{4A9A4709-F7F5-4C99-8BF6-7DA760BD1EAD}" srcOrd="0" destOrd="0" presId="urn:microsoft.com/office/officeart/2005/8/layout/lProcess2"/>
    <dgm:cxn modelId="{4DF4D5CC-3D93-4402-B19D-5B05A6D4C49B}" type="presOf" srcId="{07083C9B-9FAE-4C1E-A460-FCE5C6DEAAB9}" destId="{F695FA10-890D-4D0E-AEBA-6F4F9BB252A9}" srcOrd="0" destOrd="0" presId="urn:microsoft.com/office/officeart/2005/8/layout/lProcess2"/>
    <dgm:cxn modelId="{084CDBD1-CDFA-4671-B4F0-748DC11BE301}" srcId="{BF777F1F-D39F-472D-9108-79DD137FBCCD}" destId="{DC536D98-53D0-4835-B593-1D5CA8192FC8}" srcOrd="1" destOrd="0" parTransId="{BE75F01D-8A34-46CC-9D36-6F6690E4DCE3}" sibTransId="{5D645A2D-F1E2-4326-81F2-0F0BF809A41E}"/>
    <dgm:cxn modelId="{D9F61BDB-CCF9-424B-AF6F-145E63682ED9}" type="presOf" srcId="{EB66F9CE-F06A-4B5C-894B-528DB03D46EF}" destId="{21AF699A-59F2-48BF-BD49-9672D538108C}" srcOrd="0" destOrd="0" presId="urn:microsoft.com/office/officeart/2005/8/layout/lProcess2"/>
    <dgm:cxn modelId="{884542DE-47BB-4EF7-A50A-98BC17249BBE}" type="presOf" srcId="{5A185122-58EA-4404-84D3-64781A9FBF2C}" destId="{04D0EF35-49D7-44BD-ABE9-FFC0BDDFD95B}" srcOrd="0" destOrd="0" presId="urn:microsoft.com/office/officeart/2005/8/layout/lProcess2"/>
    <dgm:cxn modelId="{15D5A9E6-C7D0-4B22-B6D3-8943EEA3BA69}" srcId="{BF777F1F-D39F-472D-9108-79DD137FBCCD}" destId="{EF92A6B5-A055-4DDA-9B3F-93B04820696B}" srcOrd="4" destOrd="0" parTransId="{B0508E8D-AF89-4D6D-B906-0EE74406CE5C}" sibTransId="{E2232BA3-4B0C-440B-8B2B-D9AD9BD55FA5}"/>
    <dgm:cxn modelId="{8ABF45EA-66F6-4538-869D-46156C81477F}" srcId="{1C2F79E2-10A1-403F-A80F-95363CB3BE72}" destId="{8F520508-5061-46BC-A9A3-E82A20DFA38C}" srcOrd="1" destOrd="0" parTransId="{2636FDEE-1C50-4A50-953E-88BAE97EB5E7}" sibTransId="{DC28FA98-EA15-4958-9F3A-22C00A737B51}"/>
    <dgm:cxn modelId="{569564EE-139B-4A37-8CB0-F6DFF036E824}" srcId="{1C2F79E2-10A1-403F-A80F-95363CB3BE72}" destId="{D37F059E-EC2D-4EDB-AE54-6C6DE091BFDE}" srcOrd="0" destOrd="0" parTransId="{5CE88E0F-1ADB-4A89-ADFF-FE8AF09D5A8F}" sibTransId="{E722ADD8-0F12-4D61-92A1-306F74765D02}"/>
    <dgm:cxn modelId="{64A998F0-C32E-4A02-8990-1790D6041E0F}" type="presOf" srcId="{D4121C88-B109-4501-A1B2-AB040518CB16}" destId="{9B8538B3-EC35-4179-9164-928075345903}" srcOrd="0" destOrd="0" presId="urn:microsoft.com/office/officeart/2005/8/layout/lProcess2"/>
    <dgm:cxn modelId="{0E2716F5-8DEB-43E8-8060-FF8D216B4495}" type="presOf" srcId="{BF777F1F-D39F-472D-9108-79DD137FBCCD}" destId="{DB7AFF49-81FF-437F-95E9-D52454E95655}" srcOrd="0" destOrd="0" presId="urn:microsoft.com/office/officeart/2005/8/layout/lProcess2"/>
    <dgm:cxn modelId="{92F6A059-306F-45D3-8BE3-9E6D6252B91C}" type="presParOf" srcId="{E22DC2E9-285F-471D-9EAF-1177E5E509B5}" destId="{F300E3FA-293C-44AF-A61C-2C97717ABC50}" srcOrd="0" destOrd="0" presId="urn:microsoft.com/office/officeart/2005/8/layout/lProcess2"/>
    <dgm:cxn modelId="{FA9F61AA-1951-4EB1-8B0D-A43A09116DCC}" type="presParOf" srcId="{F300E3FA-293C-44AF-A61C-2C97717ABC50}" destId="{63F2FC05-37F1-4CF1-85F0-3B5CC80493E4}" srcOrd="0" destOrd="0" presId="urn:microsoft.com/office/officeart/2005/8/layout/lProcess2"/>
    <dgm:cxn modelId="{95D8F4A4-32B4-41EF-9BBF-7DD059D26B4A}" type="presParOf" srcId="{F300E3FA-293C-44AF-A61C-2C97717ABC50}" destId="{3411666A-4BA2-4838-9E7D-2AEE3638452C}" srcOrd="1" destOrd="0" presId="urn:microsoft.com/office/officeart/2005/8/layout/lProcess2"/>
    <dgm:cxn modelId="{63F5227C-98EF-4296-A667-F6986CD07AA9}" type="presParOf" srcId="{F300E3FA-293C-44AF-A61C-2C97717ABC50}" destId="{35BEF170-395E-4BE6-B833-7105985A890C}" srcOrd="2" destOrd="0" presId="urn:microsoft.com/office/officeart/2005/8/layout/lProcess2"/>
    <dgm:cxn modelId="{A18FF904-977B-409D-8841-B977186F8432}" type="presParOf" srcId="{35BEF170-395E-4BE6-B833-7105985A890C}" destId="{80A7D991-7A0D-4F7A-B3FF-2C651D094A79}" srcOrd="0" destOrd="0" presId="urn:microsoft.com/office/officeart/2005/8/layout/lProcess2"/>
    <dgm:cxn modelId="{0CFE4502-9730-4C9F-93CE-34671DEAE339}" type="presParOf" srcId="{80A7D991-7A0D-4F7A-B3FF-2C651D094A79}" destId="{23DE76D4-CDBE-4BD1-B911-484F3436D7DD}" srcOrd="0" destOrd="0" presId="urn:microsoft.com/office/officeart/2005/8/layout/lProcess2"/>
    <dgm:cxn modelId="{C5ECBAAB-23DF-405C-B9A1-B3684C0DD37B}" type="presParOf" srcId="{80A7D991-7A0D-4F7A-B3FF-2C651D094A79}" destId="{704A4F9B-7F7B-46BD-AB54-CD47C2B76AD1}" srcOrd="1" destOrd="0" presId="urn:microsoft.com/office/officeart/2005/8/layout/lProcess2"/>
    <dgm:cxn modelId="{3F039B68-807F-4CB7-B24B-AB515108EEEE}" type="presParOf" srcId="{80A7D991-7A0D-4F7A-B3FF-2C651D094A79}" destId="{15C0E03F-B46C-45A5-BE2F-FB6A03B52AD0}" srcOrd="2" destOrd="0" presId="urn:microsoft.com/office/officeart/2005/8/layout/lProcess2"/>
    <dgm:cxn modelId="{593B9C25-443D-4C8B-B1C8-53E36D7456D7}" type="presParOf" srcId="{80A7D991-7A0D-4F7A-B3FF-2C651D094A79}" destId="{7726F89C-382C-4EF7-8B66-93231061F859}" srcOrd="3" destOrd="0" presId="urn:microsoft.com/office/officeart/2005/8/layout/lProcess2"/>
    <dgm:cxn modelId="{F1F3C51A-0E37-4217-85BB-50B5970C5997}" type="presParOf" srcId="{80A7D991-7A0D-4F7A-B3FF-2C651D094A79}" destId="{BE573E0E-A34A-499C-8332-6DFF49093539}" srcOrd="4" destOrd="0" presId="urn:microsoft.com/office/officeart/2005/8/layout/lProcess2"/>
    <dgm:cxn modelId="{26610208-1173-4D05-A159-2F70D6D0E14F}" type="presParOf" srcId="{80A7D991-7A0D-4F7A-B3FF-2C651D094A79}" destId="{208B1D5C-4672-4F71-8947-18026ABD59EA}" srcOrd="5" destOrd="0" presId="urn:microsoft.com/office/officeart/2005/8/layout/lProcess2"/>
    <dgm:cxn modelId="{2E77F776-1D95-4078-9E47-C89C918C35F3}" type="presParOf" srcId="{80A7D991-7A0D-4F7A-B3FF-2C651D094A79}" destId="{48C96838-686F-4B16-BFF4-DF6A194B2BB1}" srcOrd="6" destOrd="0" presId="urn:microsoft.com/office/officeart/2005/8/layout/lProcess2"/>
    <dgm:cxn modelId="{6A5CB5A0-BAD7-4536-B809-05F869EE76B7}" type="presParOf" srcId="{80A7D991-7A0D-4F7A-B3FF-2C651D094A79}" destId="{4380C55D-7FB3-4B70-BBF2-88406965ABE7}" srcOrd="7" destOrd="0" presId="urn:microsoft.com/office/officeart/2005/8/layout/lProcess2"/>
    <dgm:cxn modelId="{41ACF7F1-FAC7-49C6-8E22-E000C251B0BB}" type="presParOf" srcId="{80A7D991-7A0D-4F7A-B3FF-2C651D094A79}" destId="{C6AD5F1C-3017-4C88-A526-632C4FEB0AD1}" srcOrd="8" destOrd="0" presId="urn:microsoft.com/office/officeart/2005/8/layout/lProcess2"/>
    <dgm:cxn modelId="{6DF8BC16-D157-4060-B6F8-9B515980C8C4}" type="presParOf" srcId="{80A7D991-7A0D-4F7A-B3FF-2C651D094A79}" destId="{A92BA66B-F5C6-43A0-A493-013EE1CCBCCC}" srcOrd="9" destOrd="0" presId="urn:microsoft.com/office/officeart/2005/8/layout/lProcess2"/>
    <dgm:cxn modelId="{9876A8FF-23C3-46B3-8F7E-527EFFAFD69F}" type="presParOf" srcId="{80A7D991-7A0D-4F7A-B3FF-2C651D094A79}" destId="{145BF175-5EA8-424A-A91D-4481B33183BE}" srcOrd="10" destOrd="0" presId="urn:microsoft.com/office/officeart/2005/8/layout/lProcess2"/>
    <dgm:cxn modelId="{5ACA09AC-7CA8-4779-AC98-A3EB8E7D1829}" type="presParOf" srcId="{80A7D991-7A0D-4F7A-B3FF-2C651D094A79}" destId="{F0C8F88C-EA5F-4E89-963F-A008024DB67F}" srcOrd="11" destOrd="0" presId="urn:microsoft.com/office/officeart/2005/8/layout/lProcess2"/>
    <dgm:cxn modelId="{85DE8DE6-E5DD-4C7B-AFCC-31B9203BDB02}" type="presParOf" srcId="{80A7D991-7A0D-4F7A-B3FF-2C651D094A79}" destId="{43314B58-EBE9-4049-AD97-F1336CEF2FD6}" srcOrd="12" destOrd="0" presId="urn:microsoft.com/office/officeart/2005/8/layout/lProcess2"/>
    <dgm:cxn modelId="{A38BD0C9-515D-4F76-A429-BC8D5FB2D317}" type="presParOf" srcId="{E22DC2E9-285F-471D-9EAF-1177E5E509B5}" destId="{73676AA6-B242-4AE3-8FBC-04FA7C09C535}" srcOrd="1" destOrd="0" presId="urn:microsoft.com/office/officeart/2005/8/layout/lProcess2"/>
    <dgm:cxn modelId="{187FF2A6-692D-43F7-89D6-5CC38C1F2481}" type="presParOf" srcId="{E22DC2E9-285F-471D-9EAF-1177E5E509B5}" destId="{C26F2A4A-C25B-496B-9FC1-E4B4BF510DEC}" srcOrd="2" destOrd="0" presId="urn:microsoft.com/office/officeart/2005/8/layout/lProcess2"/>
    <dgm:cxn modelId="{3AD76363-778B-46AD-B5BB-A9A70B4052D7}" type="presParOf" srcId="{C26F2A4A-C25B-496B-9FC1-E4B4BF510DEC}" destId="{9B8538B3-EC35-4179-9164-928075345903}" srcOrd="0" destOrd="0" presId="urn:microsoft.com/office/officeart/2005/8/layout/lProcess2"/>
    <dgm:cxn modelId="{FBCA1B0D-006D-4478-B661-8D369365D91A}" type="presParOf" srcId="{C26F2A4A-C25B-496B-9FC1-E4B4BF510DEC}" destId="{5A03BDF0-61AD-43BC-AC69-13CFD0FCEE9C}" srcOrd="1" destOrd="0" presId="urn:microsoft.com/office/officeart/2005/8/layout/lProcess2"/>
    <dgm:cxn modelId="{E9A71BAC-8A46-47E6-9EC7-B2C6F711CBF7}" type="presParOf" srcId="{C26F2A4A-C25B-496B-9FC1-E4B4BF510DEC}" destId="{5BA4543F-46B0-4603-B79C-CDE979514AC4}" srcOrd="2" destOrd="0" presId="urn:microsoft.com/office/officeart/2005/8/layout/lProcess2"/>
    <dgm:cxn modelId="{65B03BCD-A026-4521-B57E-2394C9C17900}" type="presParOf" srcId="{5BA4543F-46B0-4603-B79C-CDE979514AC4}" destId="{AE131C6C-A337-4DB6-95F8-F0862FAFE06D}" srcOrd="0" destOrd="0" presId="urn:microsoft.com/office/officeart/2005/8/layout/lProcess2"/>
    <dgm:cxn modelId="{0C7DC66A-27DE-48B1-93C0-02F54907D0C2}" type="presParOf" srcId="{AE131C6C-A337-4DB6-95F8-F0862FAFE06D}" destId="{21AF699A-59F2-48BF-BD49-9672D538108C}" srcOrd="0" destOrd="0" presId="urn:microsoft.com/office/officeart/2005/8/layout/lProcess2"/>
    <dgm:cxn modelId="{C0116989-7482-42EC-AB41-948AD0ADD425}" type="presParOf" srcId="{AE131C6C-A337-4DB6-95F8-F0862FAFE06D}" destId="{AF6CE330-1718-42F3-A733-6BE1CF116466}" srcOrd="1" destOrd="0" presId="urn:microsoft.com/office/officeart/2005/8/layout/lProcess2"/>
    <dgm:cxn modelId="{B28AE4CB-C2D0-4DCC-9E84-6124AC04620E}" type="presParOf" srcId="{AE131C6C-A337-4DB6-95F8-F0862FAFE06D}" destId="{7226FF45-84BC-401C-8D45-68AE71898A61}" srcOrd="2" destOrd="0" presId="urn:microsoft.com/office/officeart/2005/8/layout/lProcess2"/>
    <dgm:cxn modelId="{DF08423D-32EB-40C6-BC53-EA12DAB01575}" type="presParOf" srcId="{AE131C6C-A337-4DB6-95F8-F0862FAFE06D}" destId="{7DC0DC3F-8260-4B5F-830F-543BDA7FF74A}" srcOrd="3" destOrd="0" presId="urn:microsoft.com/office/officeart/2005/8/layout/lProcess2"/>
    <dgm:cxn modelId="{B5D0F2E3-1953-445A-A860-890432B8F34B}" type="presParOf" srcId="{AE131C6C-A337-4DB6-95F8-F0862FAFE06D}" destId="{0F1140CA-113B-4C61-A147-19A9B69BA62B}" srcOrd="4" destOrd="0" presId="urn:microsoft.com/office/officeart/2005/8/layout/lProcess2"/>
    <dgm:cxn modelId="{A9A2DEF1-5CA2-4576-8943-E76C191C36C6}" type="presParOf" srcId="{AE131C6C-A337-4DB6-95F8-F0862FAFE06D}" destId="{9E9B614C-6252-474D-ACDC-5F93A413946C}" srcOrd="5" destOrd="0" presId="urn:microsoft.com/office/officeart/2005/8/layout/lProcess2"/>
    <dgm:cxn modelId="{D752FF76-7121-4927-8309-E0428277695B}" type="presParOf" srcId="{AE131C6C-A337-4DB6-95F8-F0862FAFE06D}" destId="{B3A9F552-6766-4535-87BE-A0899820CA55}" srcOrd="6" destOrd="0" presId="urn:microsoft.com/office/officeart/2005/8/layout/lProcess2"/>
    <dgm:cxn modelId="{B925E303-4560-4A96-AD8D-C60FC0C2AF29}" type="presParOf" srcId="{AE131C6C-A337-4DB6-95F8-F0862FAFE06D}" destId="{193DA757-4122-4FC2-B0D8-F5863F74021D}" srcOrd="7" destOrd="0" presId="urn:microsoft.com/office/officeart/2005/8/layout/lProcess2"/>
    <dgm:cxn modelId="{9433D9C6-76D9-4D41-AE89-9E79A55A3518}" type="presParOf" srcId="{AE131C6C-A337-4DB6-95F8-F0862FAFE06D}" destId="{429F7DA9-E4BF-4B0D-8230-CF1687D01C45}" srcOrd="8" destOrd="0" presId="urn:microsoft.com/office/officeart/2005/8/layout/lProcess2"/>
    <dgm:cxn modelId="{3DD6E2A3-90AF-4F46-BE5A-9FA53110DC64}" type="presParOf" srcId="{AE131C6C-A337-4DB6-95F8-F0862FAFE06D}" destId="{5218F0AF-1FEA-493F-85F7-B696725323AF}" srcOrd="9" destOrd="0" presId="urn:microsoft.com/office/officeart/2005/8/layout/lProcess2"/>
    <dgm:cxn modelId="{7B443CD0-B79F-4B14-9F8D-E4D5BFF6FCD6}" type="presParOf" srcId="{AE131C6C-A337-4DB6-95F8-F0862FAFE06D}" destId="{4A9A4709-F7F5-4C99-8BF6-7DA760BD1EAD}" srcOrd="10" destOrd="0" presId="urn:microsoft.com/office/officeart/2005/8/layout/lProcess2"/>
    <dgm:cxn modelId="{A457A425-8916-496D-B907-AA690A25F13D}" type="presParOf" srcId="{AE131C6C-A337-4DB6-95F8-F0862FAFE06D}" destId="{1D32BE67-9390-4B82-81FE-333F16E5595A}" srcOrd="11" destOrd="0" presId="urn:microsoft.com/office/officeart/2005/8/layout/lProcess2"/>
    <dgm:cxn modelId="{AB1C81F6-8CD2-4BC8-A88A-19C9F3A1E27D}" type="presParOf" srcId="{AE131C6C-A337-4DB6-95F8-F0862FAFE06D}" destId="{F695FA10-890D-4D0E-AEBA-6F4F9BB252A9}" srcOrd="12" destOrd="0" presId="urn:microsoft.com/office/officeart/2005/8/layout/lProcess2"/>
    <dgm:cxn modelId="{3282DBCD-363D-4E8E-91F4-F389570BFA26}" type="presParOf" srcId="{E22DC2E9-285F-471D-9EAF-1177E5E509B5}" destId="{9BB644B5-946B-4583-8432-EAED1A73DB9C}" srcOrd="3" destOrd="0" presId="urn:microsoft.com/office/officeart/2005/8/layout/lProcess2"/>
    <dgm:cxn modelId="{F83ED6BF-AF39-40F1-AE67-F22096221FB7}" type="presParOf" srcId="{E22DC2E9-285F-471D-9EAF-1177E5E509B5}" destId="{89BCB2D0-1F07-4F5D-A25B-093698B716D0}" srcOrd="4" destOrd="0" presId="urn:microsoft.com/office/officeart/2005/8/layout/lProcess2"/>
    <dgm:cxn modelId="{042F9B2B-5038-41A7-AB9A-09CD808EC3E9}" type="presParOf" srcId="{89BCB2D0-1F07-4F5D-A25B-093698B716D0}" destId="{DB7AFF49-81FF-437F-95E9-D52454E95655}" srcOrd="0" destOrd="0" presId="urn:microsoft.com/office/officeart/2005/8/layout/lProcess2"/>
    <dgm:cxn modelId="{03C4B139-17E0-43BD-9503-6E1E932164CC}" type="presParOf" srcId="{89BCB2D0-1F07-4F5D-A25B-093698B716D0}" destId="{0566F12C-91AD-417A-8B83-B3B61B5BB5CC}" srcOrd="1" destOrd="0" presId="urn:microsoft.com/office/officeart/2005/8/layout/lProcess2"/>
    <dgm:cxn modelId="{B9A56866-902E-40C2-959F-12E12A8BDCAA}" type="presParOf" srcId="{89BCB2D0-1F07-4F5D-A25B-093698B716D0}" destId="{E67594C1-855D-49B7-B59C-3E937DEA8DFA}" srcOrd="2" destOrd="0" presId="urn:microsoft.com/office/officeart/2005/8/layout/lProcess2"/>
    <dgm:cxn modelId="{90E3907D-0D6E-4024-9639-0AD395D55CAA}" type="presParOf" srcId="{E67594C1-855D-49B7-B59C-3E937DEA8DFA}" destId="{DA5C8383-38F4-423F-81FA-73D8CFB32781}" srcOrd="0" destOrd="0" presId="urn:microsoft.com/office/officeart/2005/8/layout/lProcess2"/>
    <dgm:cxn modelId="{B04A9CDC-FB8B-4BD0-805E-395C7DB003A0}" type="presParOf" srcId="{DA5C8383-38F4-423F-81FA-73D8CFB32781}" destId="{7624690F-621D-4FB1-888F-C43A69E00DDC}" srcOrd="0" destOrd="0" presId="urn:microsoft.com/office/officeart/2005/8/layout/lProcess2"/>
    <dgm:cxn modelId="{3D199432-C6E6-41EB-8971-2799474E9240}" type="presParOf" srcId="{DA5C8383-38F4-423F-81FA-73D8CFB32781}" destId="{A1DB982C-0CFD-4264-8A91-1D0A9AA4E430}" srcOrd="1" destOrd="0" presId="urn:microsoft.com/office/officeart/2005/8/layout/lProcess2"/>
    <dgm:cxn modelId="{C51F09DF-1A4C-4219-AE94-A158ECAAD7F7}" type="presParOf" srcId="{DA5C8383-38F4-423F-81FA-73D8CFB32781}" destId="{B3BFDB53-A8B5-4E1B-87CD-C27A50560607}" srcOrd="2" destOrd="0" presId="urn:microsoft.com/office/officeart/2005/8/layout/lProcess2"/>
    <dgm:cxn modelId="{EB30E9DE-3052-45E4-807F-FCED6D5D6760}" type="presParOf" srcId="{DA5C8383-38F4-423F-81FA-73D8CFB32781}" destId="{0E30A5C1-16C8-4E3D-89DE-3E58BE6B66BD}" srcOrd="3" destOrd="0" presId="urn:microsoft.com/office/officeart/2005/8/layout/lProcess2"/>
    <dgm:cxn modelId="{F69EC0D2-0869-4725-8222-4DC62073F659}" type="presParOf" srcId="{DA5C8383-38F4-423F-81FA-73D8CFB32781}" destId="{572D8C62-3987-42AE-AB53-17EF91D6865B}" srcOrd="4" destOrd="0" presId="urn:microsoft.com/office/officeart/2005/8/layout/lProcess2"/>
    <dgm:cxn modelId="{F7B510D9-C16A-486C-A7AC-06A61CB89934}" type="presParOf" srcId="{DA5C8383-38F4-423F-81FA-73D8CFB32781}" destId="{A1471956-B918-44F9-86CA-98C2C843AB1B}" srcOrd="5" destOrd="0" presId="urn:microsoft.com/office/officeart/2005/8/layout/lProcess2"/>
    <dgm:cxn modelId="{F16FB17C-BC5A-46CE-A745-B65B2F77ECBC}" type="presParOf" srcId="{DA5C8383-38F4-423F-81FA-73D8CFB32781}" destId="{04D0EF35-49D7-44BD-ABE9-FFC0BDDFD95B}" srcOrd="6" destOrd="0" presId="urn:microsoft.com/office/officeart/2005/8/layout/lProcess2"/>
    <dgm:cxn modelId="{A269885C-6AF2-45A9-9BF2-399A19364A71}" type="presParOf" srcId="{DA5C8383-38F4-423F-81FA-73D8CFB32781}" destId="{6BABAB79-1604-4A14-B5F6-5F65AEC61A3C}" srcOrd="7" destOrd="0" presId="urn:microsoft.com/office/officeart/2005/8/layout/lProcess2"/>
    <dgm:cxn modelId="{8ECC7879-81D2-4A00-B8DE-C904ACA308B3}" type="presParOf" srcId="{DA5C8383-38F4-423F-81FA-73D8CFB32781}" destId="{C9AFDA21-3C3B-4D5F-9B8D-841822418241}" srcOrd="8" destOrd="0" presId="urn:microsoft.com/office/officeart/2005/8/layout/lProcess2"/>
    <dgm:cxn modelId="{05CA4095-9FCA-4763-B250-1F3FD253AD35}" type="presParOf" srcId="{DA5C8383-38F4-423F-81FA-73D8CFB32781}" destId="{934BA560-9E11-4D35-95DA-2D20E5F660A0}" srcOrd="9" destOrd="0" presId="urn:microsoft.com/office/officeart/2005/8/layout/lProcess2"/>
    <dgm:cxn modelId="{FFDF8D25-7861-467E-9E63-5C466898D197}" type="presParOf" srcId="{DA5C8383-38F4-423F-81FA-73D8CFB32781}" destId="{D17C2DE3-374F-4E03-96FC-07FEE136C7DF}" srcOrd="10" destOrd="0" presId="urn:microsoft.com/office/officeart/2005/8/layout/lProcess2"/>
    <dgm:cxn modelId="{33CCA2E1-F0CF-4F25-A312-363E4544EC29}" type="presParOf" srcId="{DA5C8383-38F4-423F-81FA-73D8CFB32781}" destId="{AFD63286-A7CE-4ABC-A6F5-C8BBBC33A4BE}" srcOrd="11" destOrd="0" presId="urn:microsoft.com/office/officeart/2005/8/layout/lProcess2"/>
    <dgm:cxn modelId="{9873D94E-7600-49D1-8BC2-9B9769E2AFD9}" type="presParOf" srcId="{DA5C8383-38F4-423F-81FA-73D8CFB32781}" destId="{4B2BD523-D5E5-4C00-8E51-7558B7C4785A}"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2FC05-37F1-4CF1-85F0-3B5CC80493E4}">
      <dsp:nvSpPr>
        <dsp:cNvPr id="0" name=""/>
        <dsp:cNvSpPr/>
      </dsp:nvSpPr>
      <dsp:spPr>
        <a:xfrm>
          <a:off x="9388" y="0"/>
          <a:ext cx="3338628" cy="5046061"/>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ZA" sz="14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9388" y="0"/>
        <a:ext cx="3338628" cy="1513818"/>
      </dsp:txXfrm>
    </dsp:sp>
    <dsp:sp modelId="{23DE76D4-CDBE-4BD1-B911-484F3436D7DD}">
      <dsp:nvSpPr>
        <dsp:cNvPr id="0" name=""/>
        <dsp:cNvSpPr/>
      </dsp:nvSpPr>
      <dsp:spPr>
        <a:xfrm>
          <a:off x="1228" y="733557"/>
          <a:ext cx="3354947" cy="413996"/>
        </a:xfrm>
        <a:prstGeom prst="roundRect">
          <a:avLst>
            <a:gd name="adj" fmla="val 10000"/>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a:cs typeface="Arial"/>
            </a:rPr>
            <a:t>NEP growth</a:t>
          </a:r>
          <a:endParaRPr lang="en-ZA" sz="1400" b="1" kern="1200" dirty="0">
            <a:solidFill>
              <a:schemeClr val="bg1"/>
            </a:solidFill>
            <a:latin typeface="Arial"/>
            <a:cs typeface="Arial"/>
          </a:endParaRPr>
        </a:p>
      </dsp:txBody>
      <dsp:txXfrm>
        <a:off x="13354" y="745683"/>
        <a:ext cx="3330695" cy="389744"/>
      </dsp:txXfrm>
    </dsp:sp>
    <dsp:sp modelId="{15C0E03F-B46C-45A5-BE2F-FB6A03B52AD0}">
      <dsp:nvSpPr>
        <dsp:cNvPr id="0" name=""/>
        <dsp:cNvSpPr/>
      </dsp:nvSpPr>
      <dsp:spPr>
        <a:xfrm>
          <a:off x="0" y="1301624"/>
          <a:ext cx="3354947" cy="413996"/>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a:cs typeface="Arial"/>
            </a:rPr>
            <a:t>Claims ratio</a:t>
          </a:r>
          <a:endParaRPr lang="en-ZA" sz="1400" b="1" kern="1200" dirty="0">
            <a:solidFill>
              <a:schemeClr val="tx1"/>
            </a:solidFill>
            <a:latin typeface="Arial"/>
            <a:cs typeface="Arial"/>
          </a:endParaRPr>
        </a:p>
      </dsp:txBody>
      <dsp:txXfrm>
        <a:off x="12126" y="1313750"/>
        <a:ext cx="3330695" cy="389744"/>
      </dsp:txXfrm>
    </dsp:sp>
    <dsp:sp modelId="{BE573E0E-A34A-499C-8332-6DFF49093539}">
      <dsp:nvSpPr>
        <dsp:cNvPr id="0" name=""/>
        <dsp:cNvSpPr/>
      </dsp:nvSpPr>
      <dsp:spPr>
        <a:xfrm>
          <a:off x="1228" y="1898912"/>
          <a:ext cx="3354947" cy="413996"/>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a:cs typeface="Arial"/>
            </a:rPr>
            <a:t>Acquisition costs ratio</a:t>
          </a:r>
          <a:endParaRPr lang="en-ZA" sz="1400" b="1" kern="1200" dirty="0">
            <a:solidFill>
              <a:schemeClr val="bg1"/>
            </a:solidFill>
            <a:latin typeface="Arial" panose="020B0604020202020204" pitchFamily="34" charset="0"/>
            <a:cs typeface="Arial" panose="020B0604020202020204" pitchFamily="34" charset="0"/>
          </a:endParaRPr>
        </a:p>
      </dsp:txBody>
      <dsp:txXfrm>
        <a:off x="13354" y="1911038"/>
        <a:ext cx="3330695" cy="389744"/>
      </dsp:txXfrm>
    </dsp:sp>
    <dsp:sp modelId="{48C96838-686F-4B16-BFF4-DF6A194B2BB1}">
      <dsp:nvSpPr>
        <dsp:cNvPr id="0" name=""/>
        <dsp:cNvSpPr/>
      </dsp:nvSpPr>
      <dsp:spPr>
        <a:xfrm>
          <a:off x="13461" y="2525616"/>
          <a:ext cx="3354947" cy="413996"/>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a:cs typeface="Arial"/>
            </a:rPr>
            <a:t>Underwriting margin</a:t>
          </a:r>
          <a:endParaRPr lang="en-ZA" sz="1400" b="1" kern="1200" dirty="0">
            <a:solidFill>
              <a:schemeClr val="bg1"/>
            </a:solidFill>
            <a:latin typeface="Arial"/>
            <a:cs typeface="Arial"/>
          </a:endParaRPr>
        </a:p>
      </dsp:txBody>
      <dsp:txXfrm>
        <a:off x="25587" y="2537742"/>
        <a:ext cx="3330695" cy="389744"/>
      </dsp:txXfrm>
    </dsp:sp>
    <dsp:sp modelId="{C6AD5F1C-3017-4C88-A526-632C4FEB0AD1}">
      <dsp:nvSpPr>
        <dsp:cNvPr id="0" name=""/>
        <dsp:cNvSpPr/>
      </dsp:nvSpPr>
      <dsp:spPr>
        <a:xfrm>
          <a:off x="11030" y="3178184"/>
          <a:ext cx="3354947" cy="413996"/>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02060"/>
              </a:solidFill>
              <a:latin typeface="Arial"/>
              <a:cs typeface="Arial"/>
            </a:rPr>
            <a:t>Investment return on insurance funds</a:t>
          </a:r>
          <a:endParaRPr lang="en-ZA" sz="1400" b="1" kern="1200" dirty="0">
            <a:solidFill>
              <a:srgbClr val="002060"/>
            </a:solidFill>
            <a:latin typeface="Arial"/>
            <a:cs typeface="Arial"/>
          </a:endParaRPr>
        </a:p>
      </dsp:txBody>
      <dsp:txXfrm>
        <a:off x="23156" y="3190310"/>
        <a:ext cx="3330695" cy="389744"/>
      </dsp:txXfrm>
    </dsp:sp>
    <dsp:sp modelId="{145BF175-5EA8-424A-A91D-4481B33183BE}">
      <dsp:nvSpPr>
        <dsp:cNvPr id="0" name=""/>
        <dsp:cNvSpPr/>
      </dsp:nvSpPr>
      <dsp:spPr>
        <a:xfrm>
          <a:off x="0" y="3879865"/>
          <a:ext cx="3354947" cy="413996"/>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a:cs typeface="Arial"/>
            </a:rPr>
            <a:t>Net insurance result</a:t>
          </a:r>
          <a:endParaRPr lang="en-ZA" sz="1400" b="1" kern="1200" dirty="0">
            <a:solidFill>
              <a:schemeClr val="bg1"/>
            </a:solidFill>
            <a:latin typeface="Arial"/>
            <a:cs typeface="Arial"/>
          </a:endParaRPr>
        </a:p>
      </dsp:txBody>
      <dsp:txXfrm>
        <a:off x="12126" y="3891991"/>
        <a:ext cx="3330695" cy="389744"/>
      </dsp:txXfrm>
    </dsp:sp>
    <dsp:sp modelId="{43314B58-EBE9-4049-AD97-F1336CEF2FD6}">
      <dsp:nvSpPr>
        <dsp:cNvPr id="0" name=""/>
        <dsp:cNvSpPr/>
      </dsp:nvSpPr>
      <dsp:spPr>
        <a:xfrm>
          <a:off x="0" y="4542991"/>
          <a:ext cx="3355855" cy="411479"/>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a:cs typeface="Arial"/>
            </a:rPr>
            <a:t>Return on capital</a:t>
          </a:r>
          <a:endParaRPr lang="en-ZA" sz="1400" b="1" kern="1200" dirty="0">
            <a:solidFill>
              <a:schemeClr val="bg1"/>
            </a:solidFill>
            <a:latin typeface="Arial"/>
            <a:cs typeface="Arial"/>
          </a:endParaRPr>
        </a:p>
      </dsp:txBody>
      <dsp:txXfrm>
        <a:off x="12052" y="4555043"/>
        <a:ext cx="3331751" cy="387375"/>
      </dsp:txXfrm>
    </dsp:sp>
    <dsp:sp modelId="{9B8538B3-EC35-4179-9164-928075345903}">
      <dsp:nvSpPr>
        <dsp:cNvPr id="0" name=""/>
        <dsp:cNvSpPr/>
      </dsp:nvSpPr>
      <dsp:spPr>
        <a:xfrm>
          <a:off x="3607027" y="0"/>
          <a:ext cx="3338628" cy="5046061"/>
        </a:xfrm>
        <a:prstGeom prst="rect">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b="1" kern="1200" dirty="0">
            <a:solidFill>
              <a:schemeClr val="bg1"/>
            </a:solidFill>
            <a:latin typeface="Arial"/>
            <a:cs typeface="Arial"/>
          </a:endParaRPr>
        </a:p>
      </dsp:txBody>
      <dsp:txXfrm>
        <a:off x="3607027" y="0"/>
        <a:ext cx="3338628" cy="1513818"/>
      </dsp:txXfrm>
    </dsp:sp>
    <dsp:sp modelId="{21AF699A-59F2-48BF-BD49-9672D538108C}">
      <dsp:nvSpPr>
        <dsp:cNvPr id="0" name=""/>
        <dsp:cNvSpPr/>
      </dsp:nvSpPr>
      <dsp:spPr>
        <a:xfrm>
          <a:off x="3940889" y="685142"/>
          <a:ext cx="2670902" cy="413195"/>
        </a:xfrm>
        <a:prstGeom prst="roundRect">
          <a:avLst>
            <a:gd name="adj" fmla="val 10000"/>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16%</a:t>
          </a:r>
          <a:endParaRPr lang="en-ZA" sz="1400" kern="1200" dirty="0">
            <a:solidFill>
              <a:schemeClr val="bg1"/>
            </a:solidFill>
            <a:latin typeface="Arial"/>
            <a:cs typeface="Arial"/>
          </a:endParaRPr>
        </a:p>
      </dsp:txBody>
      <dsp:txXfrm>
        <a:off x="3952991" y="697244"/>
        <a:ext cx="2646698" cy="388991"/>
      </dsp:txXfrm>
    </dsp:sp>
    <dsp:sp modelId="{7226FF45-84BC-401C-8D45-68AE71898A61}">
      <dsp:nvSpPr>
        <dsp:cNvPr id="0" name=""/>
        <dsp:cNvSpPr/>
      </dsp:nvSpPr>
      <dsp:spPr>
        <a:xfrm>
          <a:off x="3940889" y="1280423"/>
          <a:ext cx="2670902" cy="413195"/>
        </a:xfrm>
        <a:prstGeom prst="roundRect">
          <a:avLst>
            <a:gd name="adj" fmla="val 10000"/>
          </a:avLst>
        </a:prstGeom>
        <a:solidFill>
          <a:schemeClr val="tx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a:cs typeface="Arial"/>
            </a:rPr>
            <a:t>56.0%</a:t>
          </a:r>
          <a:endParaRPr lang="en-ZA" sz="1400" kern="1200" dirty="0">
            <a:solidFill>
              <a:schemeClr val="tx1"/>
            </a:solidFill>
            <a:latin typeface="Arial"/>
            <a:cs typeface="Arial"/>
          </a:endParaRPr>
        </a:p>
      </dsp:txBody>
      <dsp:txXfrm>
        <a:off x="3952991" y="1292525"/>
        <a:ext cx="2646698" cy="388991"/>
      </dsp:txXfrm>
    </dsp:sp>
    <dsp:sp modelId="{0F1140CA-113B-4C61-A147-19A9B69BA62B}">
      <dsp:nvSpPr>
        <dsp:cNvPr id="0" name=""/>
        <dsp:cNvSpPr/>
      </dsp:nvSpPr>
      <dsp:spPr>
        <a:xfrm>
          <a:off x="3940889" y="1891538"/>
          <a:ext cx="2670902" cy="413195"/>
        </a:xfrm>
        <a:prstGeom prst="roundRect">
          <a:avLst>
            <a:gd name="adj" fmla="val 10000"/>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32.7%</a:t>
          </a:r>
          <a:endParaRPr lang="en-ZA" sz="1400" kern="1200" dirty="0">
            <a:solidFill>
              <a:schemeClr val="bg1"/>
            </a:solidFill>
            <a:latin typeface="Arial"/>
            <a:cs typeface="Arial"/>
          </a:endParaRPr>
        </a:p>
      </dsp:txBody>
      <dsp:txXfrm>
        <a:off x="3952991" y="1903640"/>
        <a:ext cx="2646698" cy="388991"/>
      </dsp:txXfrm>
    </dsp:sp>
    <dsp:sp modelId="{B3A9F552-6766-4535-87BE-A0899820CA55}">
      <dsp:nvSpPr>
        <dsp:cNvPr id="0" name=""/>
        <dsp:cNvSpPr/>
      </dsp:nvSpPr>
      <dsp:spPr>
        <a:xfrm>
          <a:off x="3940889" y="2524794"/>
          <a:ext cx="2670902" cy="413195"/>
        </a:xfrm>
        <a:prstGeom prst="roundRect">
          <a:avLst>
            <a:gd name="adj" fmla="val 10000"/>
          </a:avLst>
        </a:prstGeom>
        <a:solidFill>
          <a:schemeClr val="accent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11.3%</a:t>
          </a:r>
          <a:endParaRPr lang="en-ZA" sz="1400" kern="1200" dirty="0">
            <a:solidFill>
              <a:schemeClr val="bg1"/>
            </a:solidFill>
            <a:latin typeface="Arial"/>
            <a:cs typeface="Arial"/>
          </a:endParaRPr>
        </a:p>
      </dsp:txBody>
      <dsp:txXfrm>
        <a:off x="3952991" y="2536896"/>
        <a:ext cx="2646698" cy="388991"/>
      </dsp:txXfrm>
    </dsp:sp>
    <dsp:sp modelId="{429F7DA9-E4BF-4B0D-8230-CF1687D01C45}">
      <dsp:nvSpPr>
        <dsp:cNvPr id="0" name=""/>
        <dsp:cNvSpPr/>
      </dsp:nvSpPr>
      <dsp:spPr>
        <a:xfrm>
          <a:off x="3918294" y="3186790"/>
          <a:ext cx="2670902" cy="413195"/>
        </a:xfrm>
        <a:prstGeom prst="roundRect">
          <a:avLst>
            <a:gd name="adj" fmla="val 10000"/>
          </a:avLst>
        </a:prstGeom>
        <a:solidFill>
          <a:schemeClr val="accent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cs typeface="Arial"/>
            </a:rPr>
            <a:t>2.6%</a:t>
          </a:r>
          <a:endParaRPr lang="en-ZA" sz="1400" kern="1200" dirty="0">
            <a:solidFill>
              <a:srgbClr val="002060"/>
            </a:solidFill>
            <a:latin typeface="Arial"/>
            <a:cs typeface="Arial"/>
          </a:endParaRPr>
        </a:p>
      </dsp:txBody>
      <dsp:txXfrm>
        <a:off x="3930396" y="3198892"/>
        <a:ext cx="2646698" cy="388991"/>
      </dsp:txXfrm>
    </dsp:sp>
    <dsp:sp modelId="{4A9A4709-F7F5-4C99-8BF6-7DA760BD1EAD}">
      <dsp:nvSpPr>
        <dsp:cNvPr id="0" name=""/>
        <dsp:cNvSpPr/>
      </dsp:nvSpPr>
      <dsp:spPr>
        <a:xfrm>
          <a:off x="3940889" y="3870327"/>
          <a:ext cx="2670902" cy="413195"/>
        </a:xfrm>
        <a:prstGeom prst="roundRect">
          <a:avLst>
            <a:gd name="adj" fmla="val 10000"/>
          </a:avLst>
        </a:prstGeom>
        <a:solidFill>
          <a:schemeClr val="accent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13.9%</a:t>
          </a:r>
          <a:endParaRPr lang="en-ZA" sz="1400" kern="1200" dirty="0">
            <a:solidFill>
              <a:schemeClr val="bg1"/>
            </a:solidFill>
            <a:latin typeface="Arial"/>
            <a:cs typeface="Arial"/>
          </a:endParaRPr>
        </a:p>
      </dsp:txBody>
      <dsp:txXfrm>
        <a:off x="3952991" y="3882429"/>
        <a:ext cx="2646698" cy="388991"/>
      </dsp:txXfrm>
    </dsp:sp>
    <dsp:sp modelId="{F695FA10-890D-4D0E-AEBA-6F4F9BB252A9}">
      <dsp:nvSpPr>
        <dsp:cNvPr id="0" name=""/>
        <dsp:cNvSpPr/>
      </dsp:nvSpPr>
      <dsp:spPr>
        <a:xfrm>
          <a:off x="3924650" y="4556316"/>
          <a:ext cx="2670902" cy="413195"/>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33.2%</a:t>
          </a:r>
          <a:endParaRPr lang="en-ZA" sz="1400" kern="1200" dirty="0">
            <a:solidFill>
              <a:schemeClr val="bg1"/>
            </a:solidFill>
            <a:latin typeface="Arial"/>
            <a:cs typeface="Arial"/>
          </a:endParaRPr>
        </a:p>
      </dsp:txBody>
      <dsp:txXfrm>
        <a:off x="3936752" y="4568418"/>
        <a:ext cx="2646698" cy="388991"/>
      </dsp:txXfrm>
    </dsp:sp>
    <dsp:sp modelId="{DB7AFF49-81FF-437F-95E9-D52454E95655}">
      <dsp:nvSpPr>
        <dsp:cNvPr id="0" name=""/>
        <dsp:cNvSpPr/>
      </dsp:nvSpPr>
      <dsp:spPr>
        <a:xfrm>
          <a:off x="7196052" y="0"/>
          <a:ext cx="3338628" cy="5046061"/>
        </a:xfrm>
        <a:prstGeom prst="rect">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b="1" kern="1200" dirty="0">
            <a:solidFill>
              <a:schemeClr val="bg1"/>
            </a:solidFill>
            <a:latin typeface="Arial"/>
            <a:cs typeface="Arial"/>
          </a:endParaRPr>
        </a:p>
      </dsp:txBody>
      <dsp:txXfrm>
        <a:off x="7196052" y="0"/>
        <a:ext cx="3338628" cy="1513818"/>
      </dsp:txXfrm>
    </dsp:sp>
    <dsp:sp modelId="{7624690F-621D-4FB1-888F-C43A69E00DDC}">
      <dsp:nvSpPr>
        <dsp:cNvPr id="0" name=""/>
        <dsp:cNvSpPr/>
      </dsp:nvSpPr>
      <dsp:spPr>
        <a:xfrm>
          <a:off x="7529915" y="685142"/>
          <a:ext cx="2670902" cy="413195"/>
        </a:xfrm>
        <a:prstGeom prst="roundRect">
          <a:avLst>
            <a:gd name="adj" fmla="val 10000"/>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7%</a:t>
          </a:r>
          <a:endParaRPr lang="en-ZA" sz="1400" kern="1200" dirty="0">
            <a:solidFill>
              <a:schemeClr val="bg1"/>
            </a:solidFill>
            <a:latin typeface="Arial"/>
            <a:cs typeface="Arial"/>
          </a:endParaRPr>
        </a:p>
      </dsp:txBody>
      <dsp:txXfrm>
        <a:off x="7542017" y="697244"/>
        <a:ext cx="2646698" cy="388991"/>
      </dsp:txXfrm>
    </dsp:sp>
    <dsp:sp modelId="{B3BFDB53-A8B5-4E1B-87CD-C27A50560607}">
      <dsp:nvSpPr>
        <dsp:cNvPr id="0" name=""/>
        <dsp:cNvSpPr/>
      </dsp:nvSpPr>
      <dsp:spPr>
        <a:xfrm>
          <a:off x="7529915" y="1280423"/>
          <a:ext cx="2670902" cy="413195"/>
        </a:xfrm>
        <a:prstGeom prst="roundRect">
          <a:avLst>
            <a:gd name="adj" fmla="val 10000"/>
          </a:avLst>
        </a:prstGeom>
        <a:solidFill>
          <a:schemeClr val="tx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Arial"/>
              <a:cs typeface="Arial"/>
            </a:rPr>
            <a:t>62.3%</a:t>
          </a:r>
        </a:p>
      </dsp:txBody>
      <dsp:txXfrm>
        <a:off x="7542017" y="1292525"/>
        <a:ext cx="2646698" cy="388991"/>
      </dsp:txXfrm>
    </dsp:sp>
    <dsp:sp modelId="{572D8C62-3987-42AE-AB53-17EF91D6865B}">
      <dsp:nvSpPr>
        <dsp:cNvPr id="0" name=""/>
        <dsp:cNvSpPr/>
      </dsp:nvSpPr>
      <dsp:spPr>
        <a:xfrm>
          <a:off x="7529915" y="1912776"/>
          <a:ext cx="2670902" cy="413195"/>
        </a:xfrm>
        <a:prstGeom prst="roundRect">
          <a:avLst>
            <a:gd name="adj" fmla="val 10000"/>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31.2%</a:t>
          </a:r>
          <a:endParaRPr lang="en-ZA" sz="1400" kern="1200" dirty="0">
            <a:solidFill>
              <a:schemeClr val="bg1"/>
            </a:solidFill>
            <a:latin typeface="Arial"/>
            <a:cs typeface="Arial"/>
          </a:endParaRPr>
        </a:p>
      </dsp:txBody>
      <dsp:txXfrm>
        <a:off x="7542017" y="1924878"/>
        <a:ext cx="2646698" cy="388991"/>
      </dsp:txXfrm>
    </dsp:sp>
    <dsp:sp modelId="{04D0EF35-49D7-44BD-ABE9-FFC0BDDFD95B}">
      <dsp:nvSpPr>
        <dsp:cNvPr id="0" name=""/>
        <dsp:cNvSpPr/>
      </dsp:nvSpPr>
      <dsp:spPr>
        <a:xfrm>
          <a:off x="7529915" y="2524794"/>
          <a:ext cx="2670902" cy="413195"/>
        </a:xfrm>
        <a:prstGeom prst="roundRect">
          <a:avLst>
            <a:gd name="adj" fmla="val 10000"/>
          </a:avLst>
        </a:prstGeom>
        <a:solidFill>
          <a:schemeClr val="accent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6.5%</a:t>
          </a:r>
          <a:endParaRPr lang="en-ZA" sz="1400" kern="1200" dirty="0">
            <a:solidFill>
              <a:schemeClr val="bg1"/>
            </a:solidFill>
            <a:latin typeface="Arial"/>
            <a:cs typeface="Arial"/>
          </a:endParaRPr>
        </a:p>
      </dsp:txBody>
      <dsp:txXfrm>
        <a:off x="7542017" y="2536896"/>
        <a:ext cx="2646698" cy="388991"/>
      </dsp:txXfrm>
    </dsp:sp>
    <dsp:sp modelId="{C9AFDA21-3C3B-4D5F-9B8D-841822418241}">
      <dsp:nvSpPr>
        <dsp:cNvPr id="0" name=""/>
        <dsp:cNvSpPr/>
      </dsp:nvSpPr>
      <dsp:spPr>
        <a:xfrm>
          <a:off x="7535897" y="3186790"/>
          <a:ext cx="2670902" cy="413195"/>
        </a:xfrm>
        <a:prstGeom prst="roundRect">
          <a:avLst>
            <a:gd name="adj" fmla="val 10000"/>
          </a:avLst>
        </a:prstGeom>
        <a:solidFill>
          <a:schemeClr val="accent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cs typeface="Arial"/>
            </a:rPr>
            <a:t>2.3%</a:t>
          </a:r>
          <a:endParaRPr lang="en-ZA" sz="1400" kern="1200" dirty="0">
            <a:solidFill>
              <a:srgbClr val="002060"/>
            </a:solidFill>
            <a:latin typeface="Arial"/>
            <a:cs typeface="Arial"/>
          </a:endParaRPr>
        </a:p>
      </dsp:txBody>
      <dsp:txXfrm>
        <a:off x="7547999" y="3198892"/>
        <a:ext cx="2646698" cy="388991"/>
      </dsp:txXfrm>
    </dsp:sp>
    <dsp:sp modelId="{D17C2DE3-374F-4E03-96FC-07FEE136C7DF}">
      <dsp:nvSpPr>
        <dsp:cNvPr id="0" name=""/>
        <dsp:cNvSpPr/>
      </dsp:nvSpPr>
      <dsp:spPr>
        <a:xfrm>
          <a:off x="7529915" y="3870327"/>
          <a:ext cx="2670902" cy="413195"/>
        </a:xfrm>
        <a:prstGeom prst="roundRect">
          <a:avLst>
            <a:gd name="adj" fmla="val 10000"/>
          </a:avLst>
        </a:prstGeom>
        <a:solidFill>
          <a:schemeClr val="accent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8.8%</a:t>
          </a:r>
          <a:endParaRPr lang="en-ZA" sz="1400" kern="1200" dirty="0">
            <a:solidFill>
              <a:schemeClr val="bg1"/>
            </a:solidFill>
            <a:latin typeface="Arial"/>
            <a:cs typeface="Arial"/>
          </a:endParaRPr>
        </a:p>
      </dsp:txBody>
      <dsp:txXfrm>
        <a:off x="7542017" y="3882429"/>
        <a:ext cx="2646698" cy="388991"/>
      </dsp:txXfrm>
    </dsp:sp>
    <dsp:sp modelId="{4B2BD523-D5E5-4C00-8E51-7558B7C4785A}">
      <dsp:nvSpPr>
        <dsp:cNvPr id="0" name=""/>
        <dsp:cNvSpPr/>
      </dsp:nvSpPr>
      <dsp:spPr>
        <a:xfrm>
          <a:off x="7526683" y="4556316"/>
          <a:ext cx="2670902" cy="413195"/>
        </a:xfrm>
        <a:prstGeom prst="roundRect">
          <a:avLst>
            <a:gd name="adj" fmla="val 10000"/>
          </a:avLst>
        </a:prstGeom>
        <a:solidFill>
          <a:schemeClr val="accent6"/>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a:cs typeface="Arial"/>
            </a:rPr>
            <a:t>33.6%</a:t>
          </a:r>
          <a:endParaRPr lang="en-ZA" sz="1400" kern="1200" dirty="0">
            <a:solidFill>
              <a:schemeClr val="bg1"/>
            </a:solidFill>
            <a:latin typeface="Arial"/>
            <a:cs typeface="Arial"/>
          </a:endParaRPr>
        </a:p>
      </dsp:txBody>
      <dsp:txXfrm>
        <a:off x="7538785" y="4568418"/>
        <a:ext cx="2646698" cy="3889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0.95073</cdr:y>
    </cdr:from>
    <cdr:to>
      <cdr:x>0.91408</cdr:x>
      <cdr:y>1</cdr:y>
    </cdr:to>
    <cdr:sp macro="" textlink="">
      <cdr:nvSpPr>
        <cdr:cNvPr id="2" name="TextBox 1">
          <a:extLst xmlns:a="http://schemas.openxmlformats.org/drawingml/2006/main">
            <a:ext uri="{FF2B5EF4-FFF2-40B4-BE49-F238E27FC236}">
              <a16:creationId xmlns:a16="http://schemas.microsoft.com/office/drawing/2014/main" id="{B4537115-29AD-C48D-885C-2052548019C4}"/>
            </a:ext>
          </a:extLst>
        </cdr:cNvPr>
        <cdr:cNvSpPr txBox="1"/>
      </cdr:nvSpPr>
      <cdr:spPr>
        <a:xfrm xmlns:a="http://schemas.openxmlformats.org/drawingml/2006/main">
          <a:off x="0" y="4420724"/>
          <a:ext cx="7762664" cy="2290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solidFill>
              <a:latin typeface="Arial" panose="020B0604020202020204" pitchFamily="34" charset="0"/>
              <a:cs typeface="Arial" panose="020B0604020202020204" pitchFamily="34" charset="0"/>
            </a:rPr>
            <a:t>*</a:t>
          </a:r>
          <a:r>
            <a:rPr lang="en-US" sz="1200" i="1" dirty="0">
              <a:solidFill>
                <a:schemeClr val="tx1"/>
              </a:solidFill>
              <a:latin typeface="Arial" panose="020B0604020202020204" pitchFamily="34" charset="0"/>
              <a:cs typeface="Arial" panose="020B0604020202020204" pitchFamily="34" charset="0"/>
            </a:rPr>
            <a:t>Based on South African Reserve Bank forecasted GDP growth and CPI in June 2025</a:t>
          </a:r>
          <a:endParaRPr lang="en-ZA" sz="1200" i="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0.23036</cdr:x>
      <cdr:y>0.93435</cdr:y>
    </cdr:from>
    <cdr:to>
      <cdr:x>0.73533</cdr:x>
      <cdr:y>1</cdr:y>
    </cdr:to>
    <cdr:sp macro="" textlink="">
      <cdr:nvSpPr>
        <cdr:cNvPr id="2" name="TextBox 1">
          <a:extLst xmlns:a="http://schemas.openxmlformats.org/drawingml/2006/main">
            <a:ext uri="{FF2B5EF4-FFF2-40B4-BE49-F238E27FC236}">
              <a16:creationId xmlns:a16="http://schemas.microsoft.com/office/drawing/2014/main" id="{4F4202EB-C490-A060-1190-A7ED941C1A1A}"/>
            </a:ext>
          </a:extLst>
        </cdr:cNvPr>
        <cdr:cNvSpPr txBox="1"/>
      </cdr:nvSpPr>
      <cdr:spPr>
        <a:xfrm xmlns:a="http://schemas.openxmlformats.org/drawingml/2006/main">
          <a:off x="2001116" y="4608777"/>
          <a:ext cx="4386599" cy="3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dirty="0">
              <a:solidFill>
                <a:srgbClr val="001F5B"/>
              </a:solidFill>
            </a:rPr>
            <a:t>Outer ring: Jun-25      Inner ring: Jun-24</a:t>
          </a:r>
          <a:endParaRPr lang="en-ZA" sz="1400" kern="1200" dirty="0">
            <a:solidFill>
              <a:srgbClr val="001F5B"/>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0.11159</cdr:x>
      <cdr:y>0.26738</cdr:y>
    </cdr:from>
    <cdr:to>
      <cdr:x>0.98807</cdr:x>
      <cdr:y>0.51204</cdr:y>
    </cdr:to>
    <cdr:grpSp>
      <cdr:nvGrpSpPr>
        <cdr:cNvPr id="2" name="Group 1">
          <a:extLst xmlns:a="http://schemas.openxmlformats.org/drawingml/2006/main">
            <a:ext uri="{FF2B5EF4-FFF2-40B4-BE49-F238E27FC236}">
              <a16:creationId xmlns:a16="http://schemas.microsoft.com/office/drawing/2014/main" id="{2387C836-FBC2-26BD-E59B-DFC705221FAE}"/>
            </a:ext>
          </a:extLst>
        </cdr:cNvPr>
        <cdr:cNvGrpSpPr/>
      </cdr:nvGrpSpPr>
      <cdr:grpSpPr>
        <a:xfrm xmlns:a="http://schemas.openxmlformats.org/drawingml/2006/main">
          <a:off x="948207" y="1252129"/>
          <a:ext cx="7447664" cy="1145733"/>
          <a:chOff x="1841958" y="4405111"/>
          <a:chExt cx="8132304" cy="949060"/>
        </a:xfrm>
      </cdr:grpSpPr>
      <cdr:cxnSp macro="">
        <cdr:nvCxnSpPr>
          <cdr:cNvPr id="4" name="Straight Connector 3">
            <a:extLst xmlns:a="http://schemas.openxmlformats.org/drawingml/2006/main">
              <a:ext uri="{FF2B5EF4-FFF2-40B4-BE49-F238E27FC236}">
                <a16:creationId xmlns:a16="http://schemas.microsoft.com/office/drawing/2014/main" id="{BC4C43B8-6042-E3A7-8296-D19FDC2E629A}"/>
              </a:ext>
            </a:extLst>
          </cdr:cNvPr>
          <cdr:cNvCxnSpPr>
            <a:cxnSpLocks xmlns:a="http://schemas.openxmlformats.org/drawingml/2006/main"/>
          </cdr:cNvCxnSpPr>
        </cdr:nvCxnSpPr>
        <cdr:spPr>
          <a:xfrm xmlns:a="http://schemas.openxmlformats.org/drawingml/2006/main">
            <a:off x="1841958" y="4405111"/>
            <a:ext cx="8132304" cy="0"/>
          </a:xfrm>
          <a:prstGeom xmlns:a="http://schemas.openxmlformats.org/drawingml/2006/main" prst="line">
            <a:avLst/>
          </a:prstGeom>
          <a:ln xmlns:a="http://schemas.openxmlformats.org/drawingml/2006/main" w="22225" cap="flat" cmpd="sng" algn="ctr">
            <a:solidFill>
              <a:srgbClr val="0070C0"/>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5" name="Straight Connector 4">
            <a:extLst xmlns:a="http://schemas.openxmlformats.org/drawingml/2006/main">
              <a:ext uri="{FF2B5EF4-FFF2-40B4-BE49-F238E27FC236}">
                <a16:creationId xmlns:a16="http://schemas.microsoft.com/office/drawing/2014/main" id="{C6C47F34-3AF7-FAC5-3CE5-653FDB0FF6D1}"/>
              </a:ext>
            </a:extLst>
          </cdr:cNvPr>
          <cdr:cNvCxnSpPr>
            <a:cxnSpLocks xmlns:a="http://schemas.openxmlformats.org/drawingml/2006/main"/>
          </cdr:cNvCxnSpPr>
        </cdr:nvCxnSpPr>
        <cdr:spPr>
          <a:xfrm xmlns:a="http://schemas.openxmlformats.org/drawingml/2006/main">
            <a:off x="1841958" y="5354171"/>
            <a:ext cx="8132304" cy="0"/>
          </a:xfrm>
          <a:prstGeom xmlns:a="http://schemas.openxmlformats.org/drawingml/2006/main" prst="line">
            <a:avLst/>
          </a:prstGeom>
          <a:ln xmlns:a="http://schemas.openxmlformats.org/drawingml/2006/main" w="22225" cap="flat" cmpd="sng" algn="ctr">
            <a:solidFill>
              <a:srgbClr val="0070C0"/>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grpSp>
  </cdr:relSizeAnchor>
  <cdr:relSizeAnchor xmlns:cdr="http://schemas.openxmlformats.org/drawingml/2006/chartDrawing">
    <cdr:from>
      <cdr:x>0.87285</cdr:x>
      <cdr:y>0.75249</cdr:y>
    </cdr:from>
    <cdr:to>
      <cdr:x>0.93604</cdr:x>
      <cdr:y>0.82868</cdr:y>
    </cdr:to>
    <cdr:sp macro="" textlink="">
      <cdr:nvSpPr>
        <cdr:cNvPr id="3" name="TextBox 2"/>
        <cdr:cNvSpPr txBox="1"/>
      </cdr:nvSpPr>
      <cdr:spPr>
        <a:xfrm xmlns:a="http://schemas.openxmlformats.org/drawingml/2006/main">
          <a:off x="7416825" y="2844576"/>
          <a:ext cx="536972"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0.14976</cdr:x>
      <cdr:y>0</cdr:y>
    </cdr:from>
    <cdr:to>
      <cdr:x>0.23677</cdr:x>
      <cdr:y>0.0747</cdr:y>
    </cdr:to>
    <cdr:sp macro="" textlink="">
      <cdr:nvSpPr>
        <cdr:cNvPr id="2" name="Rectangle 1">
          <a:extLst xmlns:a="http://schemas.openxmlformats.org/drawingml/2006/main">
            <a:ext uri="{FF2B5EF4-FFF2-40B4-BE49-F238E27FC236}">
              <a16:creationId xmlns:a16="http://schemas.microsoft.com/office/drawing/2014/main" id="{1CE3194D-7B08-49DB-9EF1-616E68FCAED6}"/>
            </a:ext>
          </a:extLst>
        </cdr:cNvPr>
        <cdr:cNvSpPr/>
      </cdr:nvSpPr>
      <cdr:spPr>
        <a:xfrm xmlns:a="http://schemas.openxmlformats.org/drawingml/2006/main">
          <a:off x="1231617" y="-1556985"/>
          <a:ext cx="715583" cy="389684"/>
        </a:xfrm>
        <a:prstGeom xmlns:a="http://schemas.openxmlformats.org/drawingml/2006/main" prst="rect">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spcBef>
              <a:spcPts val="100"/>
            </a:spcBef>
            <a:spcAft>
              <a:spcPts val="100"/>
            </a:spcAft>
          </a:pPr>
          <a:r>
            <a:rPr lang="en-US" sz="1400" b="1" dirty="0">
              <a:solidFill>
                <a:srgbClr val="0070C0"/>
              </a:solidFill>
              <a:latin typeface="Arial" panose="020B0604020202020204" pitchFamily="34" charset="0"/>
              <a:cs typeface="Arial" panose="020B0604020202020204" pitchFamily="34" charset="0"/>
            </a:rPr>
            <a:t>11 415</a:t>
          </a:r>
          <a:endParaRPr lang="en-ZA" sz="1400" b="1" dirty="0">
            <a:solidFill>
              <a:srgbClr val="0070C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0.32665</cdr:x>
      <cdr:y>0</cdr:y>
    </cdr:from>
    <cdr:to>
      <cdr:x>0.41366</cdr:x>
      <cdr:y>0.0747</cdr:y>
    </cdr:to>
    <cdr:sp macro="" textlink="">
      <cdr:nvSpPr>
        <cdr:cNvPr id="3" name="Rectangle 2">
          <a:extLst xmlns:a="http://schemas.openxmlformats.org/drawingml/2006/main">
            <a:ext uri="{FF2B5EF4-FFF2-40B4-BE49-F238E27FC236}">
              <a16:creationId xmlns:a16="http://schemas.microsoft.com/office/drawing/2014/main" id="{1CE3194D-7B08-49DB-9EF1-616E68FCAED6}"/>
            </a:ext>
          </a:extLst>
        </cdr:cNvPr>
        <cdr:cNvSpPr/>
      </cdr:nvSpPr>
      <cdr:spPr>
        <a:xfrm xmlns:a="http://schemas.openxmlformats.org/drawingml/2006/main">
          <a:off x="2686386" y="-1587972"/>
          <a:ext cx="715582" cy="389684"/>
        </a:xfrm>
        <a:prstGeom xmlns:a="http://schemas.openxmlformats.org/drawingml/2006/main" prst="rect">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spcBef>
              <a:spcPts val="100"/>
            </a:spcBef>
            <a:spcAft>
              <a:spcPts val="100"/>
            </a:spcAft>
          </a:pPr>
          <a:r>
            <a:rPr lang="en-US" sz="1400" b="1" dirty="0">
              <a:solidFill>
                <a:srgbClr val="0070C0"/>
              </a:solidFill>
              <a:latin typeface="Arial" panose="020B0604020202020204" pitchFamily="34" charset="0"/>
              <a:cs typeface="Arial" panose="020B0604020202020204" pitchFamily="34" charset="0"/>
            </a:rPr>
            <a:t>35 492</a:t>
          </a:r>
          <a:endParaRPr lang="en-ZA" sz="1400" b="1" dirty="0">
            <a:solidFill>
              <a:srgbClr val="0070C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cdr:x>
      <cdr:y>0</cdr:y>
    </cdr:from>
    <cdr:to>
      <cdr:x>0.587</cdr:x>
      <cdr:y>0.0747</cdr:y>
    </cdr:to>
    <cdr:sp macro="" textlink="">
      <cdr:nvSpPr>
        <cdr:cNvPr id="4" name="Rectangle 3">
          <a:extLst xmlns:a="http://schemas.openxmlformats.org/drawingml/2006/main">
            <a:ext uri="{FF2B5EF4-FFF2-40B4-BE49-F238E27FC236}">
              <a16:creationId xmlns:a16="http://schemas.microsoft.com/office/drawing/2014/main" id="{6F111883-ECBC-4FB1-931F-8BC7FE866DB2}"/>
            </a:ext>
          </a:extLst>
        </cdr:cNvPr>
        <cdr:cNvSpPr/>
      </cdr:nvSpPr>
      <cdr:spPr>
        <a:xfrm xmlns:a="http://schemas.openxmlformats.org/drawingml/2006/main">
          <a:off x="4112071" y="0"/>
          <a:ext cx="715501" cy="389684"/>
        </a:xfrm>
        <a:prstGeom xmlns:a="http://schemas.openxmlformats.org/drawingml/2006/main" prst="rect">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spcBef>
              <a:spcPts val="100"/>
            </a:spcBef>
            <a:spcAft>
              <a:spcPts val="100"/>
            </a:spcAft>
          </a:pPr>
          <a:r>
            <a:rPr lang="en-US" sz="1400" b="1" dirty="0">
              <a:solidFill>
                <a:srgbClr val="0070C0"/>
              </a:solidFill>
              <a:latin typeface="Arial" panose="020B0604020202020204" pitchFamily="34" charset="0"/>
              <a:cs typeface="Arial" panose="020B0604020202020204" pitchFamily="34" charset="0"/>
            </a:rPr>
            <a:t>3 064</a:t>
          </a:r>
          <a:endParaRPr lang="en-ZA" sz="1400" b="1" dirty="0">
            <a:solidFill>
              <a:srgbClr val="0070C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0.66766</cdr:x>
      <cdr:y>0</cdr:y>
    </cdr:from>
    <cdr:to>
      <cdr:x>0.75466</cdr:x>
      <cdr:y>0.0747</cdr:y>
    </cdr:to>
    <cdr:sp macro="" textlink="">
      <cdr:nvSpPr>
        <cdr:cNvPr id="5" name="Rectangle 4">
          <a:extLst xmlns:a="http://schemas.openxmlformats.org/drawingml/2006/main">
            <a:ext uri="{FF2B5EF4-FFF2-40B4-BE49-F238E27FC236}">
              <a16:creationId xmlns:a16="http://schemas.microsoft.com/office/drawing/2014/main" id="{6F111883-ECBC-4FB1-931F-8BC7FE866DB2}"/>
            </a:ext>
          </a:extLst>
        </cdr:cNvPr>
        <cdr:cNvSpPr/>
      </cdr:nvSpPr>
      <cdr:spPr>
        <a:xfrm xmlns:a="http://schemas.openxmlformats.org/drawingml/2006/main">
          <a:off x="5490921" y="0"/>
          <a:ext cx="715500" cy="389684"/>
        </a:xfrm>
        <a:prstGeom xmlns:a="http://schemas.openxmlformats.org/drawingml/2006/main" prst="rect">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spcBef>
              <a:spcPts val="100"/>
            </a:spcBef>
            <a:spcAft>
              <a:spcPts val="100"/>
            </a:spcAft>
          </a:pPr>
          <a:r>
            <a:rPr lang="en-US" sz="1400" b="1" dirty="0">
              <a:solidFill>
                <a:srgbClr val="0070C0"/>
              </a:solidFill>
              <a:latin typeface="Arial" panose="020B0604020202020204" pitchFamily="34" charset="0"/>
              <a:cs typeface="Arial" panose="020B0604020202020204" pitchFamily="34" charset="0"/>
            </a:rPr>
            <a:t>13 647</a:t>
          </a:r>
          <a:endParaRPr lang="en-ZA" sz="1400" b="1" dirty="0">
            <a:solidFill>
              <a:srgbClr val="0070C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0.84273</cdr:x>
      <cdr:y>0</cdr:y>
    </cdr:from>
    <cdr:to>
      <cdr:x>0.92974</cdr:x>
      <cdr:y>0.0747</cdr:y>
    </cdr:to>
    <cdr:sp macro="" textlink="">
      <cdr:nvSpPr>
        <cdr:cNvPr id="6" name="Rectangle 5">
          <a:extLst xmlns:a="http://schemas.openxmlformats.org/drawingml/2006/main">
            <a:ext uri="{FF2B5EF4-FFF2-40B4-BE49-F238E27FC236}">
              <a16:creationId xmlns:a16="http://schemas.microsoft.com/office/drawing/2014/main" id="{6F111883-ECBC-4FB1-931F-8BC7FE866DB2}"/>
            </a:ext>
          </a:extLst>
        </cdr:cNvPr>
        <cdr:cNvSpPr/>
      </cdr:nvSpPr>
      <cdr:spPr>
        <a:xfrm xmlns:a="http://schemas.openxmlformats.org/drawingml/2006/main">
          <a:off x="6930755" y="-1641339"/>
          <a:ext cx="715582" cy="389685"/>
        </a:xfrm>
        <a:prstGeom xmlns:a="http://schemas.openxmlformats.org/drawingml/2006/main" prst="rect">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spcBef>
              <a:spcPts val="100"/>
            </a:spcBef>
            <a:spcAft>
              <a:spcPts val="100"/>
            </a:spcAft>
          </a:pPr>
          <a:r>
            <a:rPr lang="en-US" sz="1400" b="1" dirty="0">
              <a:solidFill>
                <a:srgbClr val="0070C0"/>
              </a:solidFill>
              <a:latin typeface="Arial" panose="020B0604020202020204" pitchFamily="34" charset="0"/>
              <a:cs typeface="Arial" panose="020B0604020202020204" pitchFamily="34" charset="0"/>
            </a:rPr>
            <a:t>63 618</a:t>
          </a:r>
          <a:endParaRPr lang="en-ZA" sz="1400" b="1" dirty="0">
            <a:solidFill>
              <a:srgbClr val="0070C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0.86979</cdr:x>
      <cdr:y>0.05768</cdr:y>
    </cdr:from>
    <cdr:to>
      <cdr:x>0.89812</cdr:x>
      <cdr:y>0.10006</cdr:y>
    </cdr:to>
    <cdr:sp macro="" textlink="">
      <cdr:nvSpPr>
        <cdr:cNvPr id="7" name="TextBox 6">
          <a:extLst xmlns:a="http://schemas.openxmlformats.org/drawingml/2006/main">
            <a:ext uri="{FF2B5EF4-FFF2-40B4-BE49-F238E27FC236}">
              <a16:creationId xmlns:a16="http://schemas.microsoft.com/office/drawing/2014/main" id="{A91FF885-6743-E308-DFA9-69CA1550E5DB}"/>
            </a:ext>
          </a:extLst>
        </cdr:cNvPr>
        <cdr:cNvSpPr txBox="1"/>
      </cdr:nvSpPr>
      <cdr:spPr>
        <a:xfrm xmlns:a="http://schemas.openxmlformats.org/drawingml/2006/main">
          <a:off x="7725624" y="300895"/>
          <a:ext cx="251615" cy="221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b="0" i="0">
                <a:latin typeface="Arial" panose="020B0604020202020204" pitchFamily="34" charset="0"/>
              </a:defRPr>
            </a:lvl1pPr>
          </a:lstStyle>
          <a:p>
            <a:fld id="{F16EE167-1238-3A45-A3E0-32751C8A1C1E}" type="datetimeFigureOut">
              <a:rPr lang="en-US" smtClean="0"/>
              <a:pPr/>
              <a:t>9/15/2025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b="0" i="0">
                <a:latin typeface="Arial" panose="020B0604020202020204" pitchFamily="34" charset="0"/>
              </a:defRPr>
            </a:lvl1pPr>
          </a:lstStyle>
          <a:p>
            <a:fld id="{0B3CBA4B-A2B2-A144-ADA8-E03AAE52C26D}" type="slidenum">
              <a:rPr lang="en-US" smtClean="0"/>
              <a:pPr/>
              <a:t>‹#›</a:t>
            </a:fld>
            <a:endParaRPr lang="en-US" dirty="0"/>
          </a:p>
        </p:txBody>
      </p:sp>
    </p:spTree>
    <p:extLst>
      <p:ext uri="{BB962C8B-B14F-4D97-AF65-F5344CB8AC3E}">
        <p14:creationId xmlns:p14="http://schemas.microsoft.com/office/powerpoint/2010/main" val="49069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CBA4B-A2B2-A144-ADA8-E03AAE52C26D}" type="slidenum">
              <a:rPr lang="en-US" smtClean="0"/>
              <a:t>1</a:t>
            </a:fld>
            <a:endParaRPr lang="en-US" dirty="0"/>
          </a:p>
        </p:txBody>
      </p:sp>
    </p:spTree>
    <p:extLst>
      <p:ext uri="{BB962C8B-B14F-4D97-AF65-F5344CB8AC3E}">
        <p14:creationId xmlns:p14="http://schemas.microsoft.com/office/powerpoint/2010/main" val="350191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B80F6-8BE2-1D96-6FA8-0F7D8B5A8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FE944-2C71-7365-E9F2-E6F662EB9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94C1C-C95B-21DC-F622-760B9DB8A6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76E718-91DC-90ED-2F35-93A0021CE0F9}"/>
              </a:ext>
            </a:extLst>
          </p:cNvPr>
          <p:cNvSpPr>
            <a:spLocks noGrp="1"/>
          </p:cNvSpPr>
          <p:nvPr>
            <p:ph type="sldNum" sz="quarter" idx="5"/>
          </p:nvPr>
        </p:nvSpPr>
        <p:spPr/>
        <p:txBody>
          <a:bodyPr/>
          <a:lstStyle/>
          <a:p>
            <a:fld id="{0B3CBA4B-A2B2-A144-ADA8-E03AAE52C26D}" type="slidenum">
              <a:rPr lang="en-US" smtClean="0"/>
              <a:t>16</a:t>
            </a:fld>
            <a:endParaRPr lang="en-US" dirty="0"/>
          </a:p>
        </p:txBody>
      </p:sp>
    </p:spTree>
    <p:extLst>
      <p:ext uri="{BB962C8B-B14F-4D97-AF65-F5344CB8AC3E}">
        <p14:creationId xmlns:p14="http://schemas.microsoft.com/office/powerpoint/2010/main" val="150454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17</a:t>
            </a:fld>
            <a:endParaRPr lang="en-US" dirty="0"/>
          </a:p>
        </p:txBody>
      </p:sp>
    </p:spTree>
    <p:extLst>
      <p:ext uri="{BB962C8B-B14F-4D97-AF65-F5344CB8AC3E}">
        <p14:creationId xmlns:p14="http://schemas.microsoft.com/office/powerpoint/2010/main" val="1338943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18</a:t>
            </a:fld>
            <a:endParaRPr lang="en-US" dirty="0"/>
          </a:p>
        </p:txBody>
      </p:sp>
    </p:spTree>
    <p:extLst>
      <p:ext uri="{BB962C8B-B14F-4D97-AF65-F5344CB8AC3E}">
        <p14:creationId xmlns:p14="http://schemas.microsoft.com/office/powerpoint/2010/main" val="75811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CBA4B-A2B2-A144-ADA8-E03AAE52C26D}" type="slidenum">
              <a:rPr lang="en-US" smtClean="0"/>
              <a:t>19</a:t>
            </a:fld>
            <a:endParaRPr lang="en-US" dirty="0"/>
          </a:p>
        </p:txBody>
      </p:sp>
    </p:spTree>
    <p:extLst>
      <p:ext uri="{BB962C8B-B14F-4D97-AF65-F5344CB8AC3E}">
        <p14:creationId xmlns:p14="http://schemas.microsoft.com/office/powerpoint/2010/main" val="60781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20</a:t>
            </a:fld>
            <a:endParaRPr lang="en-US" dirty="0"/>
          </a:p>
        </p:txBody>
      </p:sp>
    </p:spTree>
    <p:extLst>
      <p:ext uri="{BB962C8B-B14F-4D97-AF65-F5344CB8AC3E}">
        <p14:creationId xmlns:p14="http://schemas.microsoft.com/office/powerpoint/2010/main" val="27806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C285-5970-B4D5-236B-1A5071164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F0E4E-AF8D-5391-A3B1-E145A808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906B4-2774-6C8D-9F0F-C872D0287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DB278-68BD-3A65-8EAB-0C3BE70409F5}"/>
              </a:ext>
            </a:extLst>
          </p:cNvPr>
          <p:cNvSpPr>
            <a:spLocks noGrp="1"/>
          </p:cNvSpPr>
          <p:nvPr>
            <p:ph type="sldNum" sz="quarter" idx="5"/>
          </p:nvPr>
        </p:nvSpPr>
        <p:spPr/>
        <p:txBody>
          <a:bodyPr/>
          <a:lstStyle/>
          <a:p>
            <a:fld id="{0B3CBA4B-A2B2-A144-ADA8-E03AAE52C26D}" type="slidenum">
              <a:rPr lang="en-US" smtClean="0"/>
              <a:t>21</a:t>
            </a:fld>
            <a:endParaRPr lang="en-US" dirty="0"/>
          </a:p>
        </p:txBody>
      </p:sp>
    </p:spTree>
    <p:extLst>
      <p:ext uri="{BB962C8B-B14F-4D97-AF65-F5344CB8AC3E}">
        <p14:creationId xmlns:p14="http://schemas.microsoft.com/office/powerpoint/2010/main" val="317894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A20BB-9798-2FEC-20E6-7F3CD715D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59A96-4D05-F82E-CA51-FFEEE834C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37568-C2C9-7313-1C1E-E59AD76060F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E4D7BFEC-540B-0F25-7B6E-29F6040A2BBF}"/>
              </a:ext>
            </a:extLst>
          </p:cNvPr>
          <p:cNvSpPr>
            <a:spLocks noGrp="1"/>
          </p:cNvSpPr>
          <p:nvPr>
            <p:ph type="sldNum" sz="quarter" idx="5"/>
          </p:nvPr>
        </p:nvSpPr>
        <p:spPr/>
        <p:txBody>
          <a:bodyPr/>
          <a:lstStyle/>
          <a:p>
            <a:fld id="{0B3CBA4B-A2B2-A144-ADA8-E03AAE52C26D}" type="slidenum">
              <a:rPr lang="en-US" smtClean="0"/>
              <a:pPr/>
              <a:t>22</a:t>
            </a:fld>
            <a:endParaRPr lang="en-US" dirty="0"/>
          </a:p>
        </p:txBody>
      </p:sp>
    </p:spTree>
    <p:extLst>
      <p:ext uri="{BB962C8B-B14F-4D97-AF65-F5344CB8AC3E}">
        <p14:creationId xmlns:p14="http://schemas.microsoft.com/office/powerpoint/2010/main" val="1136594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23</a:t>
            </a:fld>
            <a:endParaRPr lang="en-US" dirty="0"/>
          </a:p>
        </p:txBody>
      </p:sp>
    </p:spTree>
    <p:extLst>
      <p:ext uri="{BB962C8B-B14F-4D97-AF65-F5344CB8AC3E}">
        <p14:creationId xmlns:p14="http://schemas.microsoft.com/office/powerpoint/2010/main" val="22614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C285-5970-B4D5-236B-1A5071164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F0E4E-AF8D-5391-A3B1-E145A808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906B4-2774-6C8D-9F0F-C872D0287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DB278-68BD-3A65-8EAB-0C3BE70409F5}"/>
              </a:ext>
            </a:extLst>
          </p:cNvPr>
          <p:cNvSpPr>
            <a:spLocks noGrp="1"/>
          </p:cNvSpPr>
          <p:nvPr>
            <p:ph type="sldNum" sz="quarter" idx="5"/>
          </p:nvPr>
        </p:nvSpPr>
        <p:spPr/>
        <p:txBody>
          <a:bodyPr/>
          <a:lstStyle/>
          <a:p>
            <a:fld id="{0B3CBA4B-A2B2-A144-ADA8-E03AAE52C26D}" type="slidenum">
              <a:rPr lang="en-US" smtClean="0"/>
              <a:t>24</a:t>
            </a:fld>
            <a:endParaRPr lang="en-US" dirty="0"/>
          </a:p>
        </p:txBody>
      </p:sp>
    </p:spTree>
    <p:extLst>
      <p:ext uri="{BB962C8B-B14F-4D97-AF65-F5344CB8AC3E}">
        <p14:creationId xmlns:p14="http://schemas.microsoft.com/office/powerpoint/2010/main" val="3986305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25</a:t>
            </a:fld>
            <a:endParaRPr lang="en-US" dirty="0"/>
          </a:p>
        </p:txBody>
      </p:sp>
    </p:spTree>
    <p:extLst>
      <p:ext uri="{BB962C8B-B14F-4D97-AF65-F5344CB8AC3E}">
        <p14:creationId xmlns:p14="http://schemas.microsoft.com/office/powerpoint/2010/main" val="391290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2</a:t>
            </a:fld>
            <a:endParaRPr lang="en-US" dirty="0"/>
          </a:p>
        </p:txBody>
      </p:sp>
    </p:spTree>
    <p:extLst>
      <p:ext uri="{BB962C8B-B14F-4D97-AF65-F5344CB8AC3E}">
        <p14:creationId xmlns:p14="http://schemas.microsoft.com/office/powerpoint/2010/main" val="337167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26</a:t>
            </a:fld>
            <a:endParaRPr lang="en-US" dirty="0"/>
          </a:p>
        </p:txBody>
      </p:sp>
    </p:spTree>
    <p:extLst>
      <p:ext uri="{BB962C8B-B14F-4D97-AF65-F5344CB8AC3E}">
        <p14:creationId xmlns:p14="http://schemas.microsoft.com/office/powerpoint/2010/main" val="225521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CF1D6-1A5F-E1DF-13BB-81AB50CCB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00AA4-4A25-B1FD-2687-F5F974D18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64584-C062-3625-946D-5C26F21986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718BD7-C987-7E5F-E103-E9B68C68A7C8}"/>
              </a:ext>
            </a:extLst>
          </p:cNvPr>
          <p:cNvSpPr>
            <a:spLocks noGrp="1"/>
          </p:cNvSpPr>
          <p:nvPr>
            <p:ph type="sldNum" sz="quarter" idx="5"/>
          </p:nvPr>
        </p:nvSpPr>
        <p:spPr/>
        <p:txBody>
          <a:bodyPr/>
          <a:lstStyle/>
          <a:p>
            <a:fld id="{0B3CBA4B-A2B2-A144-ADA8-E03AAE52C26D}" type="slidenum">
              <a:rPr lang="en-US" smtClean="0"/>
              <a:t>27</a:t>
            </a:fld>
            <a:endParaRPr lang="en-US" dirty="0"/>
          </a:p>
        </p:txBody>
      </p:sp>
    </p:spTree>
    <p:extLst>
      <p:ext uri="{BB962C8B-B14F-4D97-AF65-F5344CB8AC3E}">
        <p14:creationId xmlns:p14="http://schemas.microsoft.com/office/powerpoint/2010/main" val="2484483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C2743-5FE4-75F1-63F8-89FE08313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65045-5346-90BC-888C-9A0E9B63E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11D88-A6FD-0139-1F2F-B45B3E8F40E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70BB3C98-CF07-B16B-44D0-66021AFB5261}"/>
              </a:ext>
            </a:extLst>
          </p:cNvPr>
          <p:cNvSpPr>
            <a:spLocks noGrp="1"/>
          </p:cNvSpPr>
          <p:nvPr>
            <p:ph type="sldNum" sz="quarter" idx="5"/>
          </p:nvPr>
        </p:nvSpPr>
        <p:spPr/>
        <p:txBody>
          <a:bodyPr/>
          <a:lstStyle/>
          <a:p>
            <a:fld id="{0B3CBA4B-A2B2-A144-ADA8-E03AAE52C26D}" type="slidenum">
              <a:rPr lang="en-US" smtClean="0"/>
              <a:pPr/>
              <a:t>28</a:t>
            </a:fld>
            <a:endParaRPr lang="en-US" dirty="0"/>
          </a:p>
        </p:txBody>
      </p:sp>
    </p:spTree>
    <p:extLst>
      <p:ext uri="{BB962C8B-B14F-4D97-AF65-F5344CB8AC3E}">
        <p14:creationId xmlns:p14="http://schemas.microsoft.com/office/powerpoint/2010/main" val="643633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E8EF-74B9-D4FC-F6A6-C49A64E5E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4D35A-4B7D-6B81-84B3-A43D79442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E7518-7259-9461-309B-FC0AC81D968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BA772DA-0402-1813-DFDF-BC07644099E7}"/>
              </a:ext>
            </a:extLst>
          </p:cNvPr>
          <p:cNvSpPr>
            <a:spLocks noGrp="1"/>
          </p:cNvSpPr>
          <p:nvPr>
            <p:ph type="sldNum" sz="quarter" idx="5"/>
          </p:nvPr>
        </p:nvSpPr>
        <p:spPr/>
        <p:txBody>
          <a:bodyPr/>
          <a:lstStyle/>
          <a:p>
            <a:fld id="{0B3CBA4B-A2B2-A144-ADA8-E03AAE52C26D}" type="slidenum">
              <a:rPr lang="en-US" smtClean="0"/>
              <a:pPr/>
              <a:t>29</a:t>
            </a:fld>
            <a:endParaRPr lang="en-US" dirty="0"/>
          </a:p>
        </p:txBody>
      </p:sp>
    </p:spTree>
    <p:extLst>
      <p:ext uri="{BB962C8B-B14F-4D97-AF65-F5344CB8AC3E}">
        <p14:creationId xmlns:p14="http://schemas.microsoft.com/office/powerpoint/2010/main" val="744722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5B18-A624-79EE-65ED-7320BB259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111C7-5903-6533-F287-5DB77A9DC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130C1-3385-06A5-B67F-350AF4C5EE8D}"/>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52D99D2-E5B5-EBC0-38D3-4EBCCBBB420E}"/>
              </a:ext>
            </a:extLst>
          </p:cNvPr>
          <p:cNvSpPr>
            <a:spLocks noGrp="1"/>
          </p:cNvSpPr>
          <p:nvPr>
            <p:ph type="sldNum" sz="quarter" idx="5"/>
          </p:nvPr>
        </p:nvSpPr>
        <p:spPr/>
        <p:txBody>
          <a:bodyPr/>
          <a:lstStyle/>
          <a:p>
            <a:fld id="{0B3CBA4B-A2B2-A144-ADA8-E03AAE52C26D}" type="slidenum">
              <a:rPr lang="en-US" smtClean="0"/>
              <a:pPr/>
              <a:t>30</a:t>
            </a:fld>
            <a:endParaRPr lang="en-US" dirty="0"/>
          </a:p>
        </p:txBody>
      </p:sp>
    </p:spTree>
    <p:extLst>
      <p:ext uri="{BB962C8B-B14F-4D97-AF65-F5344CB8AC3E}">
        <p14:creationId xmlns:p14="http://schemas.microsoft.com/office/powerpoint/2010/main" val="2496392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EAD63-6DAF-B401-33EE-C1BA24EDA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92D06-8AC7-0C7D-8A75-1D5CA16EB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920C9-51BC-05F9-ED63-56C62C7D6638}"/>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C744F83-540D-86A1-D61C-B6DB997ECD8B}"/>
              </a:ext>
            </a:extLst>
          </p:cNvPr>
          <p:cNvSpPr>
            <a:spLocks noGrp="1"/>
          </p:cNvSpPr>
          <p:nvPr>
            <p:ph type="sldNum" sz="quarter" idx="5"/>
          </p:nvPr>
        </p:nvSpPr>
        <p:spPr/>
        <p:txBody>
          <a:bodyPr/>
          <a:lstStyle/>
          <a:p>
            <a:fld id="{0B3CBA4B-A2B2-A144-ADA8-E03AAE52C26D}" type="slidenum">
              <a:rPr lang="en-US" smtClean="0"/>
              <a:pPr/>
              <a:t>31</a:t>
            </a:fld>
            <a:endParaRPr lang="en-US" dirty="0"/>
          </a:p>
        </p:txBody>
      </p:sp>
    </p:spTree>
    <p:extLst>
      <p:ext uri="{BB962C8B-B14F-4D97-AF65-F5344CB8AC3E}">
        <p14:creationId xmlns:p14="http://schemas.microsoft.com/office/powerpoint/2010/main" val="4035835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7938C-5922-2785-97EC-B1B031AE1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91024-D69C-83F0-4602-6B5DE0DDE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2E14F-E9B4-7D3D-A335-17EB6A9ACBC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AA657DEE-5CB6-6495-3C33-4B76B8CD058F}"/>
              </a:ext>
            </a:extLst>
          </p:cNvPr>
          <p:cNvSpPr>
            <a:spLocks noGrp="1"/>
          </p:cNvSpPr>
          <p:nvPr>
            <p:ph type="sldNum" sz="quarter" idx="5"/>
          </p:nvPr>
        </p:nvSpPr>
        <p:spPr/>
        <p:txBody>
          <a:bodyPr/>
          <a:lstStyle/>
          <a:p>
            <a:fld id="{0B3CBA4B-A2B2-A144-ADA8-E03AAE52C26D}" type="slidenum">
              <a:rPr lang="en-US" smtClean="0"/>
              <a:pPr/>
              <a:t>32</a:t>
            </a:fld>
            <a:endParaRPr lang="en-US" dirty="0"/>
          </a:p>
        </p:txBody>
      </p:sp>
    </p:spTree>
    <p:extLst>
      <p:ext uri="{BB962C8B-B14F-4D97-AF65-F5344CB8AC3E}">
        <p14:creationId xmlns:p14="http://schemas.microsoft.com/office/powerpoint/2010/main" val="256452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69E1E-7EDD-FD23-F1B8-435401229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A4651-C87E-9D00-DB04-860F27144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163E6-D875-EB8A-8380-74CA4FD3ED15}"/>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9E150BB-639F-0D51-E37E-C01100B4D41D}"/>
              </a:ext>
            </a:extLst>
          </p:cNvPr>
          <p:cNvSpPr>
            <a:spLocks noGrp="1"/>
          </p:cNvSpPr>
          <p:nvPr>
            <p:ph type="sldNum" sz="quarter" idx="5"/>
          </p:nvPr>
        </p:nvSpPr>
        <p:spPr/>
        <p:txBody>
          <a:bodyPr/>
          <a:lstStyle/>
          <a:p>
            <a:fld id="{0B3CBA4B-A2B2-A144-ADA8-E03AAE52C26D}" type="slidenum">
              <a:rPr lang="en-US" smtClean="0"/>
              <a:pPr/>
              <a:t>33</a:t>
            </a:fld>
            <a:endParaRPr lang="en-US" dirty="0"/>
          </a:p>
        </p:txBody>
      </p:sp>
    </p:spTree>
    <p:extLst>
      <p:ext uri="{BB962C8B-B14F-4D97-AF65-F5344CB8AC3E}">
        <p14:creationId xmlns:p14="http://schemas.microsoft.com/office/powerpoint/2010/main" val="1814083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B0446-D21F-B032-66ED-8907ED2F4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76F89-75CA-8563-92CE-98028C47A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88A60-EF95-77C0-1C73-07F585149738}"/>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70CAAD52-8CAF-EDAC-8698-4922BE4725A7}"/>
              </a:ext>
            </a:extLst>
          </p:cNvPr>
          <p:cNvSpPr>
            <a:spLocks noGrp="1"/>
          </p:cNvSpPr>
          <p:nvPr>
            <p:ph type="sldNum" sz="quarter" idx="5"/>
          </p:nvPr>
        </p:nvSpPr>
        <p:spPr/>
        <p:txBody>
          <a:bodyPr/>
          <a:lstStyle/>
          <a:p>
            <a:fld id="{0B3CBA4B-A2B2-A144-ADA8-E03AAE52C26D}" type="slidenum">
              <a:rPr lang="en-US" smtClean="0"/>
              <a:pPr/>
              <a:t>34</a:t>
            </a:fld>
            <a:endParaRPr lang="en-US" dirty="0"/>
          </a:p>
        </p:txBody>
      </p:sp>
    </p:spTree>
    <p:extLst>
      <p:ext uri="{BB962C8B-B14F-4D97-AF65-F5344CB8AC3E}">
        <p14:creationId xmlns:p14="http://schemas.microsoft.com/office/powerpoint/2010/main" val="2303387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B1B7-73C7-5179-D740-4C7F7C1C0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A32AB-03A7-F4CD-4FD5-838FA8A79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5F457-0D04-4B0E-DDE3-79BB06CF1F1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75143F6-862D-4A61-7338-EEF662E4FE3E}"/>
              </a:ext>
            </a:extLst>
          </p:cNvPr>
          <p:cNvSpPr>
            <a:spLocks noGrp="1"/>
          </p:cNvSpPr>
          <p:nvPr>
            <p:ph type="sldNum" sz="quarter" idx="5"/>
          </p:nvPr>
        </p:nvSpPr>
        <p:spPr/>
        <p:txBody>
          <a:bodyPr/>
          <a:lstStyle/>
          <a:p>
            <a:fld id="{0B3CBA4B-A2B2-A144-ADA8-E03AAE52C26D}" type="slidenum">
              <a:rPr lang="en-US" smtClean="0"/>
              <a:pPr/>
              <a:t>35</a:t>
            </a:fld>
            <a:endParaRPr lang="en-US" dirty="0"/>
          </a:p>
        </p:txBody>
      </p:sp>
    </p:spTree>
    <p:extLst>
      <p:ext uri="{BB962C8B-B14F-4D97-AF65-F5344CB8AC3E}">
        <p14:creationId xmlns:p14="http://schemas.microsoft.com/office/powerpoint/2010/main" val="421938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0617A-D132-63EA-55F9-90BE36DA2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6BB2D-3AB2-4F82-12FD-BEAB895AB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011B4-A79E-4F60-8E33-80233A320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AA66F4-7207-1231-5696-AB34717ABBAD}"/>
              </a:ext>
            </a:extLst>
          </p:cNvPr>
          <p:cNvSpPr>
            <a:spLocks noGrp="1"/>
          </p:cNvSpPr>
          <p:nvPr>
            <p:ph type="sldNum" sz="quarter" idx="5"/>
          </p:nvPr>
        </p:nvSpPr>
        <p:spPr/>
        <p:txBody>
          <a:bodyPr/>
          <a:lstStyle/>
          <a:p>
            <a:fld id="{0B3CBA4B-A2B2-A144-ADA8-E03AAE52C26D}" type="slidenum">
              <a:rPr lang="en-US" smtClean="0"/>
              <a:t>3</a:t>
            </a:fld>
            <a:endParaRPr lang="en-US" dirty="0"/>
          </a:p>
        </p:txBody>
      </p:sp>
    </p:spTree>
    <p:extLst>
      <p:ext uri="{BB962C8B-B14F-4D97-AF65-F5344CB8AC3E}">
        <p14:creationId xmlns:p14="http://schemas.microsoft.com/office/powerpoint/2010/main" val="2644653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58A91-71AB-3036-1B31-1AE73BB2E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7247F-744D-D4C0-381D-BCB41AFA6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067A8-25F0-BECB-F9B8-73996BEBF19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AE1E6711-9132-FEAF-2218-F0F601256E86}"/>
              </a:ext>
            </a:extLst>
          </p:cNvPr>
          <p:cNvSpPr>
            <a:spLocks noGrp="1"/>
          </p:cNvSpPr>
          <p:nvPr>
            <p:ph type="sldNum" sz="quarter" idx="5"/>
          </p:nvPr>
        </p:nvSpPr>
        <p:spPr/>
        <p:txBody>
          <a:bodyPr/>
          <a:lstStyle/>
          <a:p>
            <a:fld id="{0B3CBA4B-A2B2-A144-ADA8-E03AAE52C26D}" type="slidenum">
              <a:rPr lang="en-US" smtClean="0"/>
              <a:pPr/>
              <a:t>36</a:t>
            </a:fld>
            <a:endParaRPr lang="en-US" dirty="0"/>
          </a:p>
        </p:txBody>
      </p:sp>
    </p:spTree>
    <p:extLst>
      <p:ext uri="{BB962C8B-B14F-4D97-AF65-F5344CB8AC3E}">
        <p14:creationId xmlns:p14="http://schemas.microsoft.com/office/powerpoint/2010/main" val="2892339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6ED3-6409-A0D0-682A-0BCC1B668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28F8F-15CC-1CB5-530B-39FD5B140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2D7F9-611B-A18C-6075-AD4C26C094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9DDC32-A68C-52B7-CB22-AAB309575B33}"/>
              </a:ext>
            </a:extLst>
          </p:cNvPr>
          <p:cNvSpPr>
            <a:spLocks noGrp="1"/>
          </p:cNvSpPr>
          <p:nvPr>
            <p:ph type="sldNum" sz="quarter" idx="5"/>
          </p:nvPr>
        </p:nvSpPr>
        <p:spPr/>
        <p:txBody>
          <a:bodyPr/>
          <a:lstStyle/>
          <a:p>
            <a:fld id="{0B3CBA4B-A2B2-A144-ADA8-E03AAE52C26D}" type="slidenum">
              <a:rPr lang="en-US" smtClean="0"/>
              <a:t>37</a:t>
            </a:fld>
            <a:endParaRPr lang="en-US" dirty="0"/>
          </a:p>
        </p:txBody>
      </p:sp>
    </p:spTree>
    <p:extLst>
      <p:ext uri="{BB962C8B-B14F-4D97-AF65-F5344CB8AC3E}">
        <p14:creationId xmlns:p14="http://schemas.microsoft.com/office/powerpoint/2010/main" val="343585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FFEA-A55B-50C7-3ACE-4EA04E541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B6426-F170-0870-75DE-4C03D51FE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D6816-2873-EB37-EBA8-66DB825E59C3}"/>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A0CA729-9B62-8BAF-4DF3-22869531F128}"/>
              </a:ext>
            </a:extLst>
          </p:cNvPr>
          <p:cNvSpPr>
            <a:spLocks noGrp="1"/>
          </p:cNvSpPr>
          <p:nvPr>
            <p:ph type="sldNum" sz="quarter" idx="5"/>
          </p:nvPr>
        </p:nvSpPr>
        <p:spPr/>
        <p:txBody>
          <a:bodyPr/>
          <a:lstStyle/>
          <a:p>
            <a:fld id="{0B3CBA4B-A2B2-A144-ADA8-E03AAE52C26D}" type="slidenum">
              <a:rPr lang="en-US" smtClean="0"/>
              <a:pPr/>
              <a:t>38</a:t>
            </a:fld>
            <a:endParaRPr lang="en-US" dirty="0"/>
          </a:p>
        </p:txBody>
      </p:sp>
    </p:spTree>
    <p:extLst>
      <p:ext uri="{BB962C8B-B14F-4D97-AF65-F5344CB8AC3E}">
        <p14:creationId xmlns:p14="http://schemas.microsoft.com/office/powerpoint/2010/main" val="1607013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EF4E-8099-0011-75F1-C25319C23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8ED18-D3E5-864D-3954-07A4CE6B4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3104F-9A28-A47B-805D-EB402891B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6DC394-FC14-D58E-BA38-B721B900A17B}"/>
              </a:ext>
            </a:extLst>
          </p:cNvPr>
          <p:cNvSpPr>
            <a:spLocks noGrp="1"/>
          </p:cNvSpPr>
          <p:nvPr>
            <p:ph type="sldNum" sz="quarter" idx="5"/>
          </p:nvPr>
        </p:nvSpPr>
        <p:spPr/>
        <p:txBody>
          <a:bodyPr/>
          <a:lstStyle/>
          <a:p>
            <a:fld id="{0B3CBA4B-A2B2-A144-ADA8-E03AAE52C26D}" type="slidenum">
              <a:rPr lang="en-US" smtClean="0"/>
              <a:t>41</a:t>
            </a:fld>
            <a:endParaRPr lang="en-US" dirty="0"/>
          </a:p>
        </p:txBody>
      </p:sp>
    </p:spTree>
    <p:extLst>
      <p:ext uri="{BB962C8B-B14F-4D97-AF65-F5344CB8AC3E}">
        <p14:creationId xmlns:p14="http://schemas.microsoft.com/office/powerpoint/2010/main" val="569477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6CF0-CFC8-10C0-F1F5-A3042E970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D7890-173E-3B9D-C7E4-FC6EE3F39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5CF4C-E292-471F-93B4-7C56F6E7E947}"/>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86F81EB5-883A-8FE8-4E47-97A0CAAB5ED0}"/>
              </a:ext>
            </a:extLst>
          </p:cNvPr>
          <p:cNvSpPr>
            <a:spLocks noGrp="1"/>
          </p:cNvSpPr>
          <p:nvPr>
            <p:ph type="sldNum" sz="quarter" idx="5"/>
          </p:nvPr>
        </p:nvSpPr>
        <p:spPr/>
        <p:txBody>
          <a:bodyPr/>
          <a:lstStyle/>
          <a:p>
            <a:fld id="{0B3CBA4B-A2B2-A144-ADA8-E03AAE52C26D}" type="slidenum">
              <a:rPr lang="en-US" smtClean="0"/>
              <a:pPr/>
              <a:t>42</a:t>
            </a:fld>
            <a:endParaRPr lang="en-US" dirty="0"/>
          </a:p>
        </p:txBody>
      </p:sp>
    </p:spTree>
    <p:extLst>
      <p:ext uri="{BB962C8B-B14F-4D97-AF65-F5344CB8AC3E}">
        <p14:creationId xmlns:p14="http://schemas.microsoft.com/office/powerpoint/2010/main" val="2378454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AEB2-F020-643D-B4D3-E3564A721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FD873-0952-884E-55D7-1052A9334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025B-85D3-EBCF-5ADE-2011DA0818F7}"/>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E459373-B3DF-E9C7-CB34-40AEF7EDA89A}"/>
              </a:ext>
            </a:extLst>
          </p:cNvPr>
          <p:cNvSpPr>
            <a:spLocks noGrp="1"/>
          </p:cNvSpPr>
          <p:nvPr>
            <p:ph type="sldNum" sz="quarter" idx="5"/>
          </p:nvPr>
        </p:nvSpPr>
        <p:spPr/>
        <p:txBody>
          <a:bodyPr/>
          <a:lstStyle/>
          <a:p>
            <a:fld id="{0B3CBA4B-A2B2-A144-ADA8-E03AAE52C26D}" type="slidenum">
              <a:rPr lang="en-US" smtClean="0"/>
              <a:pPr/>
              <a:t>43</a:t>
            </a:fld>
            <a:endParaRPr lang="en-US" dirty="0"/>
          </a:p>
        </p:txBody>
      </p:sp>
    </p:spTree>
    <p:extLst>
      <p:ext uri="{BB962C8B-B14F-4D97-AF65-F5344CB8AC3E}">
        <p14:creationId xmlns:p14="http://schemas.microsoft.com/office/powerpoint/2010/main" val="3181490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54A6F-BF6C-0962-122D-7D53F1C4C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67259-C63A-6F9C-8E8F-2605B3D1D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1D8F8-35E5-5A73-BDBB-FCFE75B10C73}"/>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89D65485-625E-B2A7-716C-8D00C1FAD087}"/>
              </a:ext>
            </a:extLst>
          </p:cNvPr>
          <p:cNvSpPr>
            <a:spLocks noGrp="1"/>
          </p:cNvSpPr>
          <p:nvPr>
            <p:ph type="sldNum" sz="quarter" idx="5"/>
          </p:nvPr>
        </p:nvSpPr>
        <p:spPr/>
        <p:txBody>
          <a:bodyPr/>
          <a:lstStyle/>
          <a:p>
            <a:fld id="{0B3CBA4B-A2B2-A144-ADA8-E03AAE52C26D}" type="slidenum">
              <a:rPr lang="en-US" smtClean="0"/>
              <a:pPr/>
              <a:t>44</a:t>
            </a:fld>
            <a:endParaRPr lang="en-US" dirty="0"/>
          </a:p>
        </p:txBody>
      </p:sp>
    </p:spTree>
    <p:extLst>
      <p:ext uri="{BB962C8B-B14F-4D97-AF65-F5344CB8AC3E}">
        <p14:creationId xmlns:p14="http://schemas.microsoft.com/office/powerpoint/2010/main" val="3626482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2F51A-A228-83C3-67BF-9E150CB2B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BF0B-0401-1B54-2E6B-1627C7963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F2EB2-1CCE-E896-8E83-9F428D076A35}"/>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E87751B-D7B0-61E5-5E56-3995FD5B7D2E}"/>
              </a:ext>
            </a:extLst>
          </p:cNvPr>
          <p:cNvSpPr>
            <a:spLocks noGrp="1"/>
          </p:cNvSpPr>
          <p:nvPr>
            <p:ph type="sldNum" sz="quarter" idx="5"/>
          </p:nvPr>
        </p:nvSpPr>
        <p:spPr/>
        <p:txBody>
          <a:bodyPr/>
          <a:lstStyle/>
          <a:p>
            <a:fld id="{0B3CBA4B-A2B2-A144-ADA8-E03AAE52C26D}" type="slidenum">
              <a:rPr lang="en-US" smtClean="0"/>
              <a:pPr/>
              <a:t>45</a:t>
            </a:fld>
            <a:endParaRPr lang="en-US" dirty="0"/>
          </a:p>
        </p:txBody>
      </p:sp>
    </p:spTree>
    <p:extLst>
      <p:ext uri="{BB962C8B-B14F-4D97-AF65-F5344CB8AC3E}">
        <p14:creationId xmlns:p14="http://schemas.microsoft.com/office/powerpoint/2010/main" val="148369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566E4-E415-50E0-F239-8AD334C6C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9DB72-745E-8C58-8A26-AE17E150C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7DBD5-DB00-41F4-D0E8-B6450210FB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B651CB-6A37-2EE6-ADD5-9CFB559D5F5A}"/>
              </a:ext>
            </a:extLst>
          </p:cNvPr>
          <p:cNvSpPr>
            <a:spLocks noGrp="1"/>
          </p:cNvSpPr>
          <p:nvPr>
            <p:ph type="sldNum" sz="quarter" idx="5"/>
          </p:nvPr>
        </p:nvSpPr>
        <p:spPr/>
        <p:txBody>
          <a:bodyPr/>
          <a:lstStyle/>
          <a:p>
            <a:fld id="{0B3CBA4B-A2B2-A144-ADA8-E03AAE52C26D}" type="slidenum">
              <a:rPr lang="en-US" smtClean="0"/>
              <a:t>5</a:t>
            </a:fld>
            <a:endParaRPr lang="en-US" dirty="0"/>
          </a:p>
        </p:txBody>
      </p:sp>
    </p:spTree>
    <p:extLst>
      <p:ext uri="{BB962C8B-B14F-4D97-AF65-F5344CB8AC3E}">
        <p14:creationId xmlns:p14="http://schemas.microsoft.com/office/powerpoint/2010/main" val="278918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C285-5970-B4D5-236B-1A5071164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F0E4E-AF8D-5391-A3B1-E145A808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906B4-2774-6C8D-9F0F-C872D0287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DB278-68BD-3A65-8EAB-0C3BE70409F5}"/>
              </a:ext>
            </a:extLst>
          </p:cNvPr>
          <p:cNvSpPr>
            <a:spLocks noGrp="1"/>
          </p:cNvSpPr>
          <p:nvPr>
            <p:ph type="sldNum" sz="quarter" idx="5"/>
          </p:nvPr>
        </p:nvSpPr>
        <p:spPr/>
        <p:txBody>
          <a:bodyPr/>
          <a:lstStyle/>
          <a:p>
            <a:fld id="{0B3CBA4B-A2B2-A144-ADA8-E03AAE52C26D}" type="slidenum">
              <a:rPr lang="en-US" smtClean="0"/>
              <a:t>7</a:t>
            </a:fld>
            <a:endParaRPr lang="en-US" dirty="0"/>
          </a:p>
        </p:txBody>
      </p:sp>
    </p:spTree>
    <p:extLst>
      <p:ext uri="{BB962C8B-B14F-4D97-AF65-F5344CB8AC3E}">
        <p14:creationId xmlns:p14="http://schemas.microsoft.com/office/powerpoint/2010/main" val="398630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20E5-6D77-1196-0815-2A9B13F5D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C158E-DF35-D874-2453-D596C7A4D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AC5B7-7AC2-FB57-CBEB-8DE5753B7F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BFE9A1-EE31-B6E5-F697-51AABF97AD4C}"/>
              </a:ext>
            </a:extLst>
          </p:cNvPr>
          <p:cNvSpPr>
            <a:spLocks noGrp="1"/>
          </p:cNvSpPr>
          <p:nvPr>
            <p:ph type="sldNum" sz="quarter" idx="5"/>
          </p:nvPr>
        </p:nvSpPr>
        <p:spPr/>
        <p:txBody>
          <a:bodyPr/>
          <a:lstStyle/>
          <a:p>
            <a:fld id="{0B3CBA4B-A2B2-A144-ADA8-E03AAE52C26D}" type="slidenum">
              <a:rPr lang="en-US" smtClean="0"/>
              <a:t>10</a:t>
            </a:fld>
            <a:endParaRPr lang="en-US" dirty="0"/>
          </a:p>
        </p:txBody>
      </p:sp>
    </p:spTree>
    <p:extLst>
      <p:ext uri="{BB962C8B-B14F-4D97-AF65-F5344CB8AC3E}">
        <p14:creationId xmlns:p14="http://schemas.microsoft.com/office/powerpoint/2010/main" val="81755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13</a:t>
            </a:fld>
            <a:endParaRPr lang="en-US" dirty="0"/>
          </a:p>
        </p:txBody>
      </p:sp>
    </p:spTree>
    <p:extLst>
      <p:ext uri="{BB962C8B-B14F-4D97-AF65-F5344CB8AC3E}">
        <p14:creationId xmlns:p14="http://schemas.microsoft.com/office/powerpoint/2010/main" val="322064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CF1D6-1A5F-E1DF-13BB-81AB50CCB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00AA4-4A25-B1FD-2687-F5F974D18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64584-C062-3625-946D-5C26F21986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718BD7-C987-7E5F-E103-E9B68C68A7C8}"/>
              </a:ext>
            </a:extLst>
          </p:cNvPr>
          <p:cNvSpPr>
            <a:spLocks noGrp="1"/>
          </p:cNvSpPr>
          <p:nvPr>
            <p:ph type="sldNum" sz="quarter" idx="5"/>
          </p:nvPr>
        </p:nvSpPr>
        <p:spPr/>
        <p:txBody>
          <a:bodyPr/>
          <a:lstStyle/>
          <a:p>
            <a:fld id="{0B3CBA4B-A2B2-A144-ADA8-E03AAE52C26D}" type="slidenum">
              <a:rPr lang="en-US" smtClean="0"/>
              <a:t>14</a:t>
            </a:fld>
            <a:endParaRPr lang="en-US" dirty="0"/>
          </a:p>
        </p:txBody>
      </p:sp>
    </p:spTree>
    <p:extLst>
      <p:ext uri="{BB962C8B-B14F-4D97-AF65-F5344CB8AC3E}">
        <p14:creationId xmlns:p14="http://schemas.microsoft.com/office/powerpoint/2010/main" val="248448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3CBA4B-A2B2-A144-ADA8-E03AAE52C26D}" type="slidenum">
              <a:rPr lang="en-US" smtClean="0"/>
              <a:pPr/>
              <a:t>15</a:t>
            </a:fld>
            <a:endParaRPr lang="en-US" dirty="0"/>
          </a:p>
        </p:txBody>
      </p:sp>
    </p:spTree>
    <p:extLst>
      <p:ext uri="{BB962C8B-B14F-4D97-AF65-F5344CB8AC3E}">
        <p14:creationId xmlns:p14="http://schemas.microsoft.com/office/powerpoint/2010/main" val="300918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18F0A2FE-29FD-F4E7-4C14-4CFB14F12BD2}"/>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8" name="Picture 7" descr="A yellow and blue logo&#10;&#10;Description automatically generated">
            <a:extLst>
              <a:ext uri="{FF2B5EF4-FFF2-40B4-BE49-F238E27FC236}">
                <a16:creationId xmlns:a16="http://schemas.microsoft.com/office/drawing/2014/main" id="{22B7B1AC-C738-FB8D-D499-F1605BCFD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167" y="20188"/>
            <a:ext cx="3647262" cy="2404800"/>
          </a:xfrm>
          <a:prstGeom prst="rect">
            <a:avLst/>
          </a:prstGeom>
        </p:spPr>
      </p:pic>
      <p:sp>
        <p:nvSpPr>
          <p:cNvPr id="4" name="Text Placeholder 16">
            <a:extLst>
              <a:ext uri="{FF2B5EF4-FFF2-40B4-BE49-F238E27FC236}">
                <a16:creationId xmlns:a16="http://schemas.microsoft.com/office/drawing/2014/main" id="{C7921BB8-8276-9610-3CDC-73FBB16230B4}"/>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7067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4" name="Picture 3" descr="A yellow and white circle&#10;&#10;Description automatically generated">
            <a:extLst>
              <a:ext uri="{FF2B5EF4-FFF2-40B4-BE49-F238E27FC236}">
                <a16:creationId xmlns:a16="http://schemas.microsoft.com/office/drawing/2014/main" id="{0D2A2855-C440-0118-E434-5C654722CA8F}"/>
              </a:ext>
            </a:extLst>
          </p:cNvPr>
          <p:cNvPicPr>
            <a:picLocks noChangeAspect="1"/>
          </p:cNvPicPr>
          <p:nvPr userDrawn="1"/>
        </p:nvPicPr>
        <p:blipFill>
          <a:blip r:embed="rId2" cstate="email">
            <a:extLst>
              <a:ext uri="{28A0092B-C50C-407E-A947-70E740481C1C}">
                <a14:useLocalDpi xmlns:a14="http://schemas.microsoft.com/office/drawing/2010/main"/>
              </a:ext>
            </a:extLst>
          </a:blip>
          <a:srcRect r="28325"/>
          <a:stretch/>
        </p:blipFill>
        <p:spPr>
          <a:xfrm>
            <a:off x="0" y="12560"/>
            <a:ext cx="8738647" cy="6832879"/>
          </a:xfrm>
          <a:prstGeom prst="rect">
            <a:avLst/>
          </a:prstGeom>
        </p:spPr>
      </p:pic>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rgbClr val="001F5B"/>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rgbClr val="001F5B"/>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sp>
        <p:nvSpPr>
          <p:cNvPr id="3" name="Text Placeholder 16">
            <a:extLst>
              <a:ext uri="{FF2B5EF4-FFF2-40B4-BE49-F238E27FC236}">
                <a16:creationId xmlns:a16="http://schemas.microsoft.com/office/drawing/2014/main" id="{9553AB1C-31A1-E80E-98E8-EFF89FCA19CF}"/>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pic>
        <p:nvPicPr>
          <p:cNvPr id="5" name="Picture 4" descr="A yellow and blue logo&#10;&#10;Description automatically generated">
            <a:extLst>
              <a:ext uri="{FF2B5EF4-FFF2-40B4-BE49-F238E27FC236}">
                <a16:creationId xmlns:a16="http://schemas.microsoft.com/office/drawing/2014/main" id="{CE5E96F3-BAE0-BFA0-9F07-F5D22FDDE47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536167" y="20188"/>
            <a:ext cx="3647262" cy="1611664"/>
          </a:xfrm>
          <a:prstGeom prst="rect">
            <a:avLst/>
          </a:prstGeom>
        </p:spPr>
      </p:pic>
    </p:spTree>
    <p:extLst>
      <p:ext uri="{BB962C8B-B14F-4D97-AF65-F5344CB8AC3E}">
        <p14:creationId xmlns:p14="http://schemas.microsoft.com/office/powerpoint/2010/main" val="1141244877"/>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Page">
    <p:bg>
      <p:bgPr>
        <a:solidFill>
          <a:schemeClr val="bg1"/>
        </a:solidFill>
        <a:effectLst/>
      </p:bgPr>
    </p:bg>
    <p:spTree>
      <p:nvGrpSpPr>
        <p:cNvPr id="1" name=""/>
        <p:cNvGrpSpPr/>
        <p:nvPr/>
      </p:nvGrpSpPr>
      <p:grpSpPr>
        <a:xfrm>
          <a:off x="0" y="0"/>
          <a:ext cx="0" cy="0"/>
          <a:chOff x="0" y="0"/>
          <a:chExt cx="0" cy="0"/>
        </a:xfrm>
      </p:grpSpPr>
      <p:pic>
        <p:nvPicPr>
          <p:cNvPr id="3" name="Picture 2" descr="A yellow and white circle&#10;&#10;Description automatically generated">
            <a:extLst>
              <a:ext uri="{FF2B5EF4-FFF2-40B4-BE49-F238E27FC236}">
                <a16:creationId xmlns:a16="http://schemas.microsoft.com/office/drawing/2014/main" id="{A8DA6E8B-409D-CE2C-47E3-FE106C3D90DF}"/>
              </a:ext>
            </a:extLst>
          </p:cNvPr>
          <p:cNvPicPr>
            <a:picLocks noChangeAspect="1"/>
          </p:cNvPicPr>
          <p:nvPr userDrawn="1"/>
        </p:nvPicPr>
        <p:blipFill>
          <a:blip r:embed="rId2" cstate="email">
            <a:extLst>
              <a:ext uri="{28A0092B-C50C-407E-A947-70E740481C1C}">
                <a14:useLocalDpi xmlns:a14="http://schemas.microsoft.com/office/drawing/2010/main"/>
              </a:ext>
            </a:extLst>
          </a:blip>
          <a:srcRect r="28325"/>
          <a:stretch/>
        </p:blipFill>
        <p:spPr>
          <a:xfrm>
            <a:off x="0" y="12560"/>
            <a:ext cx="8738647" cy="6832879"/>
          </a:xfrm>
          <a:prstGeom prst="rect">
            <a:avLst/>
          </a:prstGeom>
        </p:spPr>
      </p:pic>
      <p:sp>
        <p:nvSpPr>
          <p:cNvPr id="5" name="Text Placeholder 4">
            <a:extLst>
              <a:ext uri="{FF2B5EF4-FFF2-40B4-BE49-F238E27FC236}">
                <a16:creationId xmlns:a16="http://schemas.microsoft.com/office/drawing/2014/main" id="{2D25F036-A94B-5CBE-7149-2CC75AF8F6B0}"/>
              </a:ext>
            </a:extLst>
          </p:cNvPr>
          <p:cNvSpPr>
            <a:spLocks noGrp="1"/>
          </p:cNvSpPr>
          <p:nvPr>
            <p:ph type="body" sz="quarter" idx="10" hasCustomPrompt="1"/>
          </p:nvPr>
        </p:nvSpPr>
        <p:spPr>
          <a:xfrm>
            <a:off x="1249530" y="1840831"/>
            <a:ext cx="5472112" cy="3176337"/>
          </a:xfrm>
        </p:spPr>
        <p:txBody>
          <a:bodyPr>
            <a:normAutofit/>
          </a:bodyPr>
          <a:lstStyle>
            <a:lvl1pPr marL="0" indent="0">
              <a:lnSpc>
                <a:spcPct val="200000"/>
              </a:lnSpc>
              <a:buNone/>
              <a:defRPr sz="1600">
                <a:solidFill>
                  <a:srgbClr val="001F5B"/>
                </a:solidFill>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GB"/>
              <a:t>Lorem ipsum </a:t>
            </a:r>
            <a:r>
              <a:rPr lang="en-GB" err="1"/>
              <a:t>dolor</a:t>
            </a:r>
            <a:r>
              <a:rPr lang="en-GB"/>
              <a:t> sit </a:t>
            </a:r>
            <a:r>
              <a:rPr lang="en-GB" err="1"/>
              <a:t>amet</a:t>
            </a:r>
            <a:r>
              <a:rPr lang="en-GB"/>
              <a:t>.</a:t>
            </a:r>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p>
        </p:txBody>
      </p:sp>
      <p:sp>
        <p:nvSpPr>
          <p:cNvPr id="6" name="Text Placeholder 4">
            <a:extLst>
              <a:ext uri="{FF2B5EF4-FFF2-40B4-BE49-F238E27FC236}">
                <a16:creationId xmlns:a16="http://schemas.microsoft.com/office/drawing/2014/main" id="{B608F996-9771-5B63-44DD-659243621867}"/>
              </a:ext>
            </a:extLst>
          </p:cNvPr>
          <p:cNvSpPr>
            <a:spLocks noGrp="1"/>
          </p:cNvSpPr>
          <p:nvPr>
            <p:ph type="body" sz="quarter" idx="11" hasCustomPrompt="1"/>
          </p:nvPr>
        </p:nvSpPr>
        <p:spPr>
          <a:xfrm>
            <a:off x="6719888" y="1840831"/>
            <a:ext cx="515101" cy="3176337"/>
          </a:xfrm>
        </p:spPr>
        <p:txBody>
          <a:bodyPr>
            <a:normAutofit/>
          </a:bodyPr>
          <a:lstStyle>
            <a:lvl1pPr marL="0" indent="0">
              <a:lnSpc>
                <a:spcPct val="200000"/>
              </a:lnSpc>
              <a:buNone/>
              <a:defRPr sz="1600" b="1" i="0">
                <a:solidFill>
                  <a:srgbClr val="001F5B"/>
                </a:solidFill>
                <a:latin typeface="Arial" panose="020B0604020202020204" pitchFamily="34" charset="0"/>
                <a:cs typeface="Arial" panose="020B0604020202020204" pitchFamily="34" charset="0"/>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p:txBody>
      </p:sp>
      <p:pic>
        <p:nvPicPr>
          <p:cNvPr id="2" name="Picture 1" descr="A yellow and blue logo&#10;&#10;Description automatically generated">
            <a:extLst>
              <a:ext uri="{FF2B5EF4-FFF2-40B4-BE49-F238E27FC236}">
                <a16:creationId xmlns:a16="http://schemas.microsoft.com/office/drawing/2014/main" id="{F0ACB53C-9D9B-CD19-61CA-A8DB97DA34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6167" y="20188"/>
            <a:ext cx="3647262" cy="2404800"/>
          </a:xfrm>
          <a:prstGeom prst="rect">
            <a:avLst/>
          </a:prstGeom>
        </p:spPr>
      </p:pic>
      <p:sp>
        <p:nvSpPr>
          <p:cNvPr id="4" name="Text Placeholder 16">
            <a:extLst>
              <a:ext uri="{FF2B5EF4-FFF2-40B4-BE49-F238E27FC236}">
                <a16:creationId xmlns:a16="http://schemas.microsoft.com/office/drawing/2014/main" id="{6FCE4A2A-D736-FBC6-6904-C643F2B574AE}"/>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253482785"/>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dex Page">
    <p:bg>
      <p:bgPr>
        <a:solidFill>
          <a:schemeClr val="bg1"/>
        </a:solidFill>
        <a:effectLst/>
      </p:bgPr>
    </p:bg>
    <p:spTree>
      <p:nvGrpSpPr>
        <p:cNvPr id="1" name=""/>
        <p:cNvGrpSpPr/>
        <p:nvPr/>
      </p:nvGrpSpPr>
      <p:grpSpPr>
        <a:xfrm>
          <a:off x="0" y="0"/>
          <a:ext cx="0" cy="0"/>
          <a:chOff x="0" y="0"/>
          <a:chExt cx="0" cy="0"/>
        </a:xfrm>
      </p:grpSpPr>
      <p:pic>
        <p:nvPicPr>
          <p:cNvPr id="3" name="Picture 2" descr="A yellow and white circle&#10;&#10;Description automatically generated">
            <a:extLst>
              <a:ext uri="{FF2B5EF4-FFF2-40B4-BE49-F238E27FC236}">
                <a16:creationId xmlns:a16="http://schemas.microsoft.com/office/drawing/2014/main" id="{B62B417D-11AC-DE26-5576-E614BDAD7BA1}"/>
              </a:ext>
            </a:extLst>
          </p:cNvPr>
          <p:cNvPicPr>
            <a:picLocks noChangeAspect="1"/>
          </p:cNvPicPr>
          <p:nvPr userDrawn="1"/>
        </p:nvPicPr>
        <p:blipFill>
          <a:blip r:embed="rId2" cstate="email">
            <a:extLst>
              <a:ext uri="{28A0092B-C50C-407E-A947-70E740481C1C}">
                <a14:useLocalDpi xmlns:a14="http://schemas.microsoft.com/office/drawing/2010/main"/>
              </a:ext>
            </a:extLst>
          </a:blip>
          <a:srcRect r="28325"/>
          <a:stretch/>
        </p:blipFill>
        <p:spPr>
          <a:xfrm>
            <a:off x="0" y="12560"/>
            <a:ext cx="8738647" cy="6832879"/>
          </a:xfrm>
          <a:prstGeom prst="rect">
            <a:avLst/>
          </a:prstGeom>
        </p:spPr>
      </p:pic>
      <p:sp>
        <p:nvSpPr>
          <p:cNvPr id="5" name="Text Placeholder 4">
            <a:extLst>
              <a:ext uri="{FF2B5EF4-FFF2-40B4-BE49-F238E27FC236}">
                <a16:creationId xmlns:a16="http://schemas.microsoft.com/office/drawing/2014/main" id="{2D25F036-A94B-5CBE-7149-2CC75AF8F6B0}"/>
              </a:ext>
            </a:extLst>
          </p:cNvPr>
          <p:cNvSpPr>
            <a:spLocks noGrp="1"/>
          </p:cNvSpPr>
          <p:nvPr>
            <p:ph type="body" sz="quarter" idx="10" hasCustomPrompt="1"/>
          </p:nvPr>
        </p:nvSpPr>
        <p:spPr>
          <a:xfrm>
            <a:off x="1249530" y="1840831"/>
            <a:ext cx="5472112" cy="3176337"/>
          </a:xfrm>
        </p:spPr>
        <p:txBody>
          <a:bodyPr>
            <a:normAutofit/>
          </a:bodyPr>
          <a:lstStyle>
            <a:lvl1pPr marL="0" indent="0">
              <a:lnSpc>
                <a:spcPct val="200000"/>
              </a:lnSpc>
              <a:buNone/>
              <a:defRPr sz="1600">
                <a:solidFill>
                  <a:srgbClr val="001F5B"/>
                </a:solidFill>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GB"/>
              <a:t>Lorem ipsum </a:t>
            </a:r>
            <a:r>
              <a:rPr lang="en-GB" err="1"/>
              <a:t>dolor</a:t>
            </a:r>
            <a:r>
              <a:rPr lang="en-GB"/>
              <a:t> sit </a:t>
            </a:r>
            <a:r>
              <a:rPr lang="en-GB" err="1"/>
              <a:t>amet</a:t>
            </a:r>
            <a:r>
              <a:rPr lang="en-GB"/>
              <a:t>.</a:t>
            </a:r>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p>
        </p:txBody>
      </p:sp>
      <p:sp>
        <p:nvSpPr>
          <p:cNvPr id="6" name="Text Placeholder 4">
            <a:extLst>
              <a:ext uri="{FF2B5EF4-FFF2-40B4-BE49-F238E27FC236}">
                <a16:creationId xmlns:a16="http://schemas.microsoft.com/office/drawing/2014/main" id="{B608F996-9771-5B63-44DD-659243621867}"/>
              </a:ext>
            </a:extLst>
          </p:cNvPr>
          <p:cNvSpPr>
            <a:spLocks noGrp="1"/>
          </p:cNvSpPr>
          <p:nvPr>
            <p:ph type="body" sz="quarter" idx="11" hasCustomPrompt="1"/>
          </p:nvPr>
        </p:nvSpPr>
        <p:spPr>
          <a:xfrm>
            <a:off x="6719888" y="1840831"/>
            <a:ext cx="515101" cy="3176337"/>
          </a:xfrm>
        </p:spPr>
        <p:txBody>
          <a:bodyPr>
            <a:normAutofit/>
          </a:bodyPr>
          <a:lstStyle>
            <a:lvl1pPr marL="0" indent="0">
              <a:lnSpc>
                <a:spcPct val="200000"/>
              </a:lnSpc>
              <a:buNone/>
              <a:defRPr sz="1600" b="1" i="0">
                <a:solidFill>
                  <a:srgbClr val="001F5B"/>
                </a:solidFill>
                <a:latin typeface="Arial" panose="020B0604020202020204" pitchFamily="34" charset="0"/>
                <a:cs typeface="Arial" panose="020B0604020202020204" pitchFamily="34" charset="0"/>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p:txBody>
      </p:sp>
      <p:pic>
        <p:nvPicPr>
          <p:cNvPr id="2" name="Picture 1" descr="A yellow and blue logo&#10;&#10;Description automatically generated">
            <a:extLst>
              <a:ext uri="{FF2B5EF4-FFF2-40B4-BE49-F238E27FC236}">
                <a16:creationId xmlns:a16="http://schemas.microsoft.com/office/drawing/2014/main" id="{DC912518-BF46-C425-FF7B-C47FE690EBF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536167" y="20188"/>
            <a:ext cx="3647262" cy="1611664"/>
          </a:xfrm>
          <a:prstGeom prst="rect">
            <a:avLst/>
          </a:prstGeom>
        </p:spPr>
      </p:pic>
      <p:sp>
        <p:nvSpPr>
          <p:cNvPr id="4" name="Text Placeholder 16">
            <a:extLst>
              <a:ext uri="{FF2B5EF4-FFF2-40B4-BE49-F238E27FC236}">
                <a16:creationId xmlns:a16="http://schemas.microsoft.com/office/drawing/2014/main" id="{009540B4-97AB-D0A6-8DF6-989B288A597C}"/>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59445067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Page 3">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25F036-A94B-5CBE-7149-2CC75AF8F6B0}"/>
              </a:ext>
            </a:extLst>
          </p:cNvPr>
          <p:cNvSpPr>
            <a:spLocks noGrp="1"/>
          </p:cNvSpPr>
          <p:nvPr>
            <p:ph type="body" sz="quarter" idx="10" hasCustomPrompt="1"/>
          </p:nvPr>
        </p:nvSpPr>
        <p:spPr>
          <a:xfrm>
            <a:off x="623888" y="641686"/>
            <a:ext cx="4686049" cy="5632114"/>
          </a:xfrm>
        </p:spPr>
        <p:txBody>
          <a:bodyPr>
            <a:normAutofit/>
          </a:bodyPr>
          <a:lstStyle>
            <a:lvl1pPr marL="0" indent="0">
              <a:lnSpc>
                <a:spcPct val="200000"/>
              </a:lnSpc>
              <a:buNone/>
              <a:defRPr sz="1600">
                <a:solidFill>
                  <a:srgbClr val="001F5B"/>
                </a:solidFill>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GB"/>
              <a:t>Lorem ipsum </a:t>
            </a:r>
            <a:r>
              <a:rPr lang="en-GB" err="1"/>
              <a:t>dolor</a:t>
            </a:r>
            <a:r>
              <a:rPr lang="en-GB"/>
              <a:t> sit </a:t>
            </a:r>
            <a:r>
              <a:rPr lang="en-GB" err="1"/>
              <a:t>amet</a:t>
            </a:r>
            <a:r>
              <a:rPr lang="en-GB"/>
              <a:t>.</a:t>
            </a:r>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p:txBody>
      </p:sp>
      <p:sp>
        <p:nvSpPr>
          <p:cNvPr id="6" name="Text Placeholder 4">
            <a:extLst>
              <a:ext uri="{FF2B5EF4-FFF2-40B4-BE49-F238E27FC236}">
                <a16:creationId xmlns:a16="http://schemas.microsoft.com/office/drawing/2014/main" id="{B608F996-9771-5B63-44DD-659243621867}"/>
              </a:ext>
            </a:extLst>
          </p:cNvPr>
          <p:cNvSpPr>
            <a:spLocks noGrp="1"/>
          </p:cNvSpPr>
          <p:nvPr>
            <p:ph type="body" sz="quarter" idx="11" hasCustomPrompt="1"/>
          </p:nvPr>
        </p:nvSpPr>
        <p:spPr>
          <a:xfrm>
            <a:off x="5342021" y="641684"/>
            <a:ext cx="515101" cy="5632113"/>
          </a:xfrm>
        </p:spPr>
        <p:txBody>
          <a:bodyPr>
            <a:normAutofit/>
          </a:bodyPr>
          <a:lstStyle>
            <a:lvl1pPr marL="0" indent="0">
              <a:lnSpc>
                <a:spcPct val="200000"/>
              </a:lnSpc>
              <a:buNone/>
              <a:defRPr sz="1600" b="1" i="0">
                <a:solidFill>
                  <a:srgbClr val="001F5B"/>
                </a:solidFill>
                <a:latin typeface="Arial" panose="020B0604020202020204" pitchFamily="34" charset="0"/>
                <a:cs typeface="Arial" panose="020B0604020202020204" pitchFamily="34" charset="0"/>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p:txBody>
      </p:sp>
      <p:sp>
        <p:nvSpPr>
          <p:cNvPr id="9" name="Text Placeholder 4">
            <a:extLst>
              <a:ext uri="{FF2B5EF4-FFF2-40B4-BE49-F238E27FC236}">
                <a16:creationId xmlns:a16="http://schemas.microsoft.com/office/drawing/2014/main" id="{12E32AEE-0DE4-F7CB-4F8A-471DC88331EB}"/>
              </a:ext>
            </a:extLst>
          </p:cNvPr>
          <p:cNvSpPr>
            <a:spLocks noGrp="1"/>
          </p:cNvSpPr>
          <p:nvPr>
            <p:ph type="body" sz="quarter" idx="12" hasCustomPrompt="1"/>
          </p:nvPr>
        </p:nvSpPr>
        <p:spPr>
          <a:xfrm>
            <a:off x="6110288" y="2427630"/>
            <a:ext cx="4686049" cy="3846170"/>
          </a:xfrm>
        </p:spPr>
        <p:txBody>
          <a:bodyPr>
            <a:normAutofit/>
          </a:bodyPr>
          <a:lstStyle>
            <a:lvl1pPr marL="0" indent="0">
              <a:lnSpc>
                <a:spcPct val="200000"/>
              </a:lnSpc>
              <a:buNone/>
              <a:defRPr sz="1600">
                <a:solidFill>
                  <a:srgbClr val="001F5B"/>
                </a:solidFill>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p:txBody>
      </p:sp>
      <p:sp>
        <p:nvSpPr>
          <p:cNvPr id="10" name="Text Placeholder 4">
            <a:extLst>
              <a:ext uri="{FF2B5EF4-FFF2-40B4-BE49-F238E27FC236}">
                <a16:creationId xmlns:a16="http://schemas.microsoft.com/office/drawing/2014/main" id="{97C5563C-0362-6F80-D9E5-75FD516198B3}"/>
              </a:ext>
            </a:extLst>
          </p:cNvPr>
          <p:cNvSpPr>
            <a:spLocks noGrp="1"/>
          </p:cNvSpPr>
          <p:nvPr>
            <p:ph type="body" sz="quarter" idx="13" hasCustomPrompt="1"/>
          </p:nvPr>
        </p:nvSpPr>
        <p:spPr>
          <a:xfrm>
            <a:off x="10828421" y="2427627"/>
            <a:ext cx="515101" cy="3846170"/>
          </a:xfrm>
        </p:spPr>
        <p:txBody>
          <a:bodyPr>
            <a:normAutofit/>
          </a:bodyPr>
          <a:lstStyle>
            <a:lvl1pPr marL="0" indent="0">
              <a:lnSpc>
                <a:spcPct val="200000"/>
              </a:lnSpc>
              <a:buNone/>
              <a:defRPr sz="1600" b="1" i="0">
                <a:solidFill>
                  <a:srgbClr val="001F5B"/>
                </a:solidFill>
                <a:latin typeface="Arial" panose="020B0604020202020204" pitchFamily="34" charset="0"/>
                <a:cs typeface="Arial" panose="020B0604020202020204" pitchFamily="34" charset="0"/>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p:txBody>
      </p:sp>
      <p:pic>
        <p:nvPicPr>
          <p:cNvPr id="4" name="Picture 3" descr="A yellow and blue logo&#10;&#10;Description automatically generated">
            <a:extLst>
              <a:ext uri="{FF2B5EF4-FFF2-40B4-BE49-F238E27FC236}">
                <a16:creationId xmlns:a16="http://schemas.microsoft.com/office/drawing/2014/main" id="{AAB5BB40-19BD-012D-147F-061EE68326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167" y="20188"/>
            <a:ext cx="3647262" cy="2404800"/>
          </a:xfrm>
          <a:prstGeom prst="rect">
            <a:avLst/>
          </a:prstGeom>
        </p:spPr>
      </p:pic>
      <p:sp>
        <p:nvSpPr>
          <p:cNvPr id="2" name="Text Placeholder 16">
            <a:extLst>
              <a:ext uri="{FF2B5EF4-FFF2-40B4-BE49-F238E27FC236}">
                <a16:creationId xmlns:a16="http://schemas.microsoft.com/office/drawing/2014/main" id="{2C99CDB1-C305-72AB-1BFF-65CB8FB6D5E9}"/>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156501343"/>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dex Page 3">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25F036-A94B-5CBE-7149-2CC75AF8F6B0}"/>
              </a:ext>
            </a:extLst>
          </p:cNvPr>
          <p:cNvSpPr>
            <a:spLocks noGrp="1"/>
          </p:cNvSpPr>
          <p:nvPr>
            <p:ph type="body" sz="quarter" idx="10" hasCustomPrompt="1"/>
          </p:nvPr>
        </p:nvSpPr>
        <p:spPr>
          <a:xfrm>
            <a:off x="623888" y="641686"/>
            <a:ext cx="4686049" cy="5632114"/>
          </a:xfrm>
        </p:spPr>
        <p:txBody>
          <a:bodyPr>
            <a:normAutofit/>
          </a:bodyPr>
          <a:lstStyle>
            <a:lvl1pPr marL="0" indent="0">
              <a:lnSpc>
                <a:spcPct val="200000"/>
              </a:lnSpc>
              <a:buNone/>
              <a:defRPr sz="1600">
                <a:solidFill>
                  <a:srgbClr val="001F5B"/>
                </a:solidFill>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GB"/>
              <a:t>Lorem ipsum </a:t>
            </a:r>
            <a:r>
              <a:rPr lang="en-GB" err="1"/>
              <a:t>dolor</a:t>
            </a:r>
            <a:r>
              <a:rPr lang="en-GB"/>
              <a:t> sit </a:t>
            </a:r>
            <a:r>
              <a:rPr lang="en-GB" err="1"/>
              <a:t>amet</a:t>
            </a:r>
            <a:r>
              <a:rPr lang="en-GB"/>
              <a:t>.</a:t>
            </a:r>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p:txBody>
      </p:sp>
      <p:sp>
        <p:nvSpPr>
          <p:cNvPr id="6" name="Text Placeholder 4">
            <a:extLst>
              <a:ext uri="{FF2B5EF4-FFF2-40B4-BE49-F238E27FC236}">
                <a16:creationId xmlns:a16="http://schemas.microsoft.com/office/drawing/2014/main" id="{B608F996-9771-5B63-44DD-659243621867}"/>
              </a:ext>
            </a:extLst>
          </p:cNvPr>
          <p:cNvSpPr>
            <a:spLocks noGrp="1"/>
          </p:cNvSpPr>
          <p:nvPr>
            <p:ph type="body" sz="quarter" idx="11" hasCustomPrompt="1"/>
          </p:nvPr>
        </p:nvSpPr>
        <p:spPr>
          <a:xfrm>
            <a:off x="5342021" y="641684"/>
            <a:ext cx="515101" cy="5632113"/>
          </a:xfrm>
        </p:spPr>
        <p:txBody>
          <a:bodyPr>
            <a:normAutofit/>
          </a:bodyPr>
          <a:lstStyle>
            <a:lvl1pPr marL="0" indent="0">
              <a:lnSpc>
                <a:spcPct val="200000"/>
              </a:lnSpc>
              <a:buNone/>
              <a:defRPr sz="1600" b="1" i="0">
                <a:solidFill>
                  <a:srgbClr val="001F5B"/>
                </a:solidFill>
                <a:latin typeface="Arial" panose="020B0604020202020204" pitchFamily="34" charset="0"/>
                <a:cs typeface="Arial" panose="020B0604020202020204" pitchFamily="34" charset="0"/>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p:txBody>
      </p:sp>
      <p:sp>
        <p:nvSpPr>
          <p:cNvPr id="9" name="Text Placeholder 4">
            <a:extLst>
              <a:ext uri="{FF2B5EF4-FFF2-40B4-BE49-F238E27FC236}">
                <a16:creationId xmlns:a16="http://schemas.microsoft.com/office/drawing/2014/main" id="{12E32AEE-0DE4-F7CB-4F8A-471DC88331EB}"/>
              </a:ext>
            </a:extLst>
          </p:cNvPr>
          <p:cNvSpPr>
            <a:spLocks noGrp="1"/>
          </p:cNvSpPr>
          <p:nvPr>
            <p:ph type="body" sz="quarter" idx="12" hasCustomPrompt="1"/>
          </p:nvPr>
        </p:nvSpPr>
        <p:spPr>
          <a:xfrm>
            <a:off x="6110288" y="2427630"/>
            <a:ext cx="4686049" cy="3846170"/>
          </a:xfrm>
        </p:spPr>
        <p:txBody>
          <a:bodyPr>
            <a:normAutofit/>
          </a:bodyPr>
          <a:lstStyle>
            <a:lvl1pPr marL="0" indent="0">
              <a:lnSpc>
                <a:spcPct val="200000"/>
              </a:lnSpc>
              <a:buNone/>
              <a:defRPr sz="1600">
                <a:solidFill>
                  <a:srgbClr val="001F5B"/>
                </a:solidFill>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a:p>
            <a:pPr lvl="0"/>
            <a:r>
              <a:rPr lang="en-GB"/>
              <a:t>Lorem ipsum </a:t>
            </a:r>
            <a:r>
              <a:rPr lang="en-GB" err="1"/>
              <a:t>dolor</a:t>
            </a:r>
            <a:r>
              <a:rPr lang="en-GB"/>
              <a:t> sit </a:t>
            </a:r>
            <a:r>
              <a:rPr lang="en-GB" err="1"/>
              <a:t>amet</a:t>
            </a:r>
            <a:r>
              <a:rPr lang="en-GB"/>
              <a:t>.</a:t>
            </a:r>
            <a:endParaRPr lang="en-US"/>
          </a:p>
        </p:txBody>
      </p:sp>
      <p:sp>
        <p:nvSpPr>
          <p:cNvPr id="10" name="Text Placeholder 4">
            <a:extLst>
              <a:ext uri="{FF2B5EF4-FFF2-40B4-BE49-F238E27FC236}">
                <a16:creationId xmlns:a16="http://schemas.microsoft.com/office/drawing/2014/main" id="{97C5563C-0362-6F80-D9E5-75FD516198B3}"/>
              </a:ext>
            </a:extLst>
          </p:cNvPr>
          <p:cNvSpPr>
            <a:spLocks noGrp="1"/>
          </p:cNvSpPr>
          <p:nvPr>
            <p:ph type="body" sz="quarter" idx="13" hasCustomPrompt="1"/>
          </p:nvPr>
        </p:nvSpPr>
        <p:spPr>
          <a:xfrm>
            <a:off x="10828421" y="2427627"/>
            <a:ext cx="515101" cy="3846170"/>
          </a:xfrm>
        </p:spPr>
        <p:txBody>
          <a:bodyPr>
            <a:normAutofit/>
          </a:bodyPr>
          <a:lstStyle>
            <a:lvl1pPr marL="0" indent="0">
              <a:lnSpc>
                <a:spcPct val="200000"/>
              </a:lnSpc>
              <a:buNone/>
              <a:defRPr sz="1600" b="1" i="0">
                <a:solidFill>
                  <a:srgbClr val="001F5B"/>
                </a:solidFill>
                <a:latin typeface="Arial" panose="020B0604020202020204" pitchFamily="34" charset="0"/>
                <a:cs typeface="Arial" panose="020B0604020202020204" pitchFamily="34" charset="0"/>
              </a:defRPr>
            </a:lvl1pPr>
            <a:lvl2pPr marL="457200" indent="0">
              <a:buNone/>
              <a:defRPr sz="1600">
                <a:solidFill>
                  <a:srgbClr val="001F5B"/>
                </a:solidFill>
              </a:defRPr>
            </a:lvl2pPr>
            <a:lvl3pPr marL="914400" indent="0">
              <a:buNone/>
              <a:defRPr sz="1600">
                <a:solidFill>
                  <a:srgbClr val="001F5B"/>
                </a:solidFill>
              </a:defRPr>
            </a:lvl3pPr>
            <a:lvl4pPr marL="1371600" indent="0">
              <a:buNone/>
              <a:defRPr sz="1600">
                <a:solidFill>
                  <a:srgbClr val="001F5B"/>
                </a:solidFill>
              </a:defRPr>
            </a:lvl4pPr>
            <a:lvl5pPr marL="1828800" indent="0">
              <a:buNone/>
              <a:defRPr sz="1600">
                <a:solidFill>
                  <a:srgbClr val="001F5B"/>
                </a:solidFill>
              </a:defRPr>
            </a:lvl5pPr>
          </a:lstStyle>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en-US"/>
              <a:t>00</a:t>
            </a:r>
            <a:endParaRPr lang="en-GB"/>
          </a:p>
        </p:txBody>
      </p:sp>
      <p:pic>
        <p:nvPicPr>
          <p:cNvPr id="4" name="Picture 3" descr="A yellow and blue logo&#10;&#10;Description automatically generated">
            <a:extLst>
              <a:ext uri="{FF2B5EF4-FFF2-40B4-BE49-F238E27FC236}">
                <a16:creationId xmlns:a16="http://schemas.microsoft.com/office/drawing/2014/main" id="{9FF4F00A-7E79-5CAE-C82B-59C7D1D185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36167" y="20188"/>
            <a:ext cx="3647262" cy="1597597"/>
          </a:xfrm>
          <a:prstGeom prst="rect">
            <a:avLst/>
          </a:prstGeom>
        </p:spPr>
      </p:pic>
      <p:sp>
        <p:nvSpPr>
          <p:cNvPr id="2" name="Text Placeholder 16">
            <a:extLst>
              <a:ext uri="{FF2B5EF4-FFF2-40B4-BE49-F238E27FC236}">
                <a16:creationId xmlns:a16="http://schemas.microsoft.com/office/drawing/2014/main" id="{A3507381-612A-66B8-EA91-612EF70738AE}"/>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4120317641"/>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4" name="Picture 3" descr="A yellow and orange pattern&#10;&#10;Description automatically generated">
            <a:extLst>
              <a:ext uri="{FF2B5EF4-FFF2-40B4-BE49-F238E27FC236}">
                <a16:creationId xmlns:a16="http://schemas.microsoft.com/office/drawing/2014/main" id="{2599E88D-CBCE-E8CC-C2BF-3AA1F491B3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1495584" y="2476500"/>
            <a:ext cx="9200832" cy="1905000"/>
          </a:xfrm>
        </p:spPr>
        <p:txBody>
          <a:bodyPr anchor="t">
            <a:noAutofit/>
          </a:bodyPr>
          <a:lstStyle>
            <a:lvl1pPr algn="ctr">
              <a:lnSpc>
                <a:spcPts val="7000"/>
              </a:lnSpc>
              <a:defRPr sz="7000" b="0" i="0">
                <a:solidFill>
                  <a:srgbClr val="001F5B"/>
                </a:solidFill>
                <a:latin typeface="Arial" panose="020B0604020202020204" pitchFamily="34" charset="0"/>
                <a:cs typeface="Arial" panose="020B0604020202020204" pitchFamily="34" charset="0"/>
              </a:defRPr>
            </a:lvl1pPr>
          </a:lstStyle>
          <a:p>
            <a:r>
              <a:rPr lang="en-GB"/>
              <a:t>Divider</a:t>
            </a:r>
            <a:br>
              <a:rPr lang="en-GB"/>
            </a:br>
            <a:r>
              <a:rPr lang="en-GB"/>
              <a:t>slide</a:t>
            </a:r>
            <a:endParaRPr lang="en-US"/>
          </a:p>
        </p:txBody>
      </p:sp>
      <p:sp>
        <p:nvSpPr>
          <p:cNvPr id="2" name="Text Placeholder 16">
            <a:extLst>
              <a:ext uri="{FF2B5EF4-FFF2-40B4-BE49-F238E27FC236}">
                <a16:creationId xmlns:a16="http://schemas.microsoft.com/office/drawing/2014/main" id="{5051915D-9B9D-EF2C-B35A-F3F289D1509A}"/>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665542295"/>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721DD8-B2DE-3C26-9742-4C1C961591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1495584" y="2476500"/>
            <a:ext cx="9200832" cy="1905000"/>
          </a:xfrm>
        </p:spPr>
        <p:txBody>
          <a:bodyPr anchor="t">
            <a:noAutofit/>
          </a:bodyPr>
          <a:lstStyle>
            <a:lvl1pPr algn="ctr">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Divider</a:t>
            </a:r>
            <a:br>
              <a:rPr lang="en-GB"/>
            </a:br>
            <a:r>
              <a:rPr lang="en-GB"/>
              <a:t>slide</a:t>
            </a:r>
            <a:endParaRPr lang="en-US"/>
          </a:p>
        </p:txBody>
      </p:sp>
      <p:sp>
        <p:nvSpPr>
          <p:cNvPr id="5" name="Text Placeholder 16">
            <a:extLst>
              <a:ext uri="{FF2B5EF4-FFF2-40B4-BE49-F238E27FC236}">
                <a16:creationId xmlns:a16="http://schemas.microsoft.com/office/drawing/2014/main" id="{63D793E8-FFF5-2846-1A30-52EBB4AE6A41}"/>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290835954"/>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 Slide">
    <p:bg>
      <p:bgPr>
        <a:solidFill>
          <a:schemeClr val="bg1"/>
        </a:solidFill>
        <a:effectLst/>
      </p:bgPr>
    </p:bg>
    <p:spTree>
      <p:nvGrpSpPr>
        <p:cNvPr id="1" name=""/>
        <p:cNvGrpSpPr/>
        <p:nvPr/>
      </p:nvGrpSpPr>
      <p:grpSpPr>
        <a:xfrm>
          <a:off x="0" y="0"/>
          <a:ext cx="0" cy="0"/>
          <a:chOff x="0" y="0"/>
          <a:chExt cx="0" cy="0"/>
        </a:xfrm>
      </p:grpSpPr>
      <p:pic>
        <p:nvPicPr>
          <p:cNvPr id="6" name="Picture 5" descr="A yellow rectangular object with a black center&#10;&#10;Description automatically generated with medium confidence">
            <a:extLst>
              <a:ext uri="{FF2B5EF4-FFF2-40B4-BE49-F238E27FC236}">
                <a16:creationId xmlns:a16="http://schemas.microsoft.com/office/drawing/2014/main" id="{8E6CBAA2-B844-A103-8712-A26A18CDECB9}"/>
              </a:ext>
            </a:extLst>
          </p:cNvPr>
          <p:cNvPicPr>
            <a:picLocks noChangeAspect="1"/>
          </p:cNvPicPr>
          <p:nvPr userDrawn="1"/>
        </p:nvPicPr>
        <p:blipFill>
          <a:blip r:embed="rId2" cstate="email">
            <a:extLst>
              <a:ext uri="{28A0092B-C50C-407E-A947-70E740481C1C}">
                <a14:useLocalDpi xmlns:a14="http://schemas.microsoft.com/office/drawing/2010/main"/>
              </a:ext>
            </a:extLst>
          </a:blip>
          <a:srcRect r="11934"/>
          <a:stretch/>
        </p:blipFill>
        <p:spPr>
          <a:xfrm>
            <a:off x="12192" y="0"/>
            <a:ext cx="10715511" cy="6858000"/>
          </a:xfrm>
          <a:prstGeom prst="rect">
            <a:avLst/>
          </a:prstGeom>
        </p:spPr>
      </p:pic>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623888" y="3839226"/>
            <a:ext cx="7514805" cy="1905000"/>
          </a:xfrm>
        </p:spPr>
        <p:txBody>
          <a:bodyPr anchor="t">
            <a:noAutofit/>
          </a:bodyPr>
          <a:lstStyle>
            <a:lvl1pPr algn="l">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Divider</a:t>
            </a:r>
            <a:br>
              <a:rPr lang="en-GB"/>
            </a:br>
            <a:r>
              <a:rPr lang="en-GB"/>
              <a:t>slide</a:t>
            </a:r>
            <a:endParaRPr lang="en-US"/>
          </a:p>
        </p:txBody>
      </p:sp>
      <p:sp>
        <p:nvSpPr>
          <p:cNvPr id="9" name="Text Placeholder 8">
            <a:extLst>
              <a:ext uri="{FF2B5EF4-FFF2-40B4-BE49-F238E27FC236}">
                <a16:creationId xmlns:a16="http://schemas.microsoft.com/office/drawing/2014/main" id="{1398B434-7B2D-0231-3136-067983811C91}"/>
              </a:ext>
            </a:extLst>
          </p:cNvPr>
          <p:cNvSpPr>
            <a:spLocks noGrp="1"/>
          </p:cNvSpPr>
          <p:nvPr>
            <p:ph type="body" sz="quarter" idx="10" hasCustomPrompt="1"/>
          </p:nvPr>
        </p:nvSpPr>
        <p:spPr>
          <a:xfrm>
            <a:off x="400833" y="360123"/>
            <a:ext cx="7861040" cy="3118981"/>
          </a:xfrm>
        </p:spPr>
        <p:txBody>
          <a:bodyPr>
            <a:noAutofit/>
          </a:bodyPr>
          <a:lstStyle>
            <a:lvl1pPr marL="0" indent="0">
              <a:buNone/>
              <a:defRPr sz="30000" b="1" i="0">
                <a:solidFill>
                  <a:srgbClr val="F99C15"/>
                </a:solidFill>
                <a:latin typeface="Arial Black" panose="020B0604020202020204" pitchFamily="34" charset="0"/>
                <a:cs typeface="Arial Black" panose="020B0604020202020204" pitchFamily="34" charset="0"/>
              </a:defRPr>
            </a:lvl1pPr>
            <a:lvl2pPr marL="457200" indent="0">
              <a:buNone/>
              <a:defRPr sz="6600"/>
            </a:lvl2pPr>
            <a:lvl3pPr marL="914400" indent="0">
              <a:buNone/>
              <a:defRPr sz="6000"/>
            </a:lvl3pPr>
            <a:lvl4pPr marL="1371600" indent="0">
              <a:buNone/>
              <a:defRPr sz="5400"/>
            </a:lvl4pPr>
            <a:lvl5pPr marL="1828800" indent="0">
              <a:buNone/>
              <a:defRPr sz="5400"/>
            </a:lvl5pPr>
          </a:lstStyle>
          <a:p>
            <a:pPr lvl="0"/>
            <a:r>
              <a:rPr lang="en-GB"/>
              <a:t>000</a:t>
            </a:r>
            <a:endParaRPr lang="en-US"/>
          </a:p>
        </p:txBody>
      </p:sp>
      <p:sp>
        <p:nvSpPr>
          <p:cNvPr id="5" name="Text Placeholder 16">
            <a:extLst>
              <a:ext uri="{FF2B5EF4-FFF2-40B4-BE49-F238E27FC236}">
                <a16:creationId xmlns:a16="http://schemas.microsoft.com/office/drawing/2014/main" id="{AAFD2182-902B-D1FC-DB09-A1EC4C61C444}"/>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43143256"/>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rgbClr val="FFC520"/>
        </a:solidFill>
        <a:effectLst/>
      </p:bgPr>
    </p:bg>
    <p:spTree>
      <p:nvGrpSpPr>
        <p:cNvPr id="1" name=""/>
        <p:cNvGrpSpPr/>
        <p:nvPr/>
      </p:nvGrpSpPr>
      <p:grpSpPr>
        <a:xfrm>
          <a:off x="0" y="0"/>
          <a:ext cx="0" cy="0"/>
          <a:chOff x="0" y="0"/>
          <a:chExt cx="0" cy="0"/>
        </a:xfrm>
      </p:grpSpPr>
      <p:sp>
        <p:nvSpPr>
          <p:cNvPr id="5" name="Picture Placeholder 23">
            <a:extLst>
              <a:ext uri="{FF2B5EF4-FFF2-40B4-BE49-F238E27FC236}">
                <a16:creationId xmlns:a16="http://schemas.microsoft.com/office/drawing/2014/main" id="{8B480079-541B-0421-1470-18333AED5163}"/>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623889" y="3057111"/>
            <a:ext cx="10944224" cy="743778"/>
          </a:xfrm>
        </p:spPr>
        <p:txBody>
          <a:bodyPr anchor="t">
            <a:noAutofit/>
          </a:bodyPr>
          <a:lstStyle>
            <a:lvl1pPr algn="ctr">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Divider slide</a:t>
            </a:r>
            <a:endParaRPr lang="en-US"/>
          </a:p>
        </p:txBody>
      </p:sp>
      <p:sp>
        <p:nvSpPr>
          <p:cNvPr id="4" name="TextBox 3">
            <a:extLst>
              <a:ext uri="{FF2B5EF4-FFF2-40B4-BE49-F238E27FC236}">
                <a16:creationId xmlns:a16="http://schemas.microsoft.com/office/drawing/2014/main" id="{73E4CA6B-BA70-3C50-E008-7789ED8A9326}"/>
              </a:ext>
            </a:extLst>
          </p:cNvPr>
          <p:cNvSpPr txBox="1"/>
          <p:nvPr userDrawn="1"/>
        </p:nvSpPr>
        <p:spPr>
          <a:xfrm>
            <a:off x="555145" y="6550223"/>
            <a:ext cx="10212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700" b="0" i="0" dirty="0">
                <a:solidFill>
                  <a:schemeClr val="bg1"/>
                </a:solidFill>
                <a:effectLst/>
                <a:latin typeface="Arial" panose="020B0604020202020204" pitchFamily="34" charset="0"/>
              </a:rPr>
              <a:t>Santam is an authorised financial services provider (FSP 3416), a licensed non-life insurer and controlling company for its group companies.</a:t>
            </a:r>
          </a:p>
          <a:p>
            <a:endParaRPr lang="en-US" sz="700" b="0" i="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970486608"/>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rgbClr val="FFC520"/>
        </a:solidFill>
        <a:effectLst/>
      </p:bgPr>
    </p:bg>
    <p:spTree>
      <p:nvGrpSpPr>
        <p:cNvPr id="1" name=""/>
        <p:cNvGrpSpPr/>
        <p:nvPr/>
      </p:nvGrpSpPr>
      <p:grpSpPr>
        <a:xfrm>
          <a:off x="0" y="0"/>
          <a:ext cx="0" cy="0"/>
          <a:chOff x="0" y="0"/>
          <a:chExt cx="0" cy="0"/>
        </a:xfrm>
      </p:grpSpPr>
      <p:sp>
        <p:nvSpPr>
          <p:cNvPr id="2" name="Picture Placeholder 23">
            <a:extLst>
              <a:ext uri="{FF2B5EF4-FFF2-40B4-BE49-F238E27FC236}">
                <a16:creationId xmlns:a16="http://schemas.microsoft.com/office/drawing/2014/main" id="{FC0D78F7-05F1-F4DA-13C5-C5E7D1631E8C}"/>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5" name="Title 1">
            <a:extLst>
              <a:ext uri="{FF2B5EF4-FFF2-40B4-BE49-F238E27FC236}">
                <a16:creationId xmlns:a16="http://schemas.microsoft.com/office/drawing/2014/main" id="{10385C99-C584-BDFE-AFA3-1FE8510CF968}"/>
              </a:ext>
            </a:extLst>
          </p:cNvPr>
          <p:cNvSpPr>
            <a:spLocks noGrp="1"/>
          </p:cNvSpPr>
          <p:nvPr>
            <p:ph type="ctrTitle" hasCustomPrompt="1"/>
          </p:nvPr>
        </p:nvSpPr>
        <p:spPr>
          <a:xfrm>
            <a:off x="623889" y="3057111"/>
            <a:ext cx="10944224" cy="743778"/>
          </a:xfrm>
        </p:spPr>
        <p:txBody>
          <a:bodyPr anchor="t">
            <a:noAutofit/>
          </a:bodyPr>
          <a:lstStyle>
            <a:lvl1pPr algn="ctr">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Divider slide</a:t>
            </a:r>
            <a:endParaRPr lang="en-US"/>
          </a:p>
        </p:txBody>
      </p:sp>
      <p:sp>
        <p:nvSpPr>
          <p:cNvPr id="3" name="Text Placeholder 16">
            <a:extLst>
              <a:ext uri="{FF2B5EF4-FFF2-40B4-BE49-F238E27FC236}">
                <a16:creationId xmlns:a16="http://schemas.microsoft.com/office/drawing/2014/main" id="{8A07E293-7BE5-0DBD-9289-C84F7B2D0DF5}"/>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65693216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18F0A2FE-29FD-F4E7-4C14-4CFB14F12BD2}"/>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4" name="Picture 3" descr="A yellow and blue logo&#10;&#10;Description automatically generated">
            <a:extLst>
              <a:ext uri="{FF2B5EF4-FFF2-40B4-BE49-F238E27FC236}">
                <a16:creationId xmlns:a16="http://schemas.microsoft.com/office/drawing/2014/main" id="{A4FBCDAE-B64D-7DD7-AA33-E32D2BBCD5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36167" y="20188"/>
            <a:ext cx="3647262" cy="1597597"/>
          </a:xfrm>
          <a:prstGeom prst="rect">
            <a:avLst/>
          </a:prstGeom>
        </p:spPr>
      </p:pic>
      <p:sp>
        <p:nvSpPr>
          <p:cNvPr id="5" name="Text Placeholder 16">
            <a:extLst>
              <a:ext uri="{FF2B5EF4-FFF2-40B4-BE49-F238E27FC236}">
                <a16:creationId xmlns:a16="http://schemas.microsoft.com/office/drawing/2014/main" id="{E422EBD5-DEA7-D411-CC46-9CB75D443A41}"/>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780564914"/>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bg1"/>
        </a:solidFill>
        <a:effectLst/>
      </p:bgPr>
    </p:bg>
    <p:spTree>
      <p:nvGrpSpPr>
        <p:cNvPr id="1" name=""/>
        <p:cNvGrpSpPr/>
        <p:nvPr/>
      </p:nvGrpSpPr>
      <p:grpSpPr>
        <a:xfrm>
          <a:off x="0" y="0"/>
          <a:ext cx="0" cy="0"/>
          <a:chOff x="0" y="0"/>
          <a:chExt cx="0" cy="0"/>
        </a:xfrm>
      </p:grpSpPr>
      <p:sp>
        <p:nvSpPr>
          <p:cNvPr id="10" name="Picture Placeholder 23">
            <a:extLst>
              <a:ext uri="{FF2B5EF4-FFF2-40B4-BE49-F238E27FC236}">
                <a16:creationId xmlns:a16="http://schemas.microsoft.com/office/drawing/2014/main" id="{7CC9A159-D6B2-0C97-3184-FDDB76B799B4}"/>
              </a:ext>
            </a:extLst>
          </p:cNvPr>
          <p:cNvSpPr>
            <a:spLocks noGrp="1"/>
          </p:cNvSpPr>
          <p:nvPr>
            <p:ph type="pic" sz="quarter" idx="13"/>
          </p:nvPr>
        </p:nvSpPr>
        <p:spPr>
          <a:xfrm>
            <a:off x="-7143" y="0"/>
            <a:ext cx="12192000" cy="6858000"/>
          </a:xfrm>
        </p:spPr>
        <p:txBody>
          <a:bodyPr>
            <a:normAutofit/>
          </a:bodyPr>
          <a:lstStyle>
            <a:lvl1pPr marL="0" indent="0">
              <a:buNone/>
              <a:defRPr sz="1800"/>
            </a:lvl1pPr>
          </a:lstStyle>
          <a:p>
            <a:endParaRPr lang="en-US" dirty="0"/>
          </a:p>
        </p:txBody>
      </p:sp>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623889" y="620713"/>
            <a:ext cx="10944224" cy="5653087"/>
          </a:xfrm>
        </p:spPr>
        <p:txBody>
          <a:bodyPr anchor="ctr">
            <a:noAutofit/>
          </a:bodyPr>
          <a:lstStyle>
            <a:lvl1pPr algn="ctr">
              <a:lnSpc>
                <a:spcPct val="100000"/>
              </a:lnSpc>
              <a:defRPr sz="3200" b="0" i="0">
                <a:solidFill>
                  <a:schemeClr val="bg1"/>
                </a:solidFill>
                <a:latin typeface="Arial" panose="020B0604020202020204" pitchFamily="34" charset="0"/>
                <a:cs typeface="Arial" panose="020B0604020202020204" pitchFamily="34" charset="0"/>
              </a:defRPr>
            </a:lvl1pPr>
          </a:lstStyle>
          <a:p>
            <a:r>
              <a:rPr lang="en-GB"/>
              <a:t>Lorem ipsum </a:t>
            </a:r>
            <a:r>
              <a:rPr lang="en-GB" err="1"/>
              <a:t>dolor</a:t>
            </a:r>
            <a:r>
              <a:rPr lang="en-GB"/>
              <a:t> sit </a:t>
            </a:r>
            <a:r>
              <a:rPr lang="en-GB" err="1"/>
              <a:t>amet</a:t>
            </a:r>
            <a:r>
              <a:rPr lang="en-GB"/>
              <a:t>, </a:t>
            </a:r>
            <a:r>
              <a:rPr lang="en-GB" err="1"/>
              <a:t>consectetuer</a:t>
            </a:r>
            <a:r>
              <a:rPr lang="en-GB"/>
              <a:t> </a:t>
            </a:r>
            <a:br>
              <a:rPr lang="en-GB"/>
            </a:b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br>
              <a:rPr lang="en-GB"/>
            </a:br>
            <a:r>
              <a:rPr lang="en-GB" err="1"/>
              <a:t>nibh</a:t>
            </a:r>
            <a:r>
              <a:rPr lang="en-GB"/>
              <a:t> </a:t>
            </a:r>
            <a:r>
              <a:rPr lang="en-GB" err="1"/>
              <a:t>euismod</a:t>
            </a:r>
            <a:r>
              <a:rPr lang="en-GB"/>
              <a:t> </a:t>
            </a:r>
            <a:r>
              <a:rPr lang="en-GB" err="1"/>
              <a:t>tincidunt</a:t>
            </a:r>
            <a:r>
              <a:rPr lang="en-GB"/>
              <a:t> </a:t>
            </a:r>
            <a:r>
              <a:rPr lang="en-GB" err="1"/>
              <a:t>ut.</a:t>
            </a:r>
            <a:endParaRPr lang="en-US"/>
          </a:p>
        </p:txBody>
      </p:sp>
      <p:sp>
        <p:nvSpPr>
          <p:cNvPr id="8" name="Text Placeholder 7">
            <a:extLst>
              <a:ext uri="{FF2B5EF4-FFF2-40B4-BE49-F238E27FC236}">
                <a16:creationId xmlns:a16="http://schemas.microsoft.com/office/drawing/2014/main" id="{F4036956-D6EE-5A92-B991-38167414CB53}"/>
              </a:ext>
            </a:extLst>
          </p:cNvPr>
          <p:cNvSpPr>
            <a:spLocks noGrp="1"/>
          </p:cNvSpPr>
          <p:nvPr>
            <p:ph type="body" sz="quarter" idx="10" hasCustomPrompt="1"/>
          </p:nvPr>
        </p:nvSpPr>
        <p:spPr>
          <a:xfrm>
            <a:off x="3193257" y="4298616"/>
            <a:ext cx="5791200" cy="241300"/>
          </a:xfrm>
        </p:spPr>
        <p:txBody>
          <a:bodyPr>
            <a:noAutofit/>
          </a:bodyPr>
          <a:lstStyle>
            <a:lvl1pPr marL="0" indent="0" algn="ctr">
              <a:buNone/>
              <a:defRPr sz="1200" b="1" i="0">
                <a:solidFill>
                  <a:srgbClr val="FFC520"/>
                </a:solidFill>
                <a:latin typeface="Arial Black" panose="020B0604020202020204" pitchFamily="34" charset="0"/>
                <a:cs typeface="Arial Black" panose="020B0604020202020204" pitchFamily="34" charset="0"/>
              </a:defRPr>
            </a:lvl1pPr>
            <a:lvl2pPr marL="457200" indent="0">
              <a:buNone/>
              <a:defRPr sz="1200" b="1" i="0">
                <a:solidFill>
                  <a:srgbClr val="FFC520"/>
                </a:solidFill>
                <a:latin typeface="Poppins" pitchFamily="2" charset="77"/>
                <a:cs typeface="Poppins" pitchFamily="2" charset="77"/>
              </a:defRPr>
            </a:lvl2pPr>
            <a:lvl3pPr marL="914400" indent="0">
              <a:buNone/>
              <a:defRPr sz="1200" b="1" i="0">
                <a:solidFill>
                  <a:srgbClr val="FFC520"/>
                </a:solidFill>
                <a:latin typeface="Poppins" pitchFamily="2" charset="77"/>
                <a:cs typeface="Poppins" pitchFamily="2" charset="77"/>
              </a:defRPr>
            </a:lvl3pPr>
            <a:lvl4pPr marL="1371600" indent="0">
              <a:buNone/>
              <a:defRPr sz="1200" b="1" i="0">
                <a:solidFill>
                  <a:srgbClr val="FFC520"/>
                </a:solidFill>
                <a:latin typeface="Poppins" pitchFamily="2" charset="77"/>
                <a:cs typeface="Poppins" pitchFamily="2" charset="77"/>
              </a:defRPr>
            </a:lvl4pPr>
            <a:lvl5pPr marL="1828800" indent="0">
              <a:buNone/>
              <a:defRPr sz="1200" b="1" i="0">
                <a:solidFill>
                  <a:srgbClr val="FFC520"/>
                </a:solidFill>
                <a:latin typeface="Poppins" pitchFamily="2" charset="77"/>
                <a:cs typeface="Poppins" pitchFamily="2" charset="77"/>
              </a:defRPr>
            </a:lvl5pPr>
          </a:lstStyle>
          <a:p>
            <a:pPr lvl="0"/>
            <a:r>
              <a:rPr lang="en-GB"/>
              <a:t>Name Surname</a:t>
            </a:r>
            <a:endParaRPr lang="en-US"/>
          </a:p>
        </p:txBody>
      </p:sp>
      <p:sp>
        <p:nvSpPr>
          <p:cNvPr id="4" name="Text Placeholder 16">
            <a:extLst>
              <a:ext uri="{FF2B5EF4-FFF2-40B4-BE49-F238E27FC236}">
                <a16:creationId xmlns:a16="http://schemas.microsoft.com/office/drawing/2014/main" id="{F333E274-A65A-856B-FFAD-586C3A7BD0EB}"/>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38142497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s 2">
    <p:bg>
      <p:bgPr>
        <a:solidFill>
          <a:srgbClr val="FFC52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623889" y="620713"/>
            <a:ext cx="10944224" cy="5653087"/>
          </a:xfrm>
        </p:spPr>
        <p:txBody>
          <a:bodyPr anchor="ctr">
            <a:noAutofit/>
          </a:bodyPr>
          <a:lstStyle>
            <a:lvl1pPr algn="ctr">
              <a:lnSpc>
                <a:spcPct val="100000"/>
              </a:lnSpc>
              <a:defRPr sz="3200" b="0" i="0">
                <a:solidFill>
                  <a:schemeClr val="bg1"/>
                </a:solidFill>
                <a:latin typeface="Arial" panose="020B0604020202020204" pitchFamily="34" charset="0"/>
                <a:cs typeface="Arial" panose="020B0604020202020204" pitchFamily="34" charset="0"/>
              </a:defRPr>
            </a:lvl1pPr>
          </a:lstStyle>
          <a:p>
            <a:r>
              <a:rPr lang="en-GB"/>
              <a:t>Lorem ipsum </a:t>
            </a:r>
            <a:r>
              <a:rPr lang="en-GB" err="1"/>
              <a:t>dolor</a:t>
            </a:r>
            <a:r>
              <a:rPr lang="en-GB"/>
              <a:t> sit </a:t>
            </a:r>
            <a:r>
              <a:rPr lang="en-GB" err="1"/>
              <a:t>amet</a:t>
            </a:r>
            <a:r>
              <a:rPr lang="en-GB"/>
              <a:t>, </a:t>
            </a:r>
            <a:r>
              <a:rPr lang="en-GB" err="1"/>
              <a:t>consectetuer</a:t>
            </a:r>
            <a:r>
              <a:rPr lang="en-GB"/>
              <a:t> </a:t>
            </a:r>
            <a:br>
              <a:rPr lang="en-GB"/>
            </a:b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br>
              <a:rPr lang="en-GB"/>
            </a:br>
            <a:r>
              <a:rPr lang="en-GB" err="1"/>
              <a:t>nibh</a:t>
            </a:r>
            <a:r>
              <a:rPr lang="en-GB"/>
              <a:t> </a:t>
            </a:r>
            <a:r>
              <a:rPr lang="en-GB" err="1"/>
              <a:t>euismod</a:t>
            </a:r>
            <a:r>
              <a:rPr lang="en-GB"/>
              <a:t> </a:t>
            </a:r>
            <a:r>
              <a:rPr lang="en-GB" err="1"/>
              <a:t>tincidunt</a:t>
            </a:r>
            <a:r>
              <a:rPr lang="en-GB"/>
              <a:t> </a:t>
            </a:r>
            <a:r>
              <a:rPr lang="en-GB" err="1"/>
              <a:t>ut.</a:t>
            </a:r>
            <a:endParaRPr lang="en-US"/>
          </a:p>
        </p:txBody>
      </p:sp>
      <p:sp>
        <p:nvSpPr>
          <p:cNvPr id="8" name="Text Placeholder 7">
            <a:extLst>
              <a:ext uri="{FF2B5EF4-FFF2-40B4-BE49-F238E27FC236}">
                <a16:creationId xmlns:a16="http://schemas.microsoft.com/office/drawing/2014/main" id="{F4036956-D6EE-5A92-B991-38167414CB53}"/>
              </a:ext>
            </a:extLst>
          </p:cNvPr>
          <p:cNvSpPr>
            <a:spLocks noGrp="1"/>
          </p:cNvSpPr>
          <p:nvPr userDrawn="1">
            <p:ph type="body" sz="quarter" idx="10" hasCustomPrompt="1"/>
          </p:nvPr>
        </p:nvSpPr>
        <p:spPr>
          <a:xfrm>
            <a:off x="3193257" y="4298616"/>
            <a:ext cx="5791200" cy="241300"/>
          </a:xfrm>
        </p:spPr>
        <p:txBody>
          <a:bodyPr>
            <a:noAutofit/>
          </a:bodyPr>
          <a:lstStyle>
            <a:lvl1pPr marL="0" indent="0" algn="ctr">
              <a:buNone/>
              <a:defRPr sz="1200" b="1" i="0">
                <a:solidFill>
                  <a:srgbClr val="001F5B"/>
                </a:solidFill>
                <a:latin typeface="Arial Black" panose="020B0604020202020204" pitchFamily="34" charset="0"/>
                <a:cs typeface="Arial Black" panose="020B0604020202020204" pitchFamily="34" charset="0"/>
              </a:defRPr>
            </a:lvl1pPr>
            <a:lvl2pPr marL="457200" indent="0">
              <a:buNone/>
              <a:defRPr sz="1200" b="1" i="0">
                <a:solidFill>
                  <a:srgbClr val="FFC520"/>
                </a:solidFill>
                <a:latin typeface="Poppins" pitchFamily="2" charset="77"/>
                <a:cs typeface="Poppins" pitchFamily="2" charset="77"/>
              </a:defRPr>
            </a:lvl2pPr>
            <a:lvl3pPr marL="914400" indent="0">
              <a:buNone/>
              <a:defRPr sz="1200" b="1" i="0">
                <a:solidFill>
                  <a:srgbClr val="FFC520"/>
                </a:solidFill>
                <a:latin typeface="Poppins" pitchFamily="2" charset="77"/>
                <a:cs typeface="Poppins" pitchFamily="2" charset="77"/>
              </a:defRPr>
            </a:lvl3pPr>
            <a:lvl4pPr marL="1371600" indent="0">
              <a:buNone/>
              <a:defRPr sz="1200" b="1" i="0">
                <a:solidFill>
                  <a:srgbClr val="FFC520"/>
                </a:solidFill>
                <a:latin typeface="Poppins" pitchFamily="2" charset="77"/>
                <a:cs typeface="Poppins" pitchFamily="2" charset="77"/>
              </a:defRPr>
            </a:lvl4pPr>
            <a:lvl5pPr marL="1828800" indent="0">
              <a:buNone/>
              <a:defRPr sz="1200" b="1" i="0">
                <a:solidFill>
                  <a:srgbClr val="FFC520"/>
                </a:solidFill>
                <a:latin typeface="Poppins" pitchFamily="2" charset="77"/>
                <a:cs typeface="Poppins" pitchFamily="2" charset="77"/>
              </a:defRPr>
            </a:lvl5pPr>
          </a:lstStyle>
          <a:p>
            <a:pPr lvl="0"/>
            <a:r>
              <a:rPr lang="en-GB"/>
              <a:t>Name Surname</a:t>
            </a:r>
            <a:endParaRPr lang="en-US"/>
          </a:p>
        </p:txBody>
      </p:sp>
      <p:pic>
        <p:nvPicPr>
          <p:cNvPr id="7" name="Picture 6">
            <a:extLst>
              <a:ext uri="{FF2B5EF4-FFF2-40B4-BE49-F238E27FC236}">
                <a16:creationId xmlns:a16="http://schemas.microsoft.com/office/drawing/2014/main" id="{6B95563E-A6A5-C9C4-0B38-691B9FD3D901}"/>
              </a:ext>
            </a:extLst>
          </p:cNvPr>
          <p:cNvPicPr>
            <a:picLocks noChangeAspect="1"/>
          </p:cNvPicPr>
          <p:nvPr userDrawn="1"/>
        </p:nvPicPr>
        <p:blipFill>
          <a:blip r:embed="rId2">
            <a:alphaModFix amt="50000"/>
          </a:blip>
          <a:stretch>
            <a:fillRect/>
          </a:stretch>
        </p:blipFill>
        <p:spPr>
          <a:xfrm>
            <a:off x="0" y="0"/>
            <a:ext cx="3048000" cy="1800000"/>
          </a:xfrm>
          <a:prstGeom prst="rect">
            <a:avLst/>
          </a:prstGeom>
        </p:spPr>
      </p:pic>
      <p:pic>
        <p:nvPicPr>
          <p:cNvPr id="9" name="Picture 8">
            <a:extLst>
              <a:ext uri="{FF2B5EF4-FFF2-40B4-BE49-F238E27FC236}">
                <a16:creationId xmlns:a16="http://schemas.microsoft.com/office/drawing/2014/main" id="{FA697EDF-9B87-6406-D7C9-BD765E60538B}"/>
              </a:ext>
            </a:extLst>
          </p:cNvPr>
          <p:cNvPicPr>
            <a:picLocks noChangeAspect="1"/>
          </p:cNvPicPr>
          <p:nvPr userDrawn="1"/>
        </p:nvPicPr>
        <p:blipFill>
          <a:blip r:embed="rId3">
            <a:alphaModFix amt="50000"/>
          </a:blip>
          <a:stretch>
            <a:fillRect/>
          </a:stretch>
        </p:blipFill>
        <p:spPr>
          <a:xfrm>
            <a:off x="9144000" y="5058000"/>
            <a:ext cx="3048000" cy="1800000"/>
          </a:xfrm>
          <a:prstGeom prst="rect">
            <a:avLst/>
          </a:prstGeom>
        </p:spPr>
      </p:pic>
      <p:sp>
        <p:nvSpPr>
          <p:cNvPr id="2" name="Slide Number Placeholder 5">
            <a:extLst>
              <a:ext uri="{FF2B5EF4-FFF2-40B4-BE49-F238E27FC236}">
                <a16:creationId xmlns:a16="http://schemas.microsoft.com/office/drawing/2014/main" id="{CE7E8C7D-4944-FE70-28AD-DD3B1288E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1" i="0">
                <a:solidFill>
                  <a:schemeClr val="tx1">
                    <a:tint val="82000"/>
                  </a:schemeClr>
                </a:solidFill>
                <a:latin typeface="Arial" panose="020B0604020202020204" pitchFamily="34" charset="0"/>
                <a:cs typeface="Arial" panose="020B0604020202020204" pitchFamily="34" charset="0"/>
              </a:defRPr>
            </a:lvl1pPr>
          </a:lstStyle>
          <a:p>
            <a:fld id="{688FD2F9-7906-0045-9F9E-DBB6D0C1AD50}" type="slidenum">
              <a:rPr lang="en-US" smtClean="0"/>
              <a:pPr/>
              <a:t>‹#›</a:t>
            </a:fld>
            <a:endParaRPr lang="en-US" dirty="0"/>
          </a:p>
        </p:txBody>
      </p:sp>
      <p:sp>
        <p:nvSpPr>
          <p:cNvPr id="4" name="Text Placeholder 16">
            <a:extLst>
              <a:ext uri="{FF2B5EF4-FFF2-40B4-BE49-F238E27FC236}">
                <a16:creationId xmlns:a16="http://schemas.microsoft.com/office/drawing/2014/main" id="{E665103C-F19A-48A8-750F-2BC293FEBCB3}"/>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76691906"/>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3">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623889" y="620713"/>
            <a:ext cx="10944224" cy="5653087"/>
          </a:xfrm>
        </p:spPr>
        <p:txBody>
          <a:bodyPr anchor="ctr">
            <a:noAutofit/>
          </a:bodyPr>
          <a:lstStyle>
            <a:lvl1pPr algn="ctr">
              <a:lnSpc>
                <a:spcPct val="100000"/>
              </a:lnSpc>
              <a:defRPr sz="3200" b="0" i="0">
                <a:solidFill>
                  <a:srgbClr val="001F5B"/>
                </a:solidFill>
                <a:latin typeface="Arial" panose="020B0604020202020204" pitchFamily="34" charset="0"/>
                <a:cs typeface="Arial" panose="020B0604020202020204" pitchFamily="34" charset="0"/>
              </a:defRPr>
            </a:lvl1pPr>
          </a:lstStyle>
          <a:p>
            <a:r>
              <a:rPr lang="en-GB"/>
              <a:t>Lorem ipsum </a:t>
            </a:r>
            <a:r>
              <a:rPr lang="en-GB" err="1"/>
              <a:t>dolor</a:t>
            </a:r>
            <a:r>
              <a:rPr lang="en-GB"/>
              <a:t> sit </a:t>
            </a:r>
            <a:r>
              <a:rPr lang="en-GB" err="1"/>
              <a:t>amet</a:t>
            </a:r>
            <a:r>
              <a:rPr lang="en-GB"/>
              <a:t>, </a:t>
            </a:r>
            <a:r>
              <a:rPr lang="en-GB" err="1"/>
              <a:t>consectetuer</a:t>
            </a:r>
            <a:r>
              <a:rPr lang="en-GB"/>
              <a:t> </a:t>
            </a:r>
            <a:br>
              <a:rPr lang="en-GB"/>
            </a:b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br>
              <a:rPr lang="en-GB"/>
            </a:br>
            <a:r>
              <a:rPr lang="en-GB" err="1"/>
              <a:t>nibh</a:t>
            </a:r>
            <a:r>
              <a:rPr lang="en-GB"/>
              <a:t> </a:t>
            </a:r>
            <a:r>
              <a:rPr lang="en-GB" err="1"/>
              <a:t>euismod</a:t>
            </a:r>
            <a:r>
              <a:rPr lang="en-GB"/>
              <a:t> </a:t>
            </a:r>
            <a:r>
              <a:rPr lang="en-GB" err="1"/>
              <a:t>tincidunt</a:t>
            </a:r>
            <a:r>
              <a:rPr lang="en-GB"/>
              <a:t> </a:t>
            </a:r>
            <a:r>
              <a:rPr lang="en-GB" err="1"/>
              <a:t>ut.</a:t>
            </a:r>
            <a:endParaRPr lang="en-US"/>
          </a:p>
        </p:txBody>
      </p:sp>
      <p:sp>
        <p:nvSpPr>
          <p:cNvPr id="8" name="Text Placeholder 7">
            <a:extLst>
              <a:ext uri="{FF2B5EF4-FFF2-40B4-BE49-F238E27FC236}">
                <a16:creationId xmlns:a16="http://schemas.microsoft.com/office/drawing/2014/main" id="{F4036956-D6EE-5A92-B991-38167414CB53}"/>
              </a:ext>
            </a:extLst>
          </p:cNvPr>
          <p:cNvSpPr>
            <a:spLocks noGrp="1"/>
          </p:cNvSpPr>
          <p:nvPr userDrawn="1">
            <p:ph type="body" sz="quarter" idx="10" hasCustomPrompt="1"/>
          </p:nvPr>
        </p:nvSpPr>
        <p:spPr>
          <a:xfrm>
            <a:off x="3193257" y="4298616"/>
            <a:ext cx="5791200" cy="241300"/>
          </a:xfrm>
        </p:spPr>
        <p:txBody>
          <a:bodyPr>
            <a:noAutofit/>
          </a:bodyPr>
          <a:lstStyle>
            <a:lvl1pPr marL="0" indent="0" algn="ctr">
              <a:buNone/>
              <a:defRPr sz="1200" b="1" i="0">
                <a:solidFill>
                  <a:srgbClr val="001F5B"/>
                </a:solidFill>
                <a:latin typeface="Arial Black" panose="020B0604020202020204" pitchFamily="34" charset="0"/>
                <a:cs typeface="Arial Black" panose="020B0604020202020204" pitchFamily="34" charset="0"/>
              </a:defRPr>
            </a:lvl1pPr>
            <a:lvl2pPr marL="457200" indent="0">
              <a:buNone/>
              <a:defRPr sz="1200" b="1" i="0">
                <a:solidFill>
                  <a:srgbClr val="FFC520"/>
                </a:solidFill>
                <a:latin typeface="Poppins" pitchFamily="2" charset="77"/>
                <a:cs typeface="Poppins" pitchFamily="2" charset="77"/>
              </a:defRPr>
            </a:lvl2pPr>
            <a:lvl3pPr marL="914400" indent="0">
              <a:buNone/>
              <a:defRPr sz="1200" b="1" i="0">
                <a:solidFill>
                  <a:srgbClr val="FFC520"/>
                </a:solidFill>
                <a:latin typeface="Poppins" pitchFamily="2" charset="77"/>
                <a:cs typeface="Poppins" pitchFamily="2" charset="77"/>
              </a:defRPr>
            </a:lvl3pPr>
            <a:lvl4pPr marL="1371600" indent="0">
              <a:buNone/>
              <a:defRPr sz="1200" b="1" i="0">
                <a:solidFill>
                  <a:srgbClr val="FFC520"/>
                </a:solidFill>
                <a:latin typeface="Poppins" pitchFamily="2" charset="77"/>
                <a:cs typeface="Poppins" pitchFamily="2" charset="77"/>
              </a:defRPr>
            </a:lvl4pPr>
            <a:lvl5pPr marL="1828800" indent="0">
              <a:buNone/>
              <a:defRPr sz="1200" b="1" i="0">
                <a:solidFill>
                  <a:srgbClr val="FFC520"/>
                </a:solidFill>
                <a:latin typeface="Poppins" pitchFamily="2" charset="77"/>
                <a:cs typeface="Poppins" pitchFamily="2" charset="77"/>
              </a:defRPr>
            </a:lvl5pPr>
          </a:lstStyle>
          <a:p>
            <a:pPr lvl="0"/>
            <a:r>
              <a:rPr lang="en-GB"/>
              <a:t>Name Surname</a:t>
            </a:r>
            <a:endParaRPr lang="en-US"/>
          </a:p>
        </p:txBody>
      </p:sp>
      <p:pic>
        <p:nvPicPr>
          <p:cNvPr id="2" name="Picture 1">
            <a:extLst>
              <a:ext uri="{FF2B5EF4-FFF2-40B4-BE49-F238E27FC236}">
                <a16:creationId xmlns:a16="http://schemas.microsoft.com/office/drawing/2014/main" id="{8E0B2EB7-D1E8-4E1A-999A-7B36ABE33A23}"/>
              </a:ext>
            </a:extLst>
          </p:cNvPr>
          <p:cNvPicPr>
            <a:picLocks noChangeAspect="1"/>
          </p:cNvPicPr>
          <p:nvPr userDrawn="1"/>
        </p:nvPicPr>
        <p:blipFill>
          <a:blip r:embed="rId2">
            <a:alphaModFix amt="50000"/>
          </a:blip>
          <a:stretch>
            <a:fillRect/>
          </a:stretch>
        </p:blipFill>
        <p:spPr>
          <a:xfrm>
            <a:off x="0" y="0"/>
            <a:ext cx="3225800" cy="1905000"/>
          </a:xfrm>
          <a:prstGeom prst="rect">
            <a:avLst/>
          </a:prstGeom>
        </p:spPr>
      </p:pic>
      <p:pic>
        <p:nvPicPr>
          <p:cNvPr id="4" name="Picture 3">
            <a:extLst>
              <a:ext uri="{FF2B5EF4-FFF2-40B4-BE49-F238E27FC236}">
                <a16:creationId xmlns:a16="http://schemas.microsoft.com/office/drawing/2014/main" id="{EFBA95DA-C3DF-545F-7766-12E4DADED814}"/>
              </a:ext>
            </a:extLst>
          </p:cNvPr>
          <p:cNvPicPr>
            <a:picLocks noChangeAspect="1"/>
          </p:cNvPicPr>
          <p:nvPr userDrawn="1"/>
        </p:nvPicPr>
        <p:blipFill>
          <a:blip r:embed="rId3">
            <a:alphaModFix amt="50000"/>
          </a:blip>
          <a:stretch>
            <a:fillRect/>
          </a:stretch>
        </p:blipFill>
        <p:spPr>
          <a:xfrm>
            <a:off x="8966200" y="4953000"/>
            <a:ext cx="3225800" cy="1905000"/>
          </a:xfrm>
          <a:prstGeom prst="rect">
            <a:avLst/>
          </a:prstGeom>
        </p:spPr>
      </p:pic>
      <p:sp>
        <p:nvSpPr>
          <p:cNvPr id="5" name="Slide Number Placeholder 5">
            <a:extLst>
              <a:ext uri="{FF2B5EF4-FFF2-40B4-BE49-F238E27FC236}">
                <a16:creationId xmlns:a16="http://schemas.microsoft.com/office/drawing/2014/main" id="{8F4449D1-47FF-F57E-8307-6C6FA694C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1" i="0">
                <a:solidFill>
                  <a:schemeClr val="tx1">
                    <a:tint val="82000"/>
                  </a:schemeClr>
                </a:solidFill>
                <a:latin typeface="Arial" panose="020B0604020202020204" pitchFamily="34" charset="0"/>
                <a:cs typeface="Arial" panose="020B0604020202020204" pitchFamily="34" charset="0"/>
              </a:defRPr>
            </a:lvl1pPr>
          </a:lstStyle>
          <a:p>
            <a:fld id="{688FD2F9-7906-0045-9F9E-DBB6D0C1AD50}" type="slidenum">
              <a:rPr lang="en-US" smtClean="0"/>
              <a:pPr/>
              <a:t>‹#›</a:t>
            </a:fld>
            <a:endParaRPr lang="en-US" dirty="0"/>
          </a:p>
        </p:txBody>
      </p:sp>
      <p:sp>
        <p:nvSpPr>
          <p:cNvPr id="7" name="Text Placeholder 16">
            <a:extLst>
              <a:ext uri="{FF2B5EF4-FFF2-40B4-BE49-F238E27FC236}">
                <a16:creationId xmlns:a16="http://schemas.microsoft.com/office/drawing/2014/main" id="{9B85E9B5-5BC9-7ACE-01E0-5E906D0DA6BD}"/>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948453702"/>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 4">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69C61A-C1F1-C76B-6194-AE8AC5FAC23B}"/>
              </a:ext>
            </a:extLst>
          </p:cNvPr>
          <p:cNvSpPr>
            <a:spLocks noGrp="1"/>
          </p:cNvSpPr>
          <p:nvPr>
            <p:ph type="ctrTitle" hasCustomPrompt="1"/>
          </p:nvPr>
        </p:nvSpPr>
        <p:spPr>
          <a:xfrm>
            <a:off x="623889" y="620713"/>
            <a:ext cx="10944224" cy="5653087"/>
          </a:xfrm>
        </p:spPr>
        <p:txBody>
          <a:bodyPr anchor="ctr">
            <a:noAutofit/>
          </a:bodyPr>
          <a:lstStyle>
            <a:lvl1pPr algn="ctr">
              <a:lnSpc>
                <a:spcPct val="100000"/>
              </a:lnSpc>
              <a:defRPr sz="3200" b="0" i="0">
                <a:solidFill>
                  <a:srgbClr val="FFC520"/>
                </a:solidFill>
                <a:latin typeface="Arial" panose="020B0604020202020204" pitchFamily="34" charset="0"/>
                <a:cs typeface="Arial" panose="020B0604020202020204" pitchFamily="34" charset="0"/>
              </a:defRPr>
            </a:lvl1pPr>
          </a:lstStyle>
          <a:p>
            <a:r>
              <a:rPr lang="en-GB"/>
              <a:t>Lorem ipsum </a:t>
            </a:r>
            <a:r>
              <a:rPr lang="en-GB" err="1"/>
              <a:t>dolor</a:t>
            </a:r>
            <a:r>
              <a:rPr lang="en-GB"/>
              <a:t> sit </a:t>
            </a:r>
            <a:r>
              <a:rPr lang="en-GB" err="1"/>
              <a:t>amet</a:t>
            </a:r>
            <a:r>
              <a:rPr lang="en-GB"/>
              <a:t>, </a:t>
            </a:r>
            <a:r>
              <a:rPr lang="en-GB" err="1"/>
              <a:t>consectetuer</a:t>
            </a:r>
            <a:r>
              <a:rPr lang="en-GB"/>
              <a:t> </a:t>
            </a:r>
            <a:br>
              <a:rPr lang="en-GB"/>
            </a:b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br>
              <a:rPr lang="en-GB"/>
            </a:br>
            <a:r>
              <a:rPr lang="en-GB" err="1"/>
              <a:t>nibh</a:t>
            </a:r>
            <a:r>
              <a:rPr lang="en-GB"/>
              <a:t> </a:t>
            </a:r>
            <a:r>
              <a:rPr lang="en-GB" err="1"/>
              <a:t>euismod</a:t>
            </a:r>
            <a:r>
              <a:rPr lang="en-GB"/>
              <a:t> </a:t>
            </a:r>
            <a:r>
              <a:rPr lang="en-GB" err="1"/>
              <a:t>tincidunt</a:t>
            </a:r>
            <a:r>
              <a:rPr lang="en-GB"/>
              <a:t> </a:t>
            </a:r>
            <a:r>
              <a:rPr lang="en-GB" err="1"/>
              <a:t>ut.</a:t>
            </a:r>
            <a:endParaRPr lang="en-US"/>
          </a:p>
        </p:txBody>
      </p:sp>
      <p:sp>
        <p:nvSpPr>
          <p:cNvPr id="8" name="Text Placeholder 7">
            <a:extLst>
              <a:ext uri="{FF2B5EF4-FFF2-40B4-BE49-F238E27FC236}">
                <a16:creationId xmlns:a16="http://schemas.microsoft.com/office/drawing/2014/main" id="{F4036956-D6EE-5A92-B991-38167414CB53}"/>
              </a:ext>
            </a:extLst>
          </p:cNvPr>
          <p:cNvSpPr>
            <a:spLocks noGrp="1"/>
          </p:cNvSpPr>
          <p:nvPr userDrawn="1">
            <p:ph type="body" sz="quarter" idx="10" hasCustomPrompt="1"/>
          </p:nvPr>
        </p:nvSpPr>
        <p:spPr>
          <a:xfrm>
            <a:off x="3193257" y="4298616"/>
            <a:ext cx="5791200" cy="241300"/>
          </a:xfrm>
        </p:spPr>
        <p:txBody>
          <a:bodyPr>
            <a:noAutofit/>
          </a:bodyPr>
          <a:lstStyle>
            <a:lvl1pPr marL="0" indent="0" algn="ctr">
              <a:buNone/>
              <a:defRPr sz="1200" b="1" i="0">
                <a:solidFill>
                  <a:srgbClr val="001F5B"/>
                </a:solidFill>
                <a:latin typeface="Arial Black" panose="020B0604020202020204" pitchFamily="34" charset="0"/>
                <a:cs typeface="Arial Black" panose="020B0604020202020204" pitchFamily="34" charset="0"/>
              </a:defRPr>
            </a:lvl1pPr>
            <a:lvl2pPr marL="457200" indent="0">
              <a:buNone/>
              <a:defRPr sz="1200" b="1" i="0">
                <a:solidFill>
                  <a:srgbClr val="FFC520"/>
                </a:solidFill>
                <a:latin typeface="Poppins" pitchFamily="2" charset="77"/>
                <a:cs typeface="Poppins" pitchFamily="2" charset="77"/>
              </a:defRPr>
            </a:lvl2pPr>
            <a:lvl3pPr marL="914400" indent="0">
              <a:buNone/>
              <a:defRPr sz="1200" b="1" i="0">
                <a:solidFill>
                  <a:srgbClr val="FFC520"/>
                </a:solidFill>
                <a:latin typeface="Poppins" pitchFamily="2" charset="77"/>
                <a:cs typeface="Poppins" pitchFamily="2" charset="77"/>
              </a:defRPr>
            </a:lvl3pPr>
            <a:lvl4pPr marL="1371600" indent="0">
              <a:buNone/>
              <a:defRPr sz="1200" b="1" i="0">
                <a:solidFill>
                  <a:srgbClr val="FFC520"/>
                </a:solidFill>
                <a:latin typeface="Poppins" pitchFamily="2" charset="77"/>
                <a:cs typeface="Poppins" pitchFamily="2" charset="77"/>
              </a:defRPr>
            </a:lvl4pPr>
            <a:lvl5pPr marL="1828800" indent="0">
              <a:buNone/>
              <a:defRPr sz="1200" b="1" i="0">
                <a:solidFill>
                  <a:srgbClr val="FFC520"/>
                </a:solidFill>
                <a:latin typeface="Poppins" pitchFamily="2" charset="77"/>
                <a:cs typeface="Poppins" pitchFamily="2" charset="77"/>
              </a:defRPr>
            </a:lvl5pPr>
          </a:lstStyle>
          <a:p>
            <a:pPr lvl="0"/>
            <a:r>
              <a:rPr lang="en-GB"/>
              <a:t>Name Surname</a:t>
            </a:r>
            <a:endParaRPr lang="en-US"/>
          </a:p>
        </p:txBody>
      </p:sp>
      <p:pic>
        <p:nvPicPr>
          <p:cNvPr id="10" name="Picture 9">
            <a:extLst>
              <a:ext uri="{FF2B5EF4-FFF2-40B4-BE49-F238E27FC236}">
                <a16:creationId xmlns:a16="http://schemas.microsoft.com/office/drawing/2014/main" id="{7856B4B1-C4A8-1CA5-8AAA-A89DF81D1DBA}"/>
              </a:ext>
            </a:extLst>
          </p:cNvPr>
          <p:cNvPicPr>
            <a:picLocks noChangeAspect="1"/>
          </p:cNvPicPr>
          <p:nvPr userDrawn="1"/>
        </p:nvPicPr>
        <p:blipFill>
          <a:blip r:embed="rId2">
            <a:alphaModFix amt="50000"/>
          </a:blip>
          <a:stretch>
            <a:fillRect/>
          </a:stretch>
        </p:blipFill>
        <p:spPr>
          <a:xfrm>
            <a:off x="0" y="0"/>
            <a:ext cx="3048000" cy="1800000"/>
          </a:xfrm>
          <a:prstGeom prst="rect">
            <a:avLst/>
          </a:prstGeom>
        </p:spPr>
      </p:pic>
      <p:pic>
        <p:nvPicPr>
          <p:cNvPr id="11" name="Picture 10">
            <a:extLst>
              <a:ext uri="{FF2B5EF4-FFF2-40B4-BE49-F238E27FC236}">
                <a16:creationId xmlns:a16="http://schemas.microsoft.com/office/drawing/2014/main" id="{706096FC-0DD9-D969-E2C4-D37DC10E4F09}"/>
              </a:ext>
            </a:extLst>
          </p:cNvPr>
          <p:cNvPicPr>
            <a:picLocks noChangeAspect="1"/>
          </p:cNvPicPr>
          <p:nvPr userDrawn="1"/>
        </p:nvPicPr>
        <p:blipFill>
          <a:blip r:embed="rId3">
            <a:alphaModFix amt="50000"/>
          </a:blip>
          <a:stretch>
            <a:fillRect/>
          </a:stretch>
        </p:blipFill>
        <p:spPr>
          <a:xfrm>
            <a:off x="9144000" y="5058000"/>
            <a:ext cx="3048000" cy="1800000"/>
          </a:xfrm>
          <a:prstGeom prst="rect">
            <a:avLst/>
          </a:prstGeom>
        </p:spPr>
      </p:pic>
      <p:sp>
        <p:nvSpPr>
          <p:cNvPr id="12" name="Slide Number Placeholder 5">
            <a:extLst>
              <a:ext uri="{FF2B5EF4-FFF2-40B4-BE49-F238E27FC236}">
                <a16:creationId xmlns:a16="http://schemas.microsoft.com/office/drawing/2014/main" id="{E66162BF-6143-C975-4E3F-F96A52F1B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1" i="0">
                <a:solidFill>
                  <a:schemeClr val="tx1">
                    <a:tint val="82000"/>
                  </a:schemeClr>
                </a:solidFill>
                <a:latin typeface="Arial" panose="020B0604020202020204" pitchFamily="34" charset="0"/>
                <a:cs typeface="Arial" panose="020B0604020202020204" pitchFamily="34" charset="0"/>
              </a:defRPr>
            </a:lvl1pPr>
          </a:lstStyle>
          <a:p>
            <a:fld id="{688FD2F9-7906-0045-9F9E-DBB6D0C1AD50}" type="slidenum">
              <a:rPr lang="en-US" smtClean="0"/>
              <a:pPr/>
              <a:t>‹#›</a:t>
            </a:fld>
            <a:endParaRPr lang="en-US" dirty="0"/>
          </a:p>
        </p:txBody>
      </p:sp>
      <p:sp>
        <p:nvSpPr>
          <p:cNvPr id="4" name="Text Placeholder 16">
            <a:extLst>
              <a:ext uri="{FF2B5EF4-FFF2-40B4-BE49-F238E27FC236}">
                <a16:creationId xmlns:a16="http://schemas.microsoft.com/office/drawing/2014/main" id="{3BB56C6C-540A-B0FA-7D27-F3CC370D7683}"/>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67775325"/>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p:bg>
      <p:bgPr>
        <a:solidFill>
          <a:srgbClr val="FFC520"/>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745C7B59-B7BF-2338-7227-56E708754725}"/>
              </a:ext>
            </a:extLst>
          </p:cNvPr>
          <p:cNvSpPr>
            <a:spLocks noGrp="1"/>
          </p:cNvSpPr>
          <p:nvPr>
            <p:ph type="pic" sz="quarter" idx="10"/>
          </p:nvPr>
        </p:nvSpPr>
        <p:spPr>
          <a:xfrm>
            <a:off x="1" y="0"/>
            <a:ext cx="6511818" cy="6858000"/>
          </a:xfrm>
          <a:custGeom>
            <a:avLst/>
            <a:gdLst>
              <a:gd name="connsiteX0" fmla="*/ 0 w 6511818"/>
              <a:gd name="connsiteY0" fmla="*/ 0 h 6858000"/>
              <a:gd name="connsiteX1" fmla="*/ 6511818 w 6511818"/>
              <a:gd name="connsiteY1" fmla="*/ 0 h 6858000"/>
              <a:gd name="connsiteX2" fmla="*/ 6103692 w 6511818"/>
              <a:gd name="connsiteY2" fmla="*/ 3429001 h 6858000"/>
              <a:gd name="connsiteX3" fmla="*/ 6405152 w 6511818"/>
              <a:gd name="connsiteY3" fmla="*/ 6438007 h 6858000"/>
              <a:gd name="connsiteX4" fmla="*/ 6502833 w 6511818"/>
              <a:gd name="connsiteY4" fmla="*/ 6858000 h 6858000"/>
              <a:gd name="connsiteX5" fmla="*/ 0 w 651181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1818" h="6858000">
                <a:moveTo>
                  <a:pt x="0" y="0"/>
                </a:moveTo>
                <a:lnTo>
                  <a:pt x="6511818" y="0"/>
                </a:lnTo>
                <a:cubicBezTo>
                  <a:pt x="6255786" y="877186"/>
                  <a:pt x="6104983" y="2285115"/>
                  <a:pt x="6103692" y="3429001"/>
                </a:cubicBezTo>
                <a:cubicBezTo>
                  <a:pt x="6102563" y="4429902"/>
                  <a:pt x="6192186" y="5442862"/>
                  <a:pt x="6405152" y="6438007"/>
                </a:cubicBezTo>
                <a:lnTo>
                  <a:pt x="6502833" y="6858000"/>
                </a:lnTo>
                <a:lnTo>
                  <a:pt x="0" y="6858000"/>
                </a:lnTo>
                <a:close/>
              </a:path>
            </a:pathLst>
          </a:custGeom>
        </p:spPr>
        <p:txBody>
          <a:bodyPr wrap="square">
            <a:noAutofit/>
          </a:bodyPr>
          <a:lstStyle>
            <a:lvl1pPr marL="0" indent="0">
              <a:buNone/>
              <a:defRPr sz="1800"/>
            </a:lvl1pPr>
          </a:lstStyle>
          <a:p>
            <a:endParaRPr lang="en-US" dirty="0"/>
          </a:p>
        </p:txBody>
      </p:sp>
      <p:pic>
        <p:nvPicPr>
          <p:cNvPr id="5" name="Picture 4">
            <a:extLst>
              <a:ext uri="{FF2B5EF4-FFF2-40B4-BE49-F238E27FC236}">
                <a16:creationId xmlns:a16="http://schemas.microsoft.com/office/drawing/2014/main" id="{23368ABF-89BF-A9AE-FE65-D0A42CF78FE1}"/>
              </a:ext>
            </a:extLst>
          </p:cNvPr>
          <p:cNvPicPr>
            <a:picLocks noChangeAspect="1"/>
          </p:cNvPicPr>
          <p:nvPr userDrawn="1"/>
        </p:nvPicPr>
        <p:blipFill>
          <a:blip r:embed="rId2"/>
          <a:stretch>
            <a:fillRect/>
          </a:stretch>
        </p:blipFill>
        <p:spPr>
          <a:xfrm rot="10800000">
            <a:off x="6096476" y="0"/>
            <a:ext cx="6108700" cy="6858000"/>
          </a:xfrm>
          <a:prstGeom prst="rect">
            <a:avLst/>
          </a:prstGeom>
        </p:spPr>
      </p:pic>
      <p:sp>
        <p:nvSpPr>
          <p:cNvPr id="15" name="Text Placeholder 14">
            <a:extLst>
              <a:ext uri="{FF2B5EF4-FFF2-40B4-BE49-F238E27FC236}">
                <a16:creationId xmlns:a16="http://schemas.microsoft.com/office/drawing/2014/main" id="{84CA069C-EDB3-74F3-BE98-B1DF592E145E}"/>
              </a:ext>
            </a:extLst>
          </p:cNvPr>
          <p:cNvSpPr>
            <a:spLocks noGrp="1"/>
          </p:cNvSpPr>
          <p:nvPr>
            <p:ph type="body" sz="quarter" idx="11" hasCustomPrompt="1"/>
          </p:nvPr>
        </p:nvSpPr>
        <p:spPr>
          <a:xfrm>
            <a:off x="6679095" y="683343"/>
            <a:ext cx="4889017" cy="750887"/>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a:t>
            </a:r>
          </a:p>
          <a:p>
            <a:pPr lvl="0"/>
            <a:r>
              <a:rPr lang="en-GB"/>
              <a:t>goes here</a:t>
            </a:r>
            <a:endParaRPr lang="en-US"/>
          </a:p>
        </p:txBody>
      </p:sp>
      <p:sp>
        <p:nvSpPr>
          <p:cNvPr id="17" name="Text Placeholder 16">
            <a:extLst>
              <a:ext uri="{FF2B5EF4-FFF2-40B4-BE49-F238E27FC236}">
                <a16:creationId xmlns:a16="http://schemas.microsoft.com/office/drawing/2014/main" id="{021AEA74-C309-8EAF-6923-F3149624C291}"/>
              </a:ext>
            </a:extLst>
          </p:cNvPr>
          <p:cNvSpPr>
            <a:spLocks noGrp="1"/>
          </p:cNvSpPr>
          <p:nvPr>
            <p:ph type="body" sz="quarter" idx="12" hasCustomPrompt="1"/>
          </p:nvPr>
        </p:nvSpPr>
        <p:spPr>
          <a:xfrm>
            <a:off x="6679094" y="1570085"/>
            <a:ext cx="4889017" cy="2448161"/>
          </a:xfrm>
        </p:spPr>
        <p:txBody>
          <a:bodyPr>
            <a:normAutofit/>
          </a:bodyPr>
          <a:lstStyle>
            <a:lvl1pPr marL="0" indent="0">
              <a:lnSpc>
                <a:spcPct val="100000"/>
              </a:lnSpc>
              <a:buNone/>
              <a:defRPr sz="1200">
                <a:solidFill>
                  <a:srgbClr val="001F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9" name="Oval 17">
            <a:extLst>
              <a:ext uri="{FF2B5EF4-FFF2-40B4-BE49-F238E27FC236}">
                <a16:creationId xmlns:a16="http://schemas.microsoft.com/office/drawing/2014/main" id="{B0112EB8-B250-3737-4336-52E4ED213F68}"/>
              </a:ext>
            </a:extLst>
          </p:cNvPr>
          <p:cNvSpPr/>
          <p:nvPr userDrawn="1"/>
        </p:nvSpPr>
        <p:spPr>
          <a:xfrm>
            <a:off x="12510321" y="0"/>
            <a:ext cx="869426" cy="7318793"/>
          </a:xfrm>
          <a:custGeom>
            <a:avLst/>
            <a:gdLst>
              <a:gd name="connsiteX0" fmla="*/ 0 w 869415"/>
              <a:gd name="connsiteY0" fmla="*/ 3429001 h 6858001"/>
              <a:gd name="connsiteX1" fmla="*/ 434708 w 869415"/>
              <a:gd name="connsiteY1" fmla="*/ 0 h 6858001"/>
              <a:gd name="connsiteX2" fmla="*/ 869416 w 869415"/>
              <a:gd name="connsiteY2" fmla="*/ 3429001 h 6858001"/>
              <a:gd name="connsiteX3" fmla="*/ 434708 w 869415"/>
              <a:gd name="connsiteY3" fmla="*/ 6858002 h 6858001"/>
              <a:gd name="connsiteX4" fmla="*/ 0 w 869415"/>
              <a:gd name="connsiteY4" fmla="*/ 3429001 h 6858001"/>
              <a:gd name="connsiteX0" fmla="*/ 3 w 869419"/>
              <a:gd name="connsiteY0" fmla="*/ 3439633 h 6868634"/>
              <a:gd name="connsiteX1" fmla="*/ 429394 w 869419"/>
              <a:gd name="connsiteY1" fmla="*/ 0 h 6868634"/>
              <a:gd name="connsiteX2" fmla="*/ 869419 w 869419"/>
              <a:gd name="connsiteY2" fmla="*/ 3439633 h 6868634"/>
              <a:gd name="connsiteX3" fmla="*/ 434711 w 869419"/>
              <a:gd name="connsiteY3" fmla="*/ 6868634 h 6868634"/>
              <a:gd name="connsiteX4" fmla="*/ 3 w 869419"/>
              <a:gd name="connsiteY4" fmla="*/ 3439633 h 6868634"/>
              <a:gd name="connsiteX0" fmla="*/ 3 w 869419"/>
              <a:gd name="connsiteY0" fmla="*/ 3617985 h 7046986"/>
              <a:gd name="connsiteX1" fmla="*/ 429394 w 869419"/>
              <a:gd name="connsiteY1" fmla="*/ 178352 h 7046986"/>
              <a:gd name="connsiteX2" fmla="*/ 869419 w 869419"/>
              <a:gd name="connsiteY2" fmla="*/ 3617985 h 7046986"/>
              <a:gd name="connsiteX3" fmla="*/ 434711 w 869419"/>
              <a:gd name="connsiteY3" fmla="*/ 7046986 h 7046986"/>
              <a:gd name="connsiteX4" fmla="*/ 3 w 869419"/>
              <a:gd name="connsiteY4" fmla="*/ 3617985 h 7046986"/>
              <a:gd name="connsiteX0" fmla="*/ 109 w 869525"/>
              <a:gd name="connsiteY0" fmla="*/ 3607948 h 7036949"/>
              <a:gd name="connsiteX1" fmla="*/ 408235 w 869525"/>
              <a:gd name="connsiteY1" fmla="*/ 178947 h 7036949"/>
              <a:gd name="connsiteX2" fmla="*/ 869525 w 869525"/>
              <a:gd name="connsiteY2" fmla="*/ 3607948 h 7036949"/>
              <a:gd name="connsiteX3" fmla="*/ 434817 w 869525"/>
              <a:gd name="connsiteY3" fmla="*/ 7036949 h 7036949"/>
              <a:gd name="connsiteX4" fmla="*/ 109 w 869525"/>
              <a:gd name="connsiteY4" fmla="*/ 3607948 h 7036949"/>
              <a:gd name="connsiteX0" fmla="*/ 92 w 869508"/>
              <a:gd name="connsiteY0" fmla="*/ 3614698 h 7043699"/>
              <a:gd name="connsiteX1" fmla="*/ 408218 w 869508"/>
              <a:gd name="connsiteY1" fmla="*/ 185697 h 7043699"/>
              <a:gd name="connsiteX2" fmla="*/ 869508 w 869508"/>
              <a:gd name="connsiteY2" fmla="*/ 3614698 h 7043699"/>
              <a:gd name="connsiteX3" fmla="*/ 434800 w 869508"/>
              <a:gd name="connsiteY3" fmla="*/ 7043699 h 7043699"/>
              <a:gd name="connsiteX4" fmla="*/ 92 w 869508"/>
              <a:gd name="connsiteY4" fmla="*/ 3614698 h 7043699"/>
              <a:gd name="connsiteX0" fmla="*/ 34 w 869450"/>
              <a:gd name="connsiteY0" fmla="*/ 3614698 h 7049015"/>
              <a:gd name="connsiteX1" fmla="*/ 408160 w 869450"/>
              <a:gd name="connsiteY1" fmla="*/ 185697 h 7049015"/>
              <a:gd name="connsiteX2" fmla="*/ 869450 w 869450"/>
              <a:gd name="connsiteY2" fmla="*/ 3614698 h 7049015"/>
              <a:gd name="connsiteX3" fmla="*/ 392211 w 869450"/>
              <a:gd name="connsiteY3" fmla="*/ 7049015 h 7049015"/>
              <a:gd name="connsiteX4" fmla="*/ 34 w 869450"/>
              <a:gd name="connsiteY4" fmla="*/ 3614698 h 7049015"/>
              <a:gd name="connsiteX0" fmla="*/ 30 w 869446"/>
              <a:gd name="connsiteY0" fmla="*/ 3614698 h 7211068"/>
              <a:gd name="connsiteX1" fmla="*/ 408156 w 869446"/>
              <a:gd name="connsiteY1" fmla="*/ 185697 h 7211068"/>
              <a:gd name="connsiteX2" fmla="*/ 869446 w 869446"/>
              <a:gd name="connsiteY2" fmla="*/ 3614698 h 7211068"/>
              <a:gd name="connsiteX3" fmla="*/ 392207 w 869446"/>
              <a:gd name="connsiteY3" fmla="*/ 7049015 h 7211068"/>
              <a:gd name="connsiteX4" fmla="*/ 30 w 869446"/>
              <a:gd name="connsiteY4" fmla="*/ 3614698 h 7211068"/>
              <a:gd name="connsiteX0" fmla="*/ 216 w 869632"/>
              <a:gd name="connsiteY0" fmla="*/ 3614698 h 7214955"/>
              <a:gd name="connsiteX1" fmla="*/ 408342 w 869632"/>
              <a:gd name="connsiteY1" fmla="*/ 185697 h 7214955"/>
              <a:gd name="connsiteX2" fmla="*/ 869632 w 869632"/>
              <a:gd name="connsiteY2" fmla="*/ 3614698 h 7214955"/>
              <a:gd name="connsiteX3" fmla="*/ 449799 w 869632"/>
              <a:gd name="connsiteY3" fmla="*/ 7053116 h 7214955"/>
              <a:gd name="connsiteX4" fmla="*/ 216 w 869632"/>
              <a:gd name="connsiteY4" fmla="*/ 3614698 h 7214955"/>
              <a:gd name="connsiteX0" fmla="*/ 7 w 869423"/>
              <a:gd name="connsiteY0" fmla="*/ 3614698 h 7211069"/>
              <a:gd name="connsiteX1" fmla="*/ 408133 w 869423"/>
              <a:gd name="connsiteY1" fmla="*/ 185697 h 7211069"/>
              <a:gd name="connsiteX2" fmla="*/ 869423 w 869423"/>
              <a:gd name="connsiteY2" fmla="*/ 3614698 h 7211069"/>
              <a:gd name="connsiteX3" fmla="*/ 400385 w 869423"/>
              <a:gd name="connsiteY3" fmla="*/ 7049016 h 7211069"/>
              <a:gd name="connsiteX4" fmla="*/ 7 w 869423"/>
              <a:gd name="connsiteY4" fmla="*/ 3614698 h 7211069"/>
              <a:gd name="connsiteX0" fmla="*/ 8 w 869424"/>
              <a:gd name="connsiteY0" fmla="*/ 3614698 h 7274287"/>
              <a:gd name="connsiteX1" fmla="*/ 408134 w 869424"/>
              <a:gd name="connsiteY1" fmla="*/ 185697 h 7274287"/>
              <a:gd name="connsiteX2" fmla="*/ 869424 w 869424"/>
              <a:gd name="connsiteY2" fmla="*/ 3614698 h 7274287"/>
              <a:gd name="connsiteX3" fmla="*/ 400386 w 869424"/>
              <a:gd name="connsiteY3" fmla="*/ 7049016 h 7274287"/>
              <a:gd name="connsiteX4" fmla="*/ 8 w 869424"/>
              <a:gd name="connsiteY4" fmla="*/ 3614698 h 7274287"/>
              <a:gd name="connsiteX0" fmla="*/ 10 w 869426"/>
              <a:gd name="connsiteY0" fmla="*/ 3614698 h 7318793"/>
              <a:gd name="connsiteX1" fmla="*/ 408136 w 869426"/>
              <a:gd name="connsiteY1" fmla="*/ 185697 h 7318793"/>
              <a:gd name="connsiteX2" fmla="*/ 869426 w 869426"/>
              <a:gd name="connsiteY2" fmla="*/ 3614698 h 7318793"/>
              <a:gd name="connsiteX3" fmla="*/ 400388 w 869426"/>
              <a:gd name="connsiteY3" fmla="*/ 7049016 h 7318793"/>
              <a:gd name="connsiteX4" fmla="*/ 10 w 869426"/>
              <a:gd name="connsiteY4" fmla="*/ 3614698 h 731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26" h="7318793">
                <a:moveTo>
                  <a:pt x="10" y="3614698"/>
                </a:moveTo>
                <a:cubicBezTo>
                  <a:pt x="1301" y="2470812"/>
                  <a:pt x="152104" y="1062883"/>
                  <a:pt x="408136" y="185697"/>
                </a:cubicBezTo>
                <a:cubicBezTo>
                  <a:pt x="664168" y="-691489"/>
                  <a:pt x="869426" y="1720913"/>
                  <a:pt x="869426" y="3614698"/>
                </a:cubicBezTo>
                <a:cubicBezTo>
                  <a:pt x="869426" y="5508483"/>
                  <a:pt x="684814" y="8179810"/>
                  <a:pt x="400388" y="7049016"/>
                </a:cubicBezTo>
                <a:cubicBezTo>
                  <a:pt x="115962" y="5918222"/>
                  <a:pt x="-1281" y="4758584"/>
                  <a:pt x="10" y="3614698"/>
                </a:cubicBezTo>
                <a:close/>
              </a:path>
            </a:pathLst>
          </a:cu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Text Placeholder 16">
            <a:extLst>
              <a:ext uri="{FF2B5EF4-FFF2-40B4-BE49-F238E27FC236}">
                <a16:creationId xmlns:a16="http://schemas.microsoft.com/office/drawing/2014/main" id="{6336E3EB-C279-1DF2-D382-BAAC2FA6615C}"/>
              </a:ext>
            </a:extLst>
          </p:cNvPr>
          <p:cNvSpPr>
            <a:spLocks noGrp="1"/>
          </p:cNvSpPr>
          <p:nvPr>
            <p:ph type="body" sz="quarter" idx="15" hasCustomPrompt="1"/>
          </p:nvPr>
        </p:nvSpPr>
        <p:spPr>
          <a:xfrm>
            <a:off x="634520" y="6383029"/>
            <a:ext cx="4537981" cy="335617"/>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t>
            </a:r>
            <a:br>
              <a:rPr lang="en-GB"/>
            </a:br>
            <a:r>
              <a:rPr lang="en-GB"/>
              <a:t>and controlling company for its group companies.</a:t>
            </a:r>
          </a:p>
        </p:txBody>
      </p:sp>
    </p:spTree>
    <p:extLst>
      <p:ext uri="{BB962C8B-B14F-4D97-AF65-F5344CB8AC3E}">
        <p14:creationId xmlns:p14="http://schemas.microsoft.com/office/powerpoint/2010/main" val="130268906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2 Column Text">
    <p:bg>
      <p:bgPr>
        <a:solidFill>
          <a:srgbClr val="FFC520"/>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745C7B59-B7BF-2338-7227-56E708754725}"/>
              </a:ext>
            </a:extLst>
          </p:cNvPr>
          <p:cNvSpPr>
            <a:spLocks noGrp="1"/>
          </p:cNvSpPr>
          <p:nvPr>
            <p:ph type="pic" sz="quarter" idx="10"/>
          </p:nvPr>
        </p:nvSpPr>
        <p:spPr>
          <a:xfrm>
            <a:off x="0" y="0"/>
            <a:ext cx="6511818" cy="6858000"/>
          </a:xfrm>
          <a:custGeom>
            <a:avLst/>
            <a:gdLst>
              <a:gd name="connsiteX0" fmla="*/ 0 w 6511818"/>
              <a:gd name="connsiteY0" fmla="*/ 0 h 6858000"/>
              <a:gd name="connsiteX1" fmla="*/ 6511818 w 6511818"/>
              <a:gd name="connsiteY1" fmla="*/ 0 h 6858000"/>
              <a:gd name="connsiteX2" fmla="*/ 6103692 w 6511818"/>
              <a:gd name="connsiteY2" fmla="*/ 3429001 h 6858000"/>
              <a:gd name="connsiteX3" fmla="*/ 6405152 w 6511818"/>
              <a:gd name="connsiteY3" fmla="*/ 6438007 h 6858000"/>
              <a:gd name="connsiteX4" fmla="*/ 6502833 w 6511818"/>
              <a:gd name="connsiteY4" fmla="*/ 6858000 h 6858000"/>
              <a:gd name="connsiteX5" fmla="*/ 0 w 651181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1818" h="6858000">
                <a:moveTo>
                  <a:pt x="0" y="0"/>
                </a:moveTo>
                <a:lnTo>
                  <a:pt x="6511818" y="0"/>
                </a:lnTo>
                <a:cubicBezTo>
                  <a:pt x="6255786" y="877186"/>
                  <a:pt x="6104983" y="2285115"/>
                  <a:pt x="6103692" y="3429001"/>
                </a:cubicBezTo>
                <a:cubicBezTo>
                  <a:pt x="6102563" y="4429902"/>
                  <a:pt x="6192186" y="5442862"/>
                  <a:pt x="6405152" y="6438007"/>
                </a:cubicBezTo>
                <a:lnTo>
                  <a:pt x="6502833" y="6858000"/>
                </a:lnTo>
                <a:lnTo>
                  <a:pt x="0" y="6858000"/>
                </a:lnTo>
                <a:close/>
              </a:path>
            </a:pathLst>
          </a:custGeom>
        </p:spPr>
        <p:txBody>
          <a:bodyPr wrap="square">
            <a:noAutofit/>
          </a:bodyPr>
          <a:lstStyle>
            <a:lvl1pPr marL="0" indent="0">
              <a:buNone/>
              <a:defRPr sz="1800"/>
            </a:lvl1pPr>
          </a:lstStyle>
          <a:p>
            <a:endParaRPr lang="en-US" dirty="0"/>
          </a:p>
        </p:txBody>
      </p:sp>
      <p:pic>
        <p:nvPicPr>
          <p:cNvPr id="5" name="Picture 4">
            <a:extLst>
              <a:ext uri="{FF2B5EF4-FFF2-40B4-BE49-F238E27FC236}">
                <a16:creationId xmlns:a16="http://schemas.microsoft.com/office/drawing/2014/main" id="{23368ABF-89BF-A9AE-FE65-D0A42CF78FE1}"/>
              </a:ext>
            </a:extLst>
          </p:cNvPr>
          <p:cNvPicPr>
            <a:picLocks noChangeAspect="1"/>
          </p:cNvPicPr>
          <p:nvPr userDrawn="1"/>
        </p:nvPicPr>
        <p:blipFill>
          <a:blip r:embed="rId2"/>
          <a:stretch>
            <a:fillRect/>
          </a:stretch>
        </p:blipFill>
        <p:spPr>
          <a:xfrm rot="10800000">
            <a:off x="6096476" y="0"/>
            <a:ext cx="6108700" cy="6858000"/>
          </a:xfrm>
          <a:prstGeom prst="rect">
            <a:avLst/>
          </a:prstGeom>
        </p:spPr>
      </p:pic>
      <p:sp>
        <p:nvSpPr>
          <p:cNvPr id="15" name="Text Placeholder 14">
            <a:extLst>
              <a:ext uri="{FF2B5EF4-FFF2-40B4-BE49-F238E27FC236}">
                <a16:creationId xmlns:a16="http://schemas.microsoft.com/office/drawing/2014/main" id="{84CA069C-EDB3-74F3-BE98-B1DF592E145E}"/>
              </a:ext>
            </a:extLst>
          </p:cNvPr>
          <p:cNvSpPr>
            <a:spLocks noGrp="1"/>
          </p:cNvSpPr>
          <p:nvPr>
            <p:ph type="body" sz="quarter" idx="11" hasCustomPrompt="1"/>
          </p:nvPr>
        </p:nvSpPr>
        <p:spPr>
          <a:xfrm>
            <a:off x="6679095" y="708395"/>
            <a:ext cx="4889017" cy="750887"/>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a:t>
            </a:r>
          </a:p>
          <a:p>
            <a:pPr lvl="0"/>
            <a:r>
              <a:rPr lang="en-GB"/>
              <a:t>goes here</a:t>
            </a:r>
            <a:endParaRPr lang="en-US"/>
          </a:p>
        </p:txBody>
      </p:sp>
      <p:sp>
        <p:nvSpPr>
          <p:cNvPr id="17" name="Text Placeholder 16">
            <a:extLst>
              <a:ext uri="{FF2B5EF4-FFF2-40B4-BE49-F238E27FC236}">
                <a16:creationId xmlns:a16="http://schemas.microsoft.com/office/drawing/2014/main" id="{021AEA74-C309-8EAF-6923-F3149624C291}"/>
              </a:ext>
            </a:extLst>
          </p:cNvPr>
          <p:cNvSpPr>
            <a:spLocks noGrp="1"/>
          </p:cNvSpPr>
          <p:nvPr>
            <p:ph type="body" sz="quarter" idx="12" hasCustomPrompt="1"/>
          </p:nvPr>
        </p:nvSpPr>
        <p:spPr>
          <a:xfrm>
            <a:off x="6679094" y="1595137"/>
            <a:ext cx="4889017" cy="4729832"/>
          </a:xfrm>
        </p:spPr>
        <p:txBody>
          <a:bodyPr numCol="2" spcCol="180000">
            <a:normAutofit/>
          </a:bodyPr>
          <a:lstStyle>
            <a:lvl1pPr marL="0" indent="0">
              <a:lnSpc>
                <a:spcPct val="100000"/>
              </a:lnSpc>
              <a:buNone/>
              <a:defRPr sz="1200">
                <a:solidFill>
                  <a:srgbClr val="001F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a:t>
            </a:r>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a:p>
            <a:pPr lvl="0"/>
            <a:r>
              <a:rPr lang="en-GB"/>
              <a:t> </a:t>
            </a:r>
          </a:p>
        </p:txBody>
      </p:sp>
      <p:sp>
        <p:nvSpPr>
          <p:cNvPr id="19" name="Oval 17">
            <a:extLst>
              <a:ext uri="{FF2B5EF4-FFF2-40B4-BE49-F238E27FC236}">
                <a16:creationId xmlns:a16="http://schemas.microsoft.com/office/drawing/2014/main" id="{B0112EB8-B250-3737-4336-52E4ED213F68}"/>
              </a:ext>
            </a:extLst>
          </p:cNvPr>
          <p:cNvSpPr/>
          <p:nvPr userDrawn="1"/>
        </p:nvSpPr>
        <p:spPr>
          <a:xfrm>
            <a:off x="12510321" y="0"/>
            <a:ext cx="869426" cy="7318793"/>
          </a:xfrm>
          <a:custGeom>
            <a:avLst/>
            <a:gdLst>
              <a:gd name="connsiteX0" fmla="*/ 0 w 869415"/>
              <a:gd name="connsiteY0" fmla="*/ 3429001 h 6858001"/>
              <a:gd name="connsiteX1" fmla="*/ 434708 w 869415"/>
              <a:gd name="connsiteY1" fmla="*/ 0 h 6858001"/>
              <a:gd name="connsiteX2" fmla="*/ 869416 w 869415"/>
              <a:gd name="connsiteY2" fmla="*/ 3429001 h 6858001"/>
              <a:gd name="connsiteX3" fmla="*/ 434708 w 869415"/>
              <a:gd name="connsiteY3" fmla="*/ 6858002 h 6858001"/>
              <a:gd name="connsiteX4" fmla="*/ 0 w 869415"/>
              <a:gd name="connsiteY4" fmla="*/ 3429001 h 6858001"/>
              <a:gd name="connsiteX0" fmla="*/ 3 w 869419"/>
              <a:gd name="connsiteY0" fmla="*/ 3439633 h 6868634"/>
              <a:gd name="connsiteX1" fmla="*/ 429394 w 869419"/>
              <a:gd name="connsiteY1" fmla="*/ 0 h 6868634"/>
              <a:gd name="connsiteX2" fmla="*/ 869419 w 869419"/>
              <a:gd name="connsiteY2" fmla="*/ 3439633 h 6868634"/>
              <a:gd name="connsiteX3" fmla="*/ 434711 w 869419"/>
              <a:gd name="connsiteY3" fmla="*/ 6868634 h 6868634"/>
              <a:gd name="connsiteX4" fmla="*/ 3 w 869419"/>
              <a:gd name="connsiteY4" fmla="*/ 3439633 h 6868634"/>
              <a:gd name="connsiteX0" fmla="*/ 3 w 869419"/>
              <a:gd name="connsiteY0" fmla="*/ 3617985 h 7046986"/>
              <a:gd name="connsiteX1" fmla="*/ 429394 w 869419"/>
              <a:gd name="connsiteY1" fmla="*/ 178352 h 7046986"/>
              <a:gd name="connsiteX2" fmla="*/ 869419 w 869419"/>
              <a:gd name="connsiteY2" fmla="*/ 3617985 h 7046986"/>
              <a:gd name="connsiteX3" fmla="*/ 434711 w 869419"/>
              <a:gd name="connsiteY3" fmla="*/ 7046986 h 7046986"/>
              <a:gd name="connsiteX4" fmla="*/ 3 w 869419"/>
              <a:gd name="connsiteY4" fmla="*/ 3617985 h 7046986"/>
              <a:gd name="connsiteX0" fmla="*/ 109 w 869525"/>
              <a:gd name="connsiteY0" fmla="*/ 3607948 h 7036949"/>
              <a:gd name="connsiteX1" fmla="*/ 408235 w 869525"/>
              <a:gd name="connsiteY1" fmla="*/ 178947 h 7036949"/>
              <a:gd name="connsiteX2" fmla="*/ 869525 w 869525"/>
              <a:gd name="connsiteY2" fmla="*/ 3607948 h 7036949"/>
              <a:gd name="connsiteX3" fmla="*/ 434817 w 869525"/>
              <a:gd name="connsiteY3" fmla="*/ 7036949 h 7036949"/>
              <a:gd name="connsiteX4" fmla="*/ 109 w 869525"/>
              <a:gd name="connsiteY4" fmla="*/ 3607948 h 7036949"/>
              <a:gd name="connsiteX0" fmla="*/ 92 w 869508"/>
              <a:gd name="connsiteY0" fmla="*/ 3614698 h 7043699"/>
              <a:gd name="connsiteX1" fmla="*/ 408218 w 869508"/>
              <a:gd name="connsiteY1" fmla="*/ 185697 h 7043699"/>
              <a:gd name="connsiteX2" fmla="*/ 869508 w 869508"/>
              <a:gd name="connsiteY2" fmla="*/ 3614698 h 7043699"/>
              <a:gd name="connsiteX3" fmla="*/ 434800 w 869508"/>
              <a:gd name="connsiteY3" fmla="*/ 7043699 h 7043699"/>
              <a:gd name="connsiteX4" fmla="*/ 92 w 869508"/>
              <a:gd name="connsiteY4" fmla="*/ 3614698 h 7043699"/>
              <a:gd name="connsiteX0" fmla="*/ 34 w 869450"/>
              <a:gd name="connsiteY0" fmla="*/ 3614698 h 7049015"/>
              <a:gd name="connsiteX1" fmla="*/ 408160 w 869450"/>
              <a:gd name="connsiteY1" fmla="*/ 185697 h 7049015"/>
              <a:gd name="connsiteX2" fmla="*/ 869450 w 869450"/>
              <a:gd name="connsiteY2" fmla="*/ 3614698 h 7049015"/>
              <a:gd name="connsiteX3" fmla="*/ 392211 w 869450"/>
              <a:gd name="connsiteY3" fmla="*/ 7049015 h 7049015"/>
              <a:gd name="connsiteX4" fmla="*/ 34 w 869450"/>
              <a:gd name="connsiteY4" fmla="*/ 3614698 h 7049015"/>
              <a:gd name="connsiteX0" fmla="*/ 30 w 869446"/>
              <a:gd name="connsiteY0" fmla="*/ 3614698 h 7211068"/>
              <a:gd name="connsiteX1" fmla="*/ 408156 w 869446"/>
              <a:gd name="connsiteY1" fmla="*/ 185697 h 7211068"/>
              <a:gd name="connsiteX2" fmla="*/ 869446 w 869446"/>
              <a:gd name="connsiteY2" fmla="*/ 3614698 h 7211068"/>
              <a:gd name="connsiteX3" fmla="*/ 392207 w 869446"/>
              <a:gd name="connsiteY3" fmla="*/ 7049015 h 7211068"/>
              <a:gd name="connsiteX4" fmla="*/ 30 w 869446"/>
              <a:gd name="connsiteY4" fmla="*/ 3614698 h 7211068"/>
              <a:gd name="connsiteX0" fmla="*/ 216 w 869632"/>
              <a:gd name="connsiteY0" fmla="*/ 3614698 h 7214955"/>
              <a:gd name="connsiteX1" fmla="*/ 408342 w 869632"/>
              <a:gd name="connsiteY1" fmla="*/ 185697 h 7214955"/>
              <a:gd name="connsiteX2" fmla="*/ 869632 w 869632"/>
              <a:gd name="connsiteY2" fmla="*/ 3614698 h 7214955"/>
              <a:gd name="connsiteX3" fmla="*/ 449799 w 869632"/>
              <a:gd name="connsiteY3" fmla="*/ 7053116 h 7214955"/>
              <a:gd name="connsiteX4" fmla="*/ 216 w 869632"/>
              <a:gd name="connsiteY4" fmla="*/ 3614698 h 7214955"/>
              <a:gd name="connsiteX0" fmla="*/ 7 w 869423"/>
              <a:gd name="connsiteY0" fmla="*/ 3614698 h 7211069"/>
              <a:gd name="connsiteX1" fmla="*/ 408133 w 869423"/>
              <a:gd name="connsiteY1" fmla="*/ 185697 h 7211069"/>
              <a:gd name="connsiteX2" fmla="*/ 869423 w 869423"/>
              <a:gd name="connsiteY2" fmla="*/ 3614698 h 7211069"/>
              <a:gd name="connsiteX3" fmla="*/ 400385 w 869423"/>
              <a:gd name="connsiteY3" fmla="*/ 7049016 h 7211069"/>
              <a:gd name="connsiteX4" fmla="*/ 7 w 869423"/>
              <a:gd name="connsiteY4" fmla="*/ 3614698 h 7211069"/>
              <a:gd name="connsiteX0" fmla="*/ 8 w 869424"/>
              <a:gd name="connsiteY0" fmla="*/ 3614698 h 7274287"/>
              <a:gd name="connsiteX1" fmla="*/ 408134 w 869424"/>
              <a:gd name="connsiteY1" fmla="*/ 185697 h 7274287"/>
              <a:gd name="connsiteX2" fmla="*/ 869424 w 869424"/>
              <a:gd name="connsiteY2" fmla="*/ 3614698 h 7274287"/>
              <a:gd name="connsiteX3" fmla="*/ 400386 w 869424"/>
              <a:gd name="connsiteY3" fmla="*/ 7049016 h 7274287"/>
              <a:gd name="connsiteX4" fmla="*/ 8 w 869424"/>
              <a:gd name="connsiteY4" fmla="*/ 3614698 h 7274287"/>
              <a:gd name="connsiteX0" fmla="*/ 10 w 869426"/>
              <a:gd name="connsiteY0" fmla="*/ 3614698 h 7318793"/>
              <a:gd name="connsiteX1" fmla="*/ 408136 w 869426"/>
              <a:gd name="connsiteY1" fmla="*/ 185697 h 7318793"/>
              <a:gd name="connsiteX2" fmla="*/ 869426 w 869426"/>
              <a:gd name="connsiteY2" fmla="*/ 3614698 h 7318793"/>
              <a:gd name="connsiteX3" fmla="*/ 400388 w 869426"/>
              <a:gd name="connsiteY3" fmla="*/ 7049016 h 7318793"/>
              <a:gd name="connsiteX4" fmla="*/ 10 w 869426"/>
              <a:gd name="connsiteY4" fmla="*/ 3614698 h 731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26" h="7318793">
                <a:moveTo>
                  <a:pt x="10" y="3614698"/>
                </a:moveTo>
                <a:cubicBezTo>
                  <a:pt x="1301" y="2470812"/>
                  <a:pt x="152104" y="1062883"/>
                  <a:pt x="408136" y="185697"/>
                </a:cubicBezTo>
                <a:cubicBezTo>
                  <a:pt x="664168" y="-691489"/>
                  <a:pt x="869426" y="1720913"/>
                  <a:pt x="869426" y="3614698"/>
                </a:cubicBezTo>
                <a:cubicBezTo>
                  <a:pt x="869426" y="5508483"/>
                  <a:pt x="684814" y="8179810"/>
                  <a:pt x="400388" y="7049016"/>
                </a:cubicBezTo>
                <a:cubicBezTo>
                  <a:pt x="115962" y="5918222"/>
                  <a:pt x="-1281" y="4758584"/>
                  <a:pt x="10" y="3614698"/>
                </a:cubicBezTo>
                <a:close/>
              </a:path>
            </a:pathLst>
          </a:cu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2" name="Text Placeholder 16">
            <a:extLst>
              <a:ext uri="{FF2B5EF4-FFF2-40B4-BE49-F238E27FC236}">
                <a16:creationId xmlns:a16="http://schemas.microsoft.com/office/drawing/2014/main" id="{31532BFF-6458-31FC-18C2-A83C47A1D974}"/>
              </a:ext>
            </a:extLst>
          </p:cNvPr>
          <p:cNvSpPr>
            <a:spLocks noGrp="1"/>
          </p:cNvSpPr>
          <p:nvPr>
            <p:ph type="body" sz="quarter" idx="15" hasCustomPrompt="1"/>
          </p:nvPr>
        </p:nvSpPr>
        <p:spPr>
          <a:xfrm>
            <a:off x="634520" y="6383029"/>
            <a:ext cx="4537981" cy="335617"/>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t>
            </a:r>
            <a:br>
              <a:rPr lang="en-GB"/>
            </a:br>
            <a:r>
              <a:rPr lang="en-GB"/>
              <a:t>and controlling company for its group companies.</a:t>
            </a:r>
          </a:p>
        </p:txBody>
      </p:sp>
    </p:spTree>
    <p:extLst>
      <p:ext uri="{BB962C8B-B14F-4D97-AF65-F5344CB8AC3E}">
        <p14:creationId xmlns:p14="http://schemas.microsoft.com/office/powerpoint/2010/main" val="196482508"/>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2 Column-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4CA069C-EDB3-74F3-BE98-B1DF592E145E}"/>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17" name="Text Placeholder 16">
            <a:extLst>
              <a:ext uri="{FF2B5EF4-FFF2-40B4-BE49-F238E27FC236}">
                <a16:creationId xmlns:a16="http://schemas.microsoft.com/office/drawing/2014/main" id="{021AEA74-C309-8EAF-6923-F3149624C291}"/>
              </a:ext>
            </a:extLst>
          </p:cNvPr>
          <p:cNvSpPr>
            <a:spLocks noGrp="1"/>
          </p:cNvSpPr>
          <p:nvPr>
            <p:ph type="body" sz="quarter" idx="12" hasCustomPrompt="1"/>
          </p:nvPr>
        </p:nvSpPr>
        <p:spPr>
          <a:xfrm>
            <a:off x="626302" y="1496512"/>
            <a:ext cx="10929284" cy="2962754"/>
          </a:xfrm>
        </p:spPr>
        <p:txBody>
          <a:bodyPr numCol="2" spcCol="180000">
            <a:normAutofit/>
          </a:bodyPr>
          <a:lstStyle>
            <a:lvl1pPr marL="0" indent="0">
              <a:lnSpc>
                <a:spcPct val="100000"/>
              </a:lnSpc>
              <a:buNone/>
              <a:defRPr sz="1200">
                <a:solidFill>
                  <a:srgbClr val="001F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dolore </a:t>
            </a:r>
            <a:r>
              <a:rPr lang="en-GB" err="1"/>
              <a:t>te</a:t>
            </a:r>
            <a:r>
              <a:rPr lang="en-GB"/>
              <a:t> </a:t>
            </a:r>
            <a:r>
              <a:rPr lang="en-GB" err="1"/>
              <a:t>feugait</a:t>
            </a:r>
            <a:r>
              <a:rPr lang="en-GB"/>
              <a:t> </a:t>
            </a:r>
            <a:r>
              <a:rPr lang="en-GB" err="1"/>
              <a:t>nulla</a:t>
            </a:r>
            <a:r>
              <a:rPr lang="en-GB"/>
              <a:t> </a:t>
            </a:r>
            <a:r>
              <a:rPr lang="en-GB" err="1"/>
              <a:t>facilisi</a:t>
            </a:r>
            <a:r>
              <a:rPr lang="en-GB"/>
              <a:t>.</a:t>
            </a:r>
          </a:p>
          <a:p>
            <a:pPr lvl="0"/>
            <a:r>
              <a:rPr lang="en-GB"/>
              <a:t>Lorem ipsum </a:t>
            </a:r>
            <a:r>
              <a:rPr lang="en-GB" err="1"/>
              <a:t>dolor</a:t>
            </a:r>
            <a:r>
              <a:rPr lang="en-GB"/>
              <a:t> sit </a:t>
            </a:r>
            <a:r>
              <a:rPr lang="en-GB" err="1"/>
              <a:t>amet</a:t>
            </a:r>
            <a:r>
              <a:rPr lang="en-GB"/>
              <a:t>, cons </a:t>
            </a:r>
            <a:r>
              <a:rPr lang="en-GB" err="1"/>
              <a:t>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a:t>
            </a:r>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dolore </a:t>
            </a:r>
            <a:r>
              <a:rPr lang="en-GB" err="1"/>
              <a:t>te</a:t>
            </a:r>
            <a:r>
              <a:rPr lang="en-GB"/>
              <a:t> </a:t>
            </a:r>
            <a:r>
              <a:rPr lang="en-GB" err="1"/>
              <a:t>feugait</a:t>
            </a:r>
            <a:r>
              <a:rPr lang="en-GB"/>
              <a:t> </a:t>
            </a:r>
            <a:r>
              <a:rPr lang="en-GB" err="1"/>
              <a:t>nulla</a:t>
            </a:r>
            <a:r>
              <a:rPr lang="en-GB"/>
              <a:t> </a:t>
            </a:r>
            <a:r>
              <a:rPr lang="en-GB" err="1"/>
              <a:t>facilisi</a:t>
            </a:r>
            <a:r>
              <a:rPr lang="en-GB"/>
              <a:t>.</a:t>
            </a:r>
          </a:p>
          <a:p>
            <a:pPr lvl="0"/>
            <a:r>
              <a:rPr lang="en-GB"/>
              <a:t>Lorem ipsum </a:t>
            </a:r>
            <a:r>
              <a:rPr lang="en-GB" err="1"/>
              <a:t>dolor</a:t>
            </a:r>
            <a:r>
              <a:rPr lang="en-GB"/>
              <a:t> sit </a:t>
            </a:r>
            <a:r>
              <a:rPr lang="en-GB" err="1"/>
              <a:t>amet</a:t>
            </a:r>
            <a:r>
              <a:rPr lang="en-GB"/>
              <a:t>, cons </a:t>
            </a:r>
            <a:r>
              <a:rPr lang="en-GB" err="1"/>
              <a:t>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a:t>
            </a:r>
          </a:p>
        </p:txBody>
      </p:sp>
      <p:sp>
        <p:nvSpPr>
          <p:cNvPr id="19" name="Oval 17">
            <a:extLst>
              <a:ext uri="{FF2B5EF4-FFF2-40B4-BE49-F238E27FC236}">
                <a16:creationId xmlns:a16="http://schemas.microsoft.com/office/drawing/2014/main" id="{B0112EB8-B250-3737-4336-52E4ED213F68}"/>
              </a:ext>
            </a:extLst>
          </p:cNvPr>
          <p:cNvSpPr/>
          <p:nvPr userDrawn="1"/>
        </p:nvSpPr>
        <p:spPr>
          <a:xfrm>
            <a:off x="12510321" y="0"/>
            <a:ext cx="869426" cy="7318793"/>
          </a:xfrm>
          <a:custGeom>
            <a:avLst/>
            <a:gdLst>
              <a:gd name="connsiteX0" fmla="*/ 0 w 869415"/>
              <a:gd name="connsiteY0" fmla="*/ 3429001 h 6858001"/>
              <a:gd name="connsiteX1" fmla="*/ 434708 w 869415"/>
              <a:gd name="connsiteY1" fmla="*/ 0 h 6858001"/>
              <a:gd name="connsiteX2" fmla="*/ 869416 w 869415"/>
              <a:gd name="connsiteY2" fmla="*/ 3429001 h 6858001"/>
              <a:gd name="connsiteX3" fmla="*/ 434708 w 869415"/>
              <a:gd name="connsiteY3" fmla="*/ 6858002 h 6858001"/>
              <a:gd name="connsiteX4" fmla="*/ 0 w 869415"/>
              <a:gd name="connsiteY4" fmla="*/ 3429001 h 6858001"/>
              <a:gd name="connsiteX0" fmla="*/ 3 w 869419"/>
              <a:gd name="connsiteY0" fmla="*/ 3439633 h 6868634"/>
              <a:gd name="connsiteX1" fmla="*/ 429394 w 869419"/>
              <a:gd name="connsiteY1" fmla="*/ 0 h 6868634"/>
              <a:gd name="connsiteX2" fmla="*/ 869419 w 869419"/>
              <a:gd name="connsiteY2" fmla="*/ 3439633 h 6868634"/>
              <a:gd name="connsiteX3" fmla="*/ 434711 w 869419"/>
              <a:gd name="connsiteY3" fmla="*/ 6868634 h 6868634"/>
              <a:gd name="connsiteX4" fmla="*/ 3 w 869419"/>
              <a:gd name="connsiteY4" fmla="*/ 3439633 h 6868634"/>
              <a:gd name="connsiteX0" fmla="*/ 3 w 869419"/>
              <a:gd name="connsiteY0" fmla="*/ 3617985 h 7046986"/>
              <a:gd name="connsiteX1" fmla="*/ 429394 w 869419"/>
              <a:gd name="connsiteY1" fmla="*/ 178352 h 7046986"/>
              <a:gd name="connsiteX2" fmla="*/ 869419 w 869419"/>
              <a:gd name="connsiteY2" fmla="*/ 3617985 h 7046986"/>
              <a:gd name="connsiteX3" fmla="*/ 434711 w 869419"/>
              <a:gd name="connsiteY3" fmla="*/ 7046986 h 7046986"/>
              <a:gd name="connsiteX4" fmla="*/ 3 w 869419"/>
              <a:gd name="connsiteY4" fmla="*/ 3617985 h 7046986"/>
              <a:gd name="connsiteX0" fmla="*/ 109 w 869525"/>
              <a:gd name="connsiteY0" fmla="*/ 3607948 h 7036949"/>
              <a:gd name="connsiteX1" fmla="*/ 408235 w 869525"/>
              <a:gd name="connsiteY1" fmla="*/ 178947 h 7036949"/>
              <a:gd name="connsiteX2" fmla="*/ 869525 w 869525"/>
              <a:gd name="connsiteY2" fmla="*/ 3607948 h 7036949"/>
              <a:gd name="connsiteX3" fmla="*/ 434817 w 869525"/>
              <a:gd name="connsiteY3" fmla="*/ 7036949 h 7036949"/>
              <a:gd name="connsiteX4" fmla="*/ 109 w 869525"/>
              <a:gd name="connsiteY4" fmla="*/ 3607948 h 7036949"/>
              <a:gd name="connsiteX0" fmla="*/ 92 w 869508"/>
              <a:gd name="connsiteY0" fmla="*/ 3614698 h 7043699"/>
              <a:gd name="connsiteX1" fmla="*/ 408218 w 869508"/>
              <a:gd name="connsiteY1" fmla="*/ 185697 h 7043699"/>
              <a:gd name="connsiteX2" fmla="*/ 869508 w 869508"/>
              <a:gd name="connsiteY2" fmla="*/ 3614698 h 7043699"/>
              <a:gd name="connsiteX3" fmla="*/ 434800 w 869508"/>
              <a:gd name="connsiteY3" fmla="*/ 7043699 h 7043699"/>
              <a:gd name="connsiteX4" fmla="*/ 92 w 869508"/>
              <a:gd name="connsiteY4" fmla="*/ 3614698 h 7043699"/>
              <a:gd name="connsiteX0" fmla="*/ 34 w 869450"/>
              <a:gd name="connsiteY0" fmla="*/ 3614698 h 7049015"/>
              <a:gd name="connsiteX1" fmla="*/ 408160 w 869450"/>
              <a:gd name="connsiteY1" fmla="*/ 185697 h 7049015"/>
              <a:gd name="connsiteX2" fmla="*/ 869450 w 869450"/>
              <a:gd name="connsiteY2" fmla="*/ 3614698 h 7049015"/>
              <a:gd name="connsiteX3" fmla="*/ 392211 w 869450"/>
              <a:gd name="connsiteY3" fmla="*/ 7049015 h 7049015"/>
              <a:gd name="connsiteX4" fmla="*/ 34 w 869450"/>
              <a:gd name="connsiteY4" fmla="*/ 3614698 h 7049015"/>
              <a:gd name="connsiteX0" fmla="*/ 30 w 869446"/>
              <a:gd name="connsiteY0" fmla="*/ 3614698 h 7211068"/>
              <a:gd name="connsiteX1" fmla="*/ 408156 w 869446"/>
              <a:gd name="connsiteY1" fmla="*/ 185697 h 7211068"/>
              <a:gd name="connsiteX2" fmla="*/ 869446 w 869446"/>
              <a:gd name="connsiteY2" fmla="*/ 3614698 h 7211068"/>
              <a:gd name="connsiteX3" fmla="*/ 392207 w 869446"/>
              <a:gd name="connsiteY3" fmla="*/ 7049015 h 7211068"/>
              <a:gd name="connsiteX4" fmla="*/ 30 w 869446"/>
              <a:gd name="connsiteY4" fmla="*/ 3614698 h 7211068"/>
              <a:gd name="connsiteX0" fmla="*/ 216 w 869632"/>
              <a:gd name="connsiteY0" fmla="*/ 3614698 h 7214955"/>
              <a:gd name="connsiteX1" fmla="*/ 408342 w 869632"/>
              <a:gd name="connsiteY1" fmla="*/ 185697 h 7214955"/>
              <a:gd name="connsiteX2" fmla="*/ 869632 w 869632"/>
              <a:gd name="connsiteY2" fmla="*/ 3614698 h 7214955"/>
              <a:gd name="connsiteX3" fmla="*/ 449799 w 869632"/>
              <a:gd name="connsiteY3" fmla="*/ 7053116 h 7214955"/>
              <a:gd name="connsiteX4" fmla="*/ 216 w 869632"/>
              <a:gd name="connsiteY4" fmla="*/ 3614698 h 7214955"/>
              <a:gd name="connsiteX0" fmla="*/ 7 w 869423"/>
              <a:gd name="connsiteY0" fmla="*/ 3614698 h 7211069"/>
              <a:gd name="connsiteX1" fmla="*/ 408133 w 869423"/>
              <a:gd name="connsiteY1" fmla="*/ 185697 h 7211069"/>
              <a:gd name="connsiteX2" fmla="*/ 869423 w 869423"/>
              <a:gd name="connsiteY2" fmla="*/ 3614698 h 7211069"/>
              <a:gd name="connsiteX3" fmla="*/ 400385 w 869423"/>
              <a:gd name="connsiteY3" fmla="*/ 7049016 h 7211069"/>
              <a:gd name="connsiteX4" fmla="*/ 7 w 869423"/>
              <a:gd name="connsiteY4" fmla="*/ 3614698 h 7211069"/>
              <a:gd name="connsiteX0" fmla="*/ 8 w 869424"/>
              <a:gd name="connsiteY0" fmla="*/ 3614698 h 7274287"/>
              <a:gd name="connsiteX1" fmla="*/ 408134 w 869424"/>
              <a:gd name="connsiteY1" fmla="*/ 185697 h 7274287"/>
              <a:gd name="connsiteX2" fmla="*/ 869424 w 869424"/>
              <a:gd name="connsiteY2" fmla="*/ 3614698 h 7274287"/>
              <a:gd name="connsiteX3" fmla="*/ 400386 w 869424"/>
              <a:gd name="connsiteY3" fmla="*/ 7049016 h 7274287"/>
              <a:gd name="connsiteX4" fmla="*/ 8 w 869424"/>
              <a:gd name="connsiteY4" fmla="*/ 3614698 h 7274287"/>
              <a:gd name="connsiteX0" fmla="*/ 10 w 869426"/>
              <a:gd name="connsiteY0" fmla="*/ 3614698 h 7318793"/>
              <a:gd name="connsiteX1" fmla="*/ 408136 w 869426"/>
              <a:gd name="connsiteY1" fmla="*/ 185697 h 7318793"/>
              <a:gd name="connsiteX2" fmla="*/ 869426 w 869426"/>
              <a:gd name="connsiteY2" fmla="*/ 3614698 h 7318793"/>
              <a:gd name="connsiteX3" fmla="*/ 400388 w 869426"/>
              <a:gd name="connsiteY3" fmla="*/ 7049016 h 7318793"/>
              <a:gd name="connsiteX4" fmla="*/ 10 w 869426"/>
              <a:gd name="connsiteY4" fmla="*/ 3614698 h 731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26" h="7318793">
                <a:moveTo>
                  <a:pt x="10" y="3614698"/>
                </a:moveTo>
                <a:cubicBezTo>
                  <a:pt x="1301" y="2470812"/>
                  <a:pt x="152104" y="1062883"/>
                  <a:pt x="408136" y="185697"/>
                </a:cubicBezTo>
                <a:cubicBezTo>
                  <a:pt x="664168" y="-691489"/>
                  <a:pt x="869426" y="1720913"/>
                  <a:pt x="869426" y="3614698"/>
                </a:cubicBezTo>
                <a:cubicBezTo>
                  <a:pt x="869426" y="5508483"/>
                  <a:pt x="684814" y="8179810"/>
                  <a:pt x="400388" y="7049016"/>
                </a:cubicBezTo>
                <a:cubicBezTo>
                  <a:pt x="115962" y="5918222"/>
                  <a:pt x="-1281" y="4758584"/>
                  <a:pt x="10" y="3614698"/>
                </a:cubicBezTo>
                <a:close/>
              </a:path>
            </a:pathLst>
          </a:cu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Text Placeholder 2">
            <a:extLst>
              <a:ext uri="{FF2B5EF4-FFF2-40B4-BE49-F238E27FC236}">
                <a16:creationId xmlns:a16="http://schemas.microsoft.com/office/drawing/2014/main" id="{FA1AB8FD-2B74-DB3D-6356-DE00B96F6F37}"/>
              </a:ext>
            </a:extLst>
          </p:cNvPr>
          <p:cNvSpPr>
            <a:spLocks noGrp="1"/>
          </p:cNvSpPr>
          <p:nvPr>
            <p:ph type="body" sz="quarter" idx="13" hasCustomPrompt="1"/>
          </p:nvPr>
        </p:nvSpPr>
        <p:spPr>
          <a:xfrm>
            <a:off x="638175" y="1127669"/>
            <a:ext cx="7929563" cy="331265"/>
          </a:xfrm>
        </p:spPr>
        <p:txBody>
          <a:bodyPr>
            <a:normAutofit/>
          </a:bodyPr>
          <a:lstStyle>
            <a:lvl1pPr marL="0" indent="0">
              <a:buNone/>
              <a:defRPr sz="1600">
                <a:solidFill>
                  <a:srgbClr val="001F5B"/>
                </a:solidFill>
              </a:defRPr>
            </a:lvl1pPr>
          </a:lstStyle>
          <a:p>
            <a:pPr lvl="0"/>
            <a:r>
              <a:rPr lang="en-GB"/>
              <a:t>Sub-headline if needed</a:t>
            </a:r>
            <a:endParaRPr lang="en-US"/>
          </a:p>
        </p:txBody>
      </p:sp>
      <p:sp>
        <p:nvSpPr>
          <p:cNvPr id="4" name="Text Placeholder 16">
            <a:extLst>
              <a:ext uri="{FF2B5EF4-FFF2-40B4-BE49-F238E27FC236}">
                <a16:creationId xmlns:a16="http://schemas.microsoft.com/office/drawing/2014/main" id="{173F2518-84BC-38E0-BE9F-7D17FBB7A7B0}"/>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8691744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Multiple Images-Yellow">
    <p:bg>
      <p:bgPr>
        <a:solidFill>
          <a:srgbClr val="FFC520"/>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4CA069C-EDB3-74F3-BE98-B1DF592E145E}"/>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17" name="Text Placeholder 16">
            <a:extLst>
              <a:ext uri="{FF2B5EF4-FFF2-40B4-BE49-F238E27FC236}">
                <a16:creationId xmlns:a16="http://schemas.microsoft.com/office/drawing/2014/main" id="{021AEA74-C309-8EAF-6923-F3149624C291}"/>
              </a:ext>
            </a:extLst>
          </p:cNvPr>
          <p:cNvSpPr>
            <a:spLocks noGrp="1"/>
          </p:cNvSpPr>
          <p:nvPr>
            <p:ph type="body" sz="quarter" idx="12" hasCustomPrompt="1"/>
          </p:nvPr>
        </p:nvSpPr>
        <p:spPr>
          <a:xfrm>
            <a:off x="638828" y="1052186"/>
            <a:ext cx="10929284" cy="885016"/>
          </a:xfrm>
        </p:spPr>
        <p:txBody>
          <a:bodyPr numCol="1" spcCol="180000">
            <a:normAutofit/>
          </a:bodyPr>
          <a:lstStyle>
            <a:lvl1pPr marL="0" indent="0">
              <a:lnSpc>
                <a:spcPct val="100000"/>
              </a:lnSpc>
              <a:buNone/>
              <a:defRPr sz="1400">
                <a:solidFill>
                  <a:srgbClr val="001F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9" name="Oval 17">
            <a:extLst>
              <a:ext uri="{FF2B5EF4-FFF2-40B4-BE49-F238E27FC236}">
                <a16:creationId xmlns:a16="http://schemas.microsoft.com/office/drawing/2014/main" id="{B0112EB8-B250-3737-4336-52E4ED213F68}"/>
              </a:ext>
            </a:extLst>
          </p:cNvPr>
          <p:cNvSpPr/>
          <p:nvPr userDrawn="1"/>
        </p:nvSpPr>
        <p:spPr>
          <a:xfrm>
            <a:off x="12510321" y="0"/>
            <a:ext cx="869426" cy="7318793"/>
          </a:xfrm>
          <a:custGeom>
            <a:avLst/>
            <a:gdLst>
              <a:gd name="connsiteX0" fmla="*/ 0 w 869415"/>
              <a:gd name="connsiteY0" fmla="*/ 3429001 h 6858001"/>
              <a:gd name="connsiteX1" fmla="*/ 434708 w 869415"/>
              <a:gd name="connsiteY1" fmla="*/ 0 h 6858001"/>
              <a:gd name="connsiteX2" fmla="*/ 869416 w 869415"/>
              <a:gd name="connsiteY2" fmla="*/ 3429001 h 6858001"/>
              <a:gd name="connsiteX3" fmla="*/ 434708 w 869415"/>
              <a:gd name="connsiteY3" fmla="*/ 6858002 h 6858001"/>
              <a:gd name="connsiteX4" fmla="*/ 0 w 869415"/>
              <a:gd name="connsiteY4" fmla="*/ 3429001 h 6858001"/>
              <a:gd name="connsiteX0" fmla="*/ 3 w 869419"/>
              <a:gd name="connsiteY0" fmla="*/ 3439633 h 6868634"/>
              <a:gd name="connsiteX1" fmla="*/ 429394 w 869419"/>
              <a:gd name="connsiteY1" fmla="*/ 0 h 6868634"/>
              <a:gd name="connsiteX2" fmla="*/ 869419 w 869419"/>
              <a:gd name="connsiteY2" fmla="*/ 3439633 h 6868634"/>
              <a:gd name="connsiteX3" fmla="*/ 434711 w 869419"/>
              <a:gd name="connsiteY3" fmla="*/ 6868634 h 6868634"/>
              <a:gd name="connsiteX4" fmla="*/ 3 w 869419"/>
              <a:gd name="connsiteY4" fmla="*/ 3439633 h 6868634"/>
              <a:gd name="connsiteX0" fmla="*/ 3 w 869419"/>
              <a:gd name="connsiteY0" fmla="*/ 3617985 h 7046986"/>
              <a:gd name="connsiteX1" fmla="*/ 429394 w 869419"/>
              <a:gd name="connsiteY1" fmla="*/ 178352 h 7046986"/>
              <a:gd name="connsiteX2" fmla="*/ 869419 w 869419"/>
              <a:gd name="connsiteY2" fmla="*/ 3617985 h 7046986"/>
              <a:gd name="connsiteX3" fmla="*/ 434711 w 869419"/>
              <a:gd name="connsiteY3" fmla="*/ 7046986 h 7046986"/>
              <a:gd name="connsiteX4" fmla="*/ 3 w 869419"/>
              <a:gd name="connsiteY4" fmla="*/ 3617985 h 7046986"/>
              <a:gd name="connsiteX0" fmla="*/ 109 w 869525"/>
              <a:gd name="connsiteY0" fmla="*/ 3607948 h 7036949"/>
              <a:gd name="connsiteX1" fmla="*/ 408235 w 869525"/>
              <a:gd name="connsiteY1" fmla="*/ 178947 h 7036949"/>
              <a:gd name="connsiteX2" fmla="*/ 869525 w 869525"/>
              <a:gd name="connsiteY2" fmla="*/ 3607948 h 7036949"/>
              <a:gd name="connsiteX3" fmla="*/ 434817 w 869525"/>
              <a:gd name="connsiteY3" fmla="*/ 7036949 h 7036949"/>
              <a:gd name="connsiteX4" fmla="*/ 109 w 869525"/>
              <a:gd name="connsiteY4" fmla="*/ 3607948 h 7036949"/>
              <a:gd name="connsiteX0" fmla="*/ 92 w 869508"/>
              <a:gd name="connsiteY0" fmla="*/ 3614698 h 7043699"/>
              <a:gd name="connsiteX1" fmla="*/ 408218 w 869508"/>
              <a:gd name="connsiteY1" fmla="*/ 185697 h 7043699"/>
              <a:gd name="connsiteX2" fmla="*/ 869508 w 869508"/>
              <a:gd name="connsiteY2" fmla="*/ 3614698 h 7043699"/>
              <a:gd name="connsiteX3" fmla="*/ 434800 w 869508"/>
              <a:gd name="connsiteY3" fmla="*/ 7043699 h 7043699"/>
              <a:gd name="connsiteX4" fmla="*/ 92 w 869508"/>
              <a:gd name="connsiteY4" fmla="*/ 3614698 h 7043699"/>
              <a:gd name="connsiteX0" fmla="*/ 34 w 869450"/>
              <a:gd name="connsiteY0" fmla="*/ 3614698 h 7049015"/>
              <a:gd name="connsiteX1" fmla="*/ 408160 w 869450"/>
              <a:gd name="connsiteY1" fmla="*/ 185697 h 7049015"/>
              <a:gd name="connsiteX2" fmla="*/ 869450 w 869450"/>
              <a:gd name="connsiteY2" fmla="*/ 3614698 h 7049015"/>
              <a:gd name="connsiteX3" fmla="*/ 392211 w 869450"/>
              <a:gd name="connsiteY3" fmla="*/ 7049015 h 7049015"/>
              <a:gd name="connsiteX4" fmla="*/ 34 w 869450"/>
              <a:gd name="connsiteY4" fmla="*/ 3614698 h 7049015"/>
              <a:gd name="connsiteX0" fmla="*/ 30 w 869446"/>
              <a:gd name="connsiteY0" fmla="*/ 3614698 h 7211068"/>
              <a:gd name="connsiteX1" fmla="*/ 408156 w 869446"/>
              <a:gd name="connsiteY1" fmla="*/ 185697 h 7211068"/>
              <a:gd name="connsiteX2" fmla="*/ 869446 w 869446"/>
              <a:gd name="connsiteY2" fmla="*/ 3614698 h 7211068"/>
              <a:gd name="connsiteX3" fmla="*/ 392207 w 869446"/>
              <a:gd name="connsiteY3" fmla="*/ 7049015 h 7211068"/>
              <a:gd name="connsiteX4" fmla="*/ 30 w 869446"/>
              <a:gd name="connsiteY4" fmla="*/ 3614698 h 7211068"/>
              <a:gd name="connsiteX0" fmla="*/ 216 w 869632"/>
              <a:gd name="connsiteY0" fmla="*/ 3614698 h 7214955"/>
              <a:gd name="connsiteX1" fmla="*/ 408342 w 869632"/>
              <a:gd name="connsiteY1" fmla="*/ 185697 h 7214955"/>
              <a:gd name="connsiteX2" fmla="*/ 869632 w 869632"/>
              <a:gd name="connsiteY2" fmla="*/ 3614698 h 7214955"/>
              <a:gd name="connsiteX3" fmla="*/ 449799 w 869632"/>
              <a:gd name="connsiteY3" fmla="*/ 7053116 h 7214955"/>
              <a:gd name="connsiteX4" fmla="*/ 216 w 869632"/>
              <a:gd name="connsiteY4" fmla="*/ 3614698 h 7214955"/>
              <a:gd name="connsiteX0" fmla="*/ 7 w 869423"/>
              <a:gd name="connsiteY0" fmla="*/ 3614698 h 7211069"/>
              <a:gd name="connsiteX1" fmla="*/ 408133 w 869423"/>
              <a:gd name="connsiteY1" fmla="*/ 185697 h 7211069"/>
              <a:gd name="connsiteX2" fmla="*/ 869423 w 869423"/>
              <a:gd name="connsiteY2" fmla="*/ 3614698 h 7211069"/>
              <a:gd name="connsiteX3" fmla="*/ 400385 w 869423"/>
              <a:gd name="connsiteY3" fmla="*/ 7049016 h 7211069"/>
              <a:gd name="connsiteX4" fmla="*/ 7 w 869423"/>
              <a:gd name="connsiteY4" fmla="*/ 3614698 h 7211069"/>
              <a:gd name="connsiteX0" fmla="*/ 8 w 869424"/>
              <a:gd name="connsiteY0" fmla="*/ 3614698 h 7274287"/>
              <a:gd name="connsiteX1" fmla="*/ 408134 w 869424"/>
              <a:gd name="connsiteY1" fmla="*/ 185697 h 7274287"/>
              <a:gd name="connsiteX2" fmla="*/ 869424 w 869424"/>
              <a:gd name="connsiteY2" fmla="*/ 3614698 h 7274287"/>
              <a:gd name="connsiteX3" fmla="*/ 400386 w 869424"/>
              <a:gd name="connsiteY3" fmla="*/ 7049016 h 7274287"/>
              <a:gd name="connsiteX4" fmla="*/ 8 w 869424"/>
              <a:gd name="connsiteY4" fmla="*/ 3614698 h 7274287"/>
              <a:gd name="connsiteX0" fmla="*/ 10 w 869426"/>
              <a:gd name="connsiteY0" fmla="*/ 3614698 h 7318793"/>
              <a:gd name="connsiteX1" fmla="*/ 408136 w 869426"/>
              <a:gd name="connsiteY1" fmla="*/ 185697 h 7318793"/>
              <a:gd name="connsiteX2" fmla="*/ 869426 w 869426"/>
              <a:gd name="connsiteY2" fmla="*/ 3614698 h 7318793"/>
              <a:gd name="connsiteX3" fmla="*/ 400388 w 869426"/>
              <a:gd name="connsiteY3" fmla="*/ 7049016 h 7318793"/>
              <a:gd name="connsiteX4" fmla="*/ 10 w 869426"/>
              <a:gd name="connsiteY4" fmla="*/ 3614698 h 731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26" h="7318793">
                <a:moveTo>
                  <a:pt x="10" y="3614698"/>
                </a:moveTo>
                <a:cubicBezTo>
                  <a:pt x="1301" y="2470812"/>
                  <a:pt x="152104" y="1062883"/>
                  <a:pt x="408136" y="185697"/>
                </a:cubicBezTo>
                <a:cubicBezTo>
                  <a:pt x="664168" y="-691489"/>
                  <a:pt x="869426" y="1720913"/>
                  <a:pt x="869426" y="3614698"/>
                </a:cubicBezTo>
                <a:cubicBezTo>
                  <a:pt x="869426" y="5508483"/>
                  <a:pt x="684814" y="8179810"/>
                  <a:pt x="400388" y="7049016"/>
                </a:cubicBezTo>
                <a:cubicBezTo>
                  <a:pt x="115962" y="5918222"/>
                  <a:pt x="-1281" y="4758584"/>
                  <a:pt x="10" y="3614698"/>
                </a:cubicBezTo>
                <a:close/>
              </a:path>
            </a:pathLst>
          </a:cu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6" name="Picture Placeholder 5">
            <a:extLst>
              <a:ext uri="{FF2B5EF4-FFF2-40B4-BE49-F238E27FC236}">
                <a16:creationId xmlns:a16="http://schemas.microsoft.com/office/drawing/2014/main" id="{B86D2D23-C4D9-1F95-C0CD-F8EF4B3141A6}"/>
              </a:ext>
            </a:extLst>
          </p:cNvPr>
          <p:cNvSpPr>
            <a:spLocks noGrp="1"/>
          </p:cNvSpPr>
          <p:nvPr>
            <p:ph type="pic" sz="quarter" idx="13"/>
          </p:nvPr>
        </p:nvSpPr>
        <p:spPr>
          <a:xfrm>
            <a:off x="889000"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8" name="Picture Placeholder 5">
            <a:extLst>
              <a:ext uri="{FF2B5EF4-FFF2-40B4-BE49-F238E27FC236}">
                <a16:creationId xmlns:a16="http://schemas.microsoft.com/office/drawing/2014/main" id="{751B8684-2E73-9D43-5C05-C7047BD2F691}"/>
              </a:ext>
            </a:extLst>
          </p:cNvPr>
          <p:cNvSpPr>
            <a:spLocks noGrp="1"/>
          </p:cNvSpPr>
          <p:nvPr>
            <p:ph type="pic" sz="quarter" idx="14"/>
          </p:nvPr>
        </p:nvSpPr>
        <p:spPr>
          <a:xfrm>
            <a:off x="3726271"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9" name="Picture Placeholder 5">
            <a:extLst>
              <a:ext uri="{FF2B5EF4-FFF2-40B4-BE49-F238E27FC236}">
                <a16:creationId xmlns:a16="http://schemas.microsoft.com/office/drawing/2014/main" id="{D161D5D1-0AD4-92F3-F1D3-A8F33EBF4C4F}"/>
              </a:ext>
            </a:extLst>
          </p:cNvPr>
          <p:cNvSpPr>
            <a:spLocks noGrp="1"/>
          </p:cNvSpPr>
          <p:nvPr>
            <p:ph type="pic" sz="quarter" idx="15"/>
          </p:nvPr>
        </p:nvSpPr>
        <p:spPr>
          <a:xfrm>
            <a:off x="6563542"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10" name="Picture Placeholder 5">
            <a:extLst>
              <a:ext uri="{FF2B5EF4-FFF2-40B4-BE49-F238E27FC236}">
                <a16:creationId xmlns:a16="http://schemas.microsoft.com/office/drawing/2014/main" id="{1EE3BBCB-BD1E-3ABA-FF20-9CD62DE93AD4}"/>
              </a:ext>
            </a:extLst>
          </p:cNvPr>
          <p:cNvSpPr>
            <a:spLocks noGrp="1"/>
          </p:cNvSpPr>
          <p:nvPr>
            <p:ph type="pic" sz="quarter" idx="16"/>
          </p:nvPr>
        </p:nvSpPr>
        <p:spPr>
          <a:xfrm>
            <a:off x="9400814"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12" name="Text Placeholder 11">
            <a:extLst>
              <a:ext uri="{FF2B5EF4-FFF2-40B4-BE49-F238E27FC236}">
                <a16:creationId xmlns:a16="http://schemas.microsoft.com/office/drawing/2014/main" id="{18BFE061-7B17-A8F1-30EA-704BABE1D298}"/>
              </a:ext>
            </a:extLst>
          </p:cNvPr>
          <p:cNvSpPr>
            <a:spLocks noGrp="1"/>
          </p:cNvSpPr>
          <p:nvPr>
            <p:ph type="body" sz="quarter" idx="17" hasCustomPrompt="1"/>
          </p:nvPr>
        </p:nvSpPr>
        <p:spPr>
          <a:xfrm>
            <a:off x="889000"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13" name="Text Placeholder 11">
            <a:extLst>
              <a:ext uri="{FF2B5EF4-FFF2-40B4-BE49-F238E27FC236}">
                <a16:creationId xmlns:a16="http://schemas.microsoft.com/office/drawing/2014/main" id="{FDE9FB6E-E19D-456C-EAC5-D5AA37A43E2B}"/>
              </a:ext>
            </a:extLst>
          </p:cNvPr>
          <p:cNvSpPr>
            <a:spLocks noGrp="1"/>
          </p:cNvSpPr>
          <p:nvPr>
            <p:ph type="body" sz="quarter" idx="18" hasCustomPrompt="1"/>
          </p:nvPr>
        </p:nvSpPr>
        <p:spPr>
          <a:xfrm>
            <a:off x="3732408"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14" name="Text Placeholder 11">
            <a:extLst>
              <a:ext uri="{FF2B5EF4-FFF2-40B4-BE49-F238E27FC236}">
                <a16:creationId xmlns:a16="http://schemas.microsoft.com/office/drawing/2014/main" id="{B7FF2467-6707-68F7-F1C2-6EF458F3C48F}"/>
              </a:ext>
            </a:extLst>
          </p:cNvPr>
          <p:cNvSpPr>
            <a:spLocks noGrp="1"/>
          </p:cNvSpPr>
          <p:nvPr>
            <p:ph type="body" sz="quarter" idx="19" hasCustomPrompt="1"/>
          </p:nvPr>
        </p:nvSpPr>
        <p:spPr>
          <a:xfrm>
            <a:off x="6563290"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16" name="Text Placeholder 11">
            <a:extLst>
              <a:ext uri="{FF2B5EF4-FFF2-40B4-BE49-F238E27FC236}">
                <a16:creationId xmlns:a16="http://schemas.microsoft.com/office/drawing/2014/main" id="{1433E5FF-CFDA-E517-2A72-DE06CC251C84}"/>
              </a:ext>
            </a:extLst>
          </p:cNvPr>
          <p:cNvSpPr>
            <a:spLocks noGrp="1"/>
          </p:cNvSpPr>
          <p:nvPr>
            <p:ph type="body" sz="quarter" idx="20" hasCustomPrompt="1"/>
          </p:nvPr>
        </p:nvSpPr>
        <p:spPr>
          <a:xfrm>
            <a:off x="9394172"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3" name="Text Placeholder 16">
            <a:extLst>
              <a:ext uri="{FF2B5EF4-FFF2-40B4-BE49-F238E27FC236}">
                <a16:creationId xmlns:a16="http://schemas.microsoft.com/office/drawing/2014/main" id="{10371740-2073-1D39-3D68-E05E6A806FC4}"/>
              </a:ext>
            </a:extLst>
          </p:cNvPr>
          <p:cNvSpPr>
            <a:spLocks noGrp="1"/>
          </p:cNvSpPr>
          <p:nvPr>
            <p:ph type="body" sz="quarter" idx="21"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843310416"/>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Multiple Images-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4CA069C-EDB3-74F3-BE98-B1DF592E145E}"/>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17" name="Text Placeholder 16">
            <a:extLst>
              <a:ext uri="{FF2B5EF4-FFF2-40B4-BE49-F238E27FC236}">
                <a16:creationId xmlns:a16="http://schemas.microsoft.com/office/drawing/2014/main" id="{021AEA74-C309-8EAF-6923-F3149624C291}"/>
              </a:ext>
            </a:extLst>
          </p:cNvPr>
          <p:cNvSpPr>
            <a:spLocks noGrp="1"/>
          </p:cNvSpPr>
          <p:nvPr>
            <p:ph type="body" sz="quarter" idx="12" hasCustomPrompt="1"/>
          </p:nvPr>
        </p:nvSpPr>
        <p:spPr>
          <a:xfrm>
            <a:off x="638828" y="1052186"/>
            <a:ext cx="10929284" cy="885016"/>
          </a:xfrm>
        </p:spPr>
        <p:txBody>
          <a:bodyPr numCol="1" spcCol="180000">
            <a:normAutofit/>
          </a:bodyPr>
          <a:lstStyle>
            <a:lvl1pPr marL="0" indent="0">
              <a:lnSpc>
                <a:spcPct val="100000"/>
              </a:lnSpc>
              <a:buNone/>
              <a:defRPr sz="1400">
                <a:solidFill>
                  <a:srgbClr val="001F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9" name="Oval 17">
            <a:extLst>
              <a:ext uri="{FF2B5EF4-FFF2-40B4-BE49-F238E27FC236}">
                <a16:creationId xmlns:a16="http://schemas.microsoft.com/office/drawing/2014/main" id="{B0112EB8-B250-3737-4336-52E4ED213F68}"/>
              </a:ext>
            </a:extLst>
          </p:cNvPr>
          <p:cNvSpPr/>
          <p:nvPr userDrawn="1"/>
        </p:nvSpPr>
        <p:spPr>
          <a:xfrm>
            <a:off x="12510321" y="0"/>
            <a:ext cx="869426" cy="7318793"/>
          </a:xfrm>
          <a:custGeom>
            <a:avLst/>
            <a:gdLst>
              <a:gd name="connsiteX0" fmla="*/ 0 w 869415"/>
              <a:gd name="connsiteY0" fmla="*/ 3429001 h 6858001"/>
              <a:gd name="connsiteX1" fmla="*/ 434708 w 869415"/>
              <a:gd name="connsiteY1" fmla="*/ 0 h 6858001"/>
              <a:gd name="connsiteX2" fmla="*/ 869416 w 869415"/>
              <a:gd name="connsiteY2" fmla="*/ 3429001 h 6858001"/>
              <a:gd name="connsiteX3" fmla="*/ 434708 w 869415"/>
              <a:gd name="connsiteY3" fmla="*/ 6858002 h 6858001"/>
              <a:gd name="connsiteX4" fmla="*/ 0 w 869415"/>
              <a:gd name="connsiteY4" fmla="*/ 3429001 h 6858001"/>
              <a:gd name="connsiteX0" fmla="*/ 3 w 869419"/>
              <a:gd name="connsiteY0" fmla="*/ 3439633 h 6868634"/>
              <a:gd name="connsiteX1" fmla="*/ 429394 w 869419"/>
              <a:gd name="connsiteY1" fmla="*/ 0 h 6868634"/>
              <a:gd name="connsiteX2" fmla="*/ 869419 w 869419"/>
              <a:gd name="connsiteY2" fmla="*/ 3439633 h 6868634"/>
              <a:gd name="connsiteX3" fmla="*/ 434711 w 869419"/>
              <a:gd name="connsiteY3" fmla="*/ 6868634 h 6868634"/>
              <a:gd name="connsiteX4" fmla="*/ 3 w 869419"/>
              <a:gd name="connsiteY4" fmla="*/ 3439633 h 6868634"/>
              <a:gd name="connsiteX0" fmla="*/ 3 w 869419"/>
              <a:gd name="connsiteY0" fmla="*/ 3617985 h 7046986"/>
              <a:gd name="connsiteX1" fmla="*/ 429394 w 869419"/>
              <a:gd name="connsiteY1" fmla="*/ 178352 h 7046986"/>
              <a:gd name="connsiteX2" fmla="*/ 869419 w 869419"/>
              <a:gd name="connsiteY2" fmla="*/ 3617985 h 7046986"/>
              <a:gd name="connsiteX3" fmla="*/ 434711 w 869419"/>
              <a:gd name="connsiteY3" fmla="*/ 7046986 h 7046986"/>
              <a:gd name="connsiteX4" fmla="*/ 3 w 869419"/>
              <a:gd name="connsiteY4" fmla="*/ 3617985 h 7046986"/>
              <a:gd name="connsiteX0" fmla="*/ 109 w 869525"/>
              <a:gd name="connsiteY0" fmla="*/ 3607948 h 7036949"/>
              <a:gd name="connsiteX1" fmla="*/ 408235 w 869525"/>
              <a:gd name="connsiteY1" fmla="*/ 178947 h 7036949"/>
              <a:gd name="connsiteX2" fmla="*/ 869525 w 869525"/>
              <a:gd name="connsiteY2" fmla="*/ 3607948 h 7036949"/>
              <a:gd name="connsiteX3" fmla="*/ 434817 w 869525"/>
              <a:gd name="connsiteY3" fmla="*/ 7036949 h 7036949"/>
              <a:gd name="connsiteX4" fmla="*/ 109 w 869525"/>
              <a:gd name="connsiteY4" fmla="*/ 3607948 h 7036949"/>
              <a:gd name="connsiteX0" fmla="*/ 92 w 869508"/>
              <a:gd name="connsiteY0" fmla="*/ 3614698 h 7043699"/>
              <a:gd name="connsiteX1" fmla="*/ 408218 w 869508"/>
              <a:gd name="connsiteY1" fmla="*/ 185697 h 7043699"/>
              <a:gd name="connsiteX2" fmla="*/ 869508 w 869508"/>
              <a:gd name="connsiteY2" fmla="*/ 3614698 h 7043699"/>
              <a:gd name="connsiteX3" fmla="*/ 434800 w 869508"/>
              <a:gd name="connsiteY3" fmla="*/ 7043699 h 7043699"/>
              <a:gd name="connsiteX4" fmla="*/ 92 w 869508"/>
              <a:gd name="connsiteY4" fmla="*/ 3614698 h 7043699"/>
              <a:gd name="connsiteX0" fmla="*/ 34 w 869450"/>
              <a:gd name="connsiteY0" fmla="*/ 3614698 h 7049015"/>
              <a:gd name="connsiteX1" fmla="*/ 408160 w 869450"/>
              <a:gd name="connsiteY1" fmla="*/ 185697 h 7049015"/>
              <a:gd name="connsiteX2" fmla="*/ 869450 w 869450"/>
              <a:gd name="connsiteY2" fmla="*/ 3614698 h 7049015"/>
              <a:gd name="connsiteX3" fmla="*/ 392211 w 869450"/>
              <a:gd name="connsiteY3" fmla="*/ 7049015 h 7049015"/>
              <a:gd name="connsiteX4" fmla="*/ 34 w 869450"/>
              <a:gd name="connsiteY4" fmla="*/ 3614698 h 7049015"/>
              <a:gd name="connsiteX0" fmla="*/ 30 w 869446"/>
              <a:gd name="connsiteY0" fmla="*/ 3614698 h 7211068"/>
              <a:gd name="connsiteX1" fmla="*/ 408156 w 869446"/>
              <a:gd name="connsiteY1" fmla="*/ 185697 h 7211068"/>
              <a:gd name="connsiteX2" fmla="*/ 869446 w 869446"/>
              <a:gd name="connsiteY2" fmla="*/ 3614698 h 7211068"/>
              <a:gd name="connsiteX3" fmla="*/ 392207 w 869446"/>
              <a:gd name="connsiteY3" fmla="*/ 7049015 h 7211068"/>
              <a:gd name="connsiteX4" fmla="*/ 30 w 869446"/>
              <a:gd name="connsiteY4" fmla="*/ 3614698 h 7211068"/>
              <a:gd name="connsiteX0" fmla="*/ 216 w 869632"/>
              <a:gd name="connsiteY0" fmla="*/ 3614698 h 7214955"/>
              <a:gd name="connsiteX1" fmla="*/ 408342 w 869632"/>
              <a:gd name="connsiteY1" fmla="*/ 185697 h 7214955"/>
              <a:gd name="connsiteX2" fmla="*/ 869632 w 869632"/>
              <a:gd name="connsiteY2" fmla="*/ 3614698 h 7214955"/>
              <a:gd name="connsiteX3" fmla="*/ 449799 w 869632"/>
              <a:gd name="connsiteY3" fmla="*/ 7053116 h 7214955"/>
              <a:gd name="connsiteX4" fmla="*/ 216 w 869632"/>
              <a:gd name="connsiteY4" fmla="*/ 3614698 h 7214955"/>
              <a:gd name="connsiteX0" fmla="*/ 7 w 869423"/>
              <a:gd name="connsiteY0" fmla="*/ 3614698 h 7211069"/>
              <a:gd name="connsiteX1" fmla="*/ 408133 w 869423"/>
              <a:gd name="connsiteY1" fmla="*/ 185697 h 7211069"/>
              <a:gd name="connsiteX2" fmla="*/ 869423 w 869423"/>
              <a:gd name="connsiteY2" fmla="*/ 3614698 h 7211069"/>
              <a:gd name="connsiteX3" fmla="*/ 400385 w 869423"/>
              <a:gd name="connsiteY3" fmla="*/ 7049016 h 7211069"/>
              <a:gd name="connsiteX4" fmla="*/ 7 w 869423"/>
              <a:gd name="connsiteY4" fmla="*/ 3614698 h 7211069"/>
              <a:gd name="connsiteX0" fmla="*/ 8 w 869424"/>
              <a:gd name="connsiteY0" fmla="*/ 3614698 h 7274287"/>
              <a:gd name="connsiteX1" fmla="*/ 408134 w 869424"/>
              <a:gd name="connsiteY1" fmla="*/ 185697 h 7274287"/>
              <a:gd name="connsiteX2" fmla="*/ 869424 w 869424"/>
              <a:gd name="connsiteY2" fmla="*/ 3614698 h 7274287"/>
              <a:gd name="connsiteX3" fmla="*/ 400386 w 869424"/>
              <a:gd name="connsiteY3" fmla="*/ 7049016 h 7274287"/>
              <a:gd name="connsiteX4" fmla="*/ 8 w 869424"/>
              <a:gd name="connsiteY4" fmla="*/ 3614698 h 7274287"/>
              <a:gd name="connsiteX0" fmla="*/ 10 w 869426"/>
              <a:gd name="connsiteY0" fmla="*/ 3614698 h 7318793"/>
              <a:gd name="connsiteX1" fmla="*/ 408136 w 869426"/>
              <a:gd name="connsiteY1" fmla="*/ 185697 h 7318793"/>
              <a:gd name="connsiteX2" fmla="*/ 869426 w 869426"/>
              <a:gd name="connsiteY2" fmla="*/ 3614698 h 7318793"/>
              <a:gd name="connsiteX3" fmla="*/ 400388 w 869426"/>
              <a:gd name="connsiteY3" fmla="*/ 7049016 h 7318793"/>
              <a:gd name="connsiteX4" fmla="*/ 10 w 869426"/>
              <a:gd name="connsiteY4" fmla="*/ 3614698 h 731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26" h="7318793">
                <a:moveTo>
                  <a:pt x="10" y="3614698"/>
                </a:moveTo>
                <a:cubicBezTo>
                  <a:pt x="1301" y="2470812"/>
                  <a:pt x="152104" y="1062883"/>
                  <a:pt x="408136" y="185697"/>
                </a:cubicBezTo>
                <a:cubicBezTo>
                  <a:pt x="664168" y="-691489"/>
                  <a:pt x="869426" y="1720913"/>
                  <a:pt x="869426" y="3614698"/>
                </a:cubicBezTo>
                <a:cubicBezTo>
                  <a:pt x="869426" y="5508483"/>
                  <a:pt x="684814" y="8179810"/>
                  <a:pt x="400388" y="7049016"/>
                </a:cubicBezTo>
                <a:cubicBezTo>
                  <a:pt x="115962" y="5918222"/>
                  <a:pt x="-1281" y="4758584"/>
                  <a:pt x="10" y="3614698"/>
                </a:cubicBezTo>
                <a:close/>
              </a:path>
            </a:pathLst>
          </a:cu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6" name="Picture Placeholder 5">
            <a:extLst>
              <a:ext uri="{FF2B5EF4-FFF2-40B4-BE49-F238E27FC236}">
                <a16:creationId xmlns:a16="http://schemas.microsoft.com/office/drawing/2014/main" id="{B86D2D23-C4D9-1F95-C0CD-F8EF4B3141A6}"/>
              </a:ext>
            </a:extLst>
          </p:cNvPr>
          <p:cNvSpPr>
            <a:spLocks noGrp="1"/>
          </p:cNvSpPr>
          <p:nvPr>
            <p:ph type="pic" sz="quarter" idx="13"/>
          </p:nvPr>
        </p:nvSpPr>
        <p:spPr>
          <a:xfrm>
            <a:off x="889000"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8" name="Picture Placeholder 5">
            <a:extLst>
              <a:ext uri="{FF2B5EF4-FFF2-40B4-BE49-F238E27FC236}">
                <a16:creationId xmlns:a16="http://schemas.microsoft.com/office/drawing/2014/main" id="{751B8684-2E73-9D43-5C05-C7047BD2F691}"/>
              </a:ext>
            </a:extLst>
          </p:cNvPr>
          <p:cNvSpPr>
            <a:spLocks noGrp="1"/>
          </p:cNvSpPr>
          <p:nvPr>
            <p:ph type="pic" sz="quarter" idx="14"/>
          </p:nvPr>
        </p:nvSpPr>
        <p:spPr>
          <a:xfrm>
            <a:off x="3726271"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9" name="Picture Placeholder 5">
            <a:extLst>
              <a:ext uri="{FF2B5EF4-FFF2-40B4-BE49-F238E27FC236}">
                <a16:creationId xmlns:a16="http://schemas.microsoft.com/office/drawing/2014/main" id="{D161D5D1-0AD4-92F3-F1D3-A8F33EBF4C4F}"/>
              </a:ext>
            </a:extLst>
          </p:cNvPr>
          <p:cNvSpPr>
            <a:spLocks noGrp="1"/>
          </p:cNvSpPr>
          <p:nvPr>
            <p:ph type="pic" sz="quarter" idx="15"/>
          </p:nvPr>
        </p:nvSpPr>
        <p:spPr>
          <a:xfrm>
            <a:off x="6563542"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10" name="Picture Placeholder 5">
            <a:extLst>
              <a:ext uri="{FF2B5EF4-FFF2-40B4-BE49-F238E27FC236}">
                <a16:creationId xmlns:a16="http://schemas.microsoft.com/office/drawing/2014/main" id="{1EE3BBCB-BD1E-3ABA-FF20-9CD62DE93AD4}"/>
              </a:ext>
            </a:extLst>
          </p:cNvPr>
          <p:cNvSpPr>
            <a:spLocks noGrp="1"/>
          </p:cNvSpPr>
          <p:nvPr>
            <p:ph type="pic" sz="quarter" idx="16"/>
          </p:nvPr>
        </p:nvSpPr>
        <p:spPr>
          <a:xfrm>
            <a:off x="9400814" y="2370137"/>
            <a:ext cx="2179638" cy="2117725"/>
          </a:xfrm>
          <a:prstGeom prst="round2SameRect">
            <a:avLst>
              <a:gd name="adj1" fmla="val 0"/>
              <a:gd name="adj2" fmla="val 0"/>
            </a:avLst>
          </a:prstGeom>
        </p:spPr>
        <p:txBody>
          <a:bodyPr>
            <a:normAutofit/>
          </a:bodyPr>
          <a:lstStyle>
            <a:lvl1pPr marL="0" indent="0">
              <a:buNone/>
              <a:defRPr sz="1200"/>
            </a:lvl1pPr>
          </a:lstStyle>
          <a:p>
            <a:endParaRPr lang="en-US" dirty="0"/>
          </a:p>
        </p:txBody>
      </p:sp>
      <p:sp>
        <p:nvSpPr>
          <p:cNvPr id="12" name="Text Placeholder 11">
            <a:extLst>
              <a:ext uri="{FF2B5EF4-FFF2-40B4-BE49-F238E27FC236}">
                <a16:creationId xmlns:a16="http://schemas.microsoft.com/office/drawing/2014/main" id="{18BFE061-7B17-A8F1-30EA-704BABE1D298}"/>
              </a:ext>
            </a:extLst>
          </p:cNvPr>
          <p:cNvSpPr>
            <a:spLocks noGrp="1"/>
          </p:cNvSpPr>
          <p:nvPr>
            <p:ph type="body" sz="quarter" idx="17" hasCustomPrompt="1"/>
          </p:nvPr>
        </p:nvSpPr>
        <p:spPr>
          <a:xfrm>
            <a:off x="889000"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13" name="Text Placeholder 11">
            <a:extLst>
              <a:ext uri="{FF2B5EF4-FFF2-40B4-BE49-F238E27FC236}">
                <a16:creationId xmlns:a16="http://schemas.microsoft.com/office/drawing/2014/main" id="{FDE9FB6E-E19D-456C-EAC5-D5AA37A43E2B}"/>
              </a:ext>
            </a:extLst>
          </p:cNvPr>
          <p:cNvSpPr>
            <a:spLocks noGrp="1"/>
          </p:cNvSpPr>
          <p:nvPr>
            <p:ph type="body" sz="quarter" idx="18" hasCustomPrompt="1"/>
          </p:nvPr>
        </p:nvSpPr>
        <p:spPr>
          <a:xfrm>
            <a:off x="3732408"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14" name="Text Placeholder 11">
            <a:extLst>
              <a:ext uri="{FF2B5EF4-FFF2-40B4-BE49-F238E27FC236}">
                <a16:creationId xmlns:a16="http://schemas.microsoft.com/office/drawing/2014/main" id="{B7FF2467-6707-68F7-F1C2-6EF458F3C48F}"/>
              </a:ext>
            </a:extLst>
          </p:cNvPr>
          <p:cNvSpPr>
            <a:spLocks noGrp="1"/>
          </p:cNvSpPr>
          <p:nvPr>
            <p:ph type="body" sz="quarter" idx="19" hasCustomPrompt="1"/>
          </p:nvPr>
        </p:nvSpPr>
        <p:spPr>
          <a:xfrm>
            <a:off x="6563290"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16" name="Text Placeholder 11">
            <a:extLst>
              <a:ext uri="{FF2B5EF4-FFF2-40B4-BE49-F238E27FC236}">
                <a16:creationId xmlns:a16="http://schemas.microsoft.com/office/drawing/2014/main" id="{1433E5FF-CFDA-E517-2A72-DE06CC251C84}"/>
              </a:ext>
            </a:extLst>
          </p:cNvPr>
          <p:cNvSpPr>
            <a:spLocks noGrp="1"/>
          </p:cNvSpPr>
          <p:nvPr>
            <p:ph type="body" sz="quarter" idx="20" hasCustomPrompt="1"/>
          </p:nvPr>
        </p:nvSpPr>
        <p:spPr>
          <a:xfrm>
            <a:off x="9394172" y="4684713"/>
            <a:ext cx="2179638" cy="927100"/>
          </a:xfrm>
        </p:spPr>
        <p:txBody>
          <a:bodyPr>
            <a:noAutofit/>
          </a:bodyPr>
          <a:lstStyle>
            <a:lvl1pPr marL="0" indent="0">
              <a:buNone/>
              <a:defRPr sz="1200"/>
            </a:lvl1pPr>
            <a:lvl2pPr>
              <a:defRPr sz="1200"/>
            </a:lvl2pPr>
            <a:lvl3pPr>
              <a:defRPr sz="1100"/>
            </a:lvl3pPr>
            <a:lvl4pPr>
              <a:defRPr sz="1050"/>
            </a:lvl4pPr>
            <a:lvl5pPr>
              <a:defRPr sz="1050"/>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endParaRPr lang="en-US"/>
          </a:p>
        </p:txBody>
      </p:sp>
      <p:sp>
        <p:nvSpPr>
          <p:cNvPr id="3" name="Text Placeholder 16">
            <a:extLst>
              <a:ext uri="{FF2B5EF4-FFF2-40B4-BE49-F238E27FC236}">
                <a16:creationId xmlns:a16="http://schemas.microsoft.com/office/drawing/2014/main" id="{1E533990-AC90-2368-5831-CE47D2E9EDBF}"/>
              </a:ext>
            </a:extLst>
          </p:cNvPr>
          <p:cNvSpPr>
            <a:spLocks noGrp="1"/>
          </p:cNvSpPr>
          <p:nvPr>
            <p:ph type="body" sz="quarter" idx="21"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624819244"/>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p:bg>
      <p:bgPr>
        <a:solidFill>
          <a:schemeClr val="bg1"/>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C26DA1D-31DA-72D8-6DD3-3B44A89265A8}"/>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3" name="Text Placeholder 2">
            <a:extLst>
              <a:ext uri="{FF2B5EF4-FFF2-40B4-BE49-F238E27FC236}">
                <a16:creationId xmlns:a16="http://schemas.microsoft.com/office/drawing/2014/main" id="{ACA2498D-D822-9EE3-0281-645FFC2BE082}"/>
              </a:ext>
            </a:extLst>
          </p:cNvPr>
          <p:cNvSpPr>
            <a:spLocks noGrp="1"/>
          </p:cNvSpPr>
          <p:nvPr>
            <p:ph type="body" sz="quarter" idx="13" hasCustomPrompt="1"/>
          </p:nvPr>
        </p:nvSpPr>
        <p:spPr>
          <a:xfrm>
            <a:off x="638175" y="1127669"/>
            <a:ext cx="7929563" cy="331265"/>
          </a:xfrm>
        </p:spPr>
        <p:txBody>
          <a:bodyPr>
            <a:normAutofit/>
          </a:bodyPr>
          <a:lstStyle>
            <a:lvl1pPr marL="0" indent="0">
              <a:buNone/>
              <a:defRPr sz="1600">
                <a:solidFill>
                  <a:srgbClr val="001F5B"/>
                </a:solidFill>
              </a:defRPr>
            </a:lvl1pPr>
          </a:lstStyle>
          <a:p>
            <a:pPr lvl="0"/>
            <a:r>
              <a:rPr lang="en-GB"/>
              <a:t>Sub-headline if needed</a:t>
            </a:r>
            <a:endParaRPr lang="en-US"/>
          </a:p>
        </p:txBody>
      </p:sp>
      <p:sp>
        <p:nvSpPr>
          <p:cNvPr id="5" name="Chart Placeholder 4">
            <a:extLst>
              <a:ext uri="{FF2B5EF4-FFF2-40B4-BE49-F238E27FC236}">
                <a16:creationId xmlns:a16="http://schemas.microsoft.com/office/drawing/2014/main" id="{DEADD939-34D2-D3C4-31C3-1FB7F90DA32F}"/>
              </a:ext>
            </a:extLst>
          </p:cNvPr>
          <p:cNvSpPr>
            <a:spLocks noGrp="1"/>
          </p:cNvSpPr>
          <p:nvPr>
            <p:ph type="chart" sz="quarter" idx="14"/>
          </p:nvPr>
        </p:nvSpPr>
        <p:spPr>
          <a:xfrm>
            <a:off x="638176" y="1766518"/>
            <a:ext cx="5299162" cy="4508500"/>
          </a:xfrm>
        </p:spPr>
        <p:txBody>
          <a:bodyPr>
            <a:normAutofit/>
          </a:bodyPr>
          <a:lstStyle>
            <a:lvl1pPr marL="0" indent="0">
              <a:buNone/>
              <a:defRPr sz="1800"/>
            </a:lvl1pPr>
          </a:lstStyle>
          <a:p>
            <a:endParaRPr lang="en-US" dirty="0"/>
          </a:p>
        </p:txBody>
      </p:sp>
      <p:sp>
        <p:nvSpPr>
          <p:cNvPr id="11" name="Chart Placeholder 4">
            <a:extLst>
              <a:ext uri="{FF2B5EF4-FFF2-40B4-BE49-F238E27FC236}">
                <a16:creationId xmlns:a16="http://schemas.microsoft.com/office/drawing/2014/main" id="{367E5E16-617A-A82C-0FA6-8DE3100ED7E5}"/>
              </a:ext>
            </a:extLst>
          </p:cNvPr>
          <p:cNvSpPr>
            <a:spLocks noGrp="1"/>
          </p:cNvSpPr>
          <p:nvPr>
            <p:ph type="chart" sz="quarter" idx="15"/>
          </p:nvPr>
        </p:nvSpPr>
        <p:spPr>
          <a:xfrm>
            <a:off x="6274888" y="1766518"/>
            <a:ext cx="5299162" cy="4508500"/>
          </a:xfrm>
        </p:spPr>
        <p:txBody>
          <a:bodyPr>
            <a:normAutofit/>
          </a:bodyPr>
          <a:lstStyle>
            <a:lvl1pPr marL="0" indent="0">
              <a:buNone/>
              <a:defRPr sz="1800"/>
            </a:lvl1pPr>
          </a:lstStyle>
          <a:p>
            <a:endParaRPr lang="en-US" dirty="0"/>
          </a:p>
        </p:txBody>
      </p:sp>
      <p:sp>
        <p:nvSpPr>
          <p:cNvPr id="6" name="Text Placeholder 16">
            <a:extLst>
              <a:ext uri="{FF2B5EF4-FFF2-40B4-BE49-F238E27FC236}">
                <a16:creationId xmlns:a16="http://schemas.microsoft.com/office/drawing/2014/main" id="{71A49B4C-0AD9-1B0F-52E6-388A77C8D2E5}"/>
              </a:ext>
            </a:extLst>
          </p:cNvPr>
          <p:cNvSpPr>
            <a:spLocks noGrp="1"/>
          </p:cNvSpPr>
          <p:nvPr>
            <p:ph type="body" sz="quarter" idx="16"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48670623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11" name="Picture Placeholder 23">
            <a:extLst>
              <a:ext uri="{FF2B5EF4-FFF2-40B4-BE49-F238E27FC236}">
                <a16:creationId xmlns:a16="http://schemas.microsoft.com/office/drawing/2014/main" id="{CEF3EA84-91D5-8F97-9FBF-AC651FA5FEDB}"/>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rgbClr val="001F5B"/>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rgbClr val="001F5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rgbClr val="001F5B"/>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4" name="Picture 3" descr="A yellow and blue logo&#10;&#10;Description automatically generated">
            <a:extLst>
              <a:ext uri="{FF2B5EF4-FFF2-40B4-BE49-F238E27FC236}">
                <a16:creationId xmlns:a16="http://schemas.microsoft.com/office/drawing/2014/main" id="{BAB88043-A642-F2A4-4CEF-B001FACBAA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167" y="20188"/>
            <a:ext cx="3647262" cy="2404800"/>
          </a:xfrm>
          <a:prstGeom prst="rect">
            <a:avLst/>
          </a:prstGeom>
        </p:spPr>
      </p:pic>
      <p:sp>
        <p:nvSpPr>
          <p:cNvPr id="5" name="Text Placeholder 16">
            <a:extLst>
              <a:ext uri="{FF2B5EF4-FFF2-40B4-BE49-F238E27FC236}">
                <a16:creationId xmlns:a16="http://schemas.microsoft.com/office/drawing/2014/main" id="{713FEFCC-F487-087D-EFA9-C7F338BF7985}"/>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414039104"/>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1"/>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DEADD939-34D2-D3C4-31C3-1FB7F90DA32F}"/>
              </a:ext>
            </a:extLst>
          </p:cNvPr>
          <p:cNvSpPr>
            <a:spLocks noGrp="1"/>
          </p:cNvSpPr>
          <p:nvPr>
            <p:ph type="chart" sz="quarter" idx="14"/>
          </p:nvPr>
        </p:nvSpPr>
        <p:spPr>
          <a:xfrm>
            <a:off x="638176" y="1766518"/>
            <a:ext cx="5299162" cy="4508500"/>
          </a:xfrm>
        </p:spPr>
        <p:txBody>
          <a:bodyPr>
            <a:normAutofit/>
          </a:bodyPr>
          <a:lstStyle>
            <a:lvl1pPr marL="0" indent="0">
              <a:buNone/>
              <a:defRPr sz="1800"/>
            </a:lvl1pPr>
          </a:lstStyle>
          <a:p>
            <a:endParaRPr lang="en-US" dirty="0"/>
          </a:p>
        </p:txBody>
      </p:sp>
      <p:sp>
        <p:nvSpPr>
          <p:cNvPr id="4" name="Text Placeholder 14">
            <a:extLst>
              <a:ext uri="{FF2B5EF4-FFF2-40B4-BE49-F238E27FC236}">
                <a16:creationId xmlns:a16="http://schemas.microsoft.com/office/drawing/2014/main" id="{D1EE5272-2EF9-1E01-66F5-9FE28E8DD6D3}"/>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6" name="Text Placeholder 2">
            <a:extLst>
              <a:ext uri="{FF2B5EF4-FFF2-40B4-BE49-F238E27FC236}">
                <a16:creationId xmlns:a16="http://schemas.microsoft.com/office/drawing/2014/main" id="{4BFBE385-E8A6-5268-2D64-34516D166079}"/>
              </a:ext>
            </a:extLst>
          </p:cNvPr>
          <p:cNvSpPr>
            <a:spLocks noGrp="1"/>
          </p:cNvSpPr>
          <p:nvPr>
            <p:ph type="body" sz="quarter" idx="13" hasCustomPrompt="1"/>
          </p:nvPr>
        </p:nvSpPr>
        <p:spPr>
          <a:xfrm>
            <a:off x="638175" y="1127669"/>
            <a:ext cx="7929563" cy="331265"/>
          </a:xfrm>
        </p:spPr>
        <p:txBody>
          <a:bodyPr>
            <a:normAutofit/>
          </a:bodyPr>
          <a:lstStyle>
            <a:lvl1pPr marL="0" indent="0">
              <a:buNone/>
              <a:defRPr sz="1600">
                <a:solidFill>
                  <a:srgbClr val="001F5B"/>
                </a:solidFill>
              </a:defRPr>
            </a:lvl1pPr>
          </a:lstStyle>
          <a:p>
            <a:pPr lvl="0"/>
            <a:r>
              <a:rPr lang="en-GB"/>
              <a:t>Sub-headline if needed</a:t>
            </a:r>
            <a:endParaRPr lang="en-US"/>
          </a:p>
        </p:txBody>
      </p:sp>
      <p:sp>
        <p:nvSpPr>
          <p:cNvPr id="9" name="Table Placeholder 7">
            <a:extLst>
              <a:ext uri="{FF2B5EF4-FFF2-40B4-BE49-F238E27FC236}">
                <a16:creationId xmlns:a16="http://schemas.microsoft.com/office/drawing/2014/main" id="{221658EC-BDFC-910E-D070-FCF77AF2F7D3}"/>
              </a:ext>
            </a:extLst>
          </p:cNvPr>
          <p:cNvSpPr>
            <a:spLocks noGrp="1"/>
          </p:cNvSpPr>
          <p:nvPr>
            <p:ph type="tbl" sz="quarter" idx="16"/>
          </p:nvPr>
        </p:nvSpPr>
        <p:spPr>
          <a:xfrm>
            <a:off x="6268952" y="1766888"/>
            <a:ext cx="5299162" cy="4508500"/>
          </a:xfrm>
        </p:spPr>
        <p:txBody>
          <a:bodyPr>
            <a:normAutofit/>
          </a:bodyPr>
          <a:lstStyle>
            <a:lvl1pPr marL="0" indent="0">
              <a:buNone/>
              <a:defRPr sz="1800"/>
            </a:lvl1pPr>
          </a:lstStyle>
          <a:p>
            <a:endParaRPr lang="en-US" dirty="0"/>
          </a:p>
        </p:txBody>
      </p:sp>
      <p:sp>
        <p:nvSpPr>
          <p:cNvPr id="3" name="Text Placeholder 16">
            <a:extLst>
              <a:ext uri="{FF2B5EF4-FFF2-40B4-BE49-F238E27FC236}">
                <a16:creationId xmlns:a16="http://schemas.microsoft.com/office/drawing/2014/main" id="{883DD186-8A98-ACA0-A96C-F0DB60C772DF}"/>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219860453"/>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bg>
      <p:bgPr>
        <a:solidFill>
          <a:schemeClr val="bg1"/>
        </a:solidFill>
        <a:effectLst/>
      </p:bgPr>
    </p:bg>
    <p:spTree>
      <p:nvGrpSpPr>
        <p:cNvPr id="1" name=""/>
        <p:cNvGrpSpPr/>
        <p:nvPr/>
      </p:nvGrpSpPr>
      <p:grpSpPr>
        <a:xfrm>
          <a:off x="0" y="0"/>
          <a:ext cx="0" cy="0"/>
          <a:chOff x="0" y="0"/>
          <a:chExt cx="0" cy="0"/>
        </a:xfrm>
      </p:grpSpPr>
      <p:sp>
        <p:nvSpPr>
          <p:cNvPr id="11" name="Chart Placeholder 4">
            <a:extLst>
              <a:ext uri="{FF2B5EF4-FFF2-40B4-BE49-F238E27FC236}">
                <a16:creationId xmlns:a16="http://schemas.microsoft.com/office/drawing/2014/main" id="{367E5E16-617A-A82C-0FA6-8DE3100ED7E5}"/>
              </a:ext>
            </a:extLst>
          </p:cNvPr>
          <p:cNvSpPr>
            <a:spLocks noGrp="1"/>
          </p:cNvSpPr>
          <p:nvPr>
            <p:ph type="chart" sz="quarter" idx="15"/>
          </p:nvPr>
        </p:nvSpPr>
        <p:spPr>
          <a:xfrm>
            <a:off x="6274888" y="1766518"/>
            <a:ext cx="5299162" cy="4508500"/>
          </a:xfrm>
        </p:spPr>
        <p:txBody>
          <a:bodyPr>
            <a:normAutofit/>
          </a:bodyPr>
          <a:lstStyle>
            <a:lvl1pPr marL="0" indent="0">
              <a:buNone/>
              <a:defRPr sz="1800"/>
            </a:lvl1pPr>
          </a:lstStyle>
          <a:p>
            <a:endParaRPr lang="en-US" dirty="0"/>
          </a:p>
        </p:txBody>
      </p:sp>
      <p:sp>
        <p:nvSpPr>
          <p:cNvPr id="7" name="Text Placeholder 16">
            <a:extLst>
              <a:ext uri="{FF2B5EF4-FFF2-40B4-BE49-F238E27FC236}">
                <a16:creationId xmlns:a16="http://schemas.microsoft.com/office/drawing/2014/main" id="{EA46499F-8BCD-A920-0F8A-2157272DEFAC}"/>
              </a:ext>
            </a:extLst>
          </p:cNvPr>
          <p:cNvSpPr>
            <a:spLocks noGrp="1"/>
          </p:cNvSpPr>
          <p:nvPr>
            <p:ph type="body" sz="quarter" idx="12" hasCustomPrompt="1"/>
          </p:nvPr>
        </p:nvSpPr>
        <p:spPr>
          <a:xfrm>
            <a:off x="626302" y="1458934"/>
            <a:ext cx="5469698" cy="4814866"/>
          </a:xfrm>
        </p:spPr>
        <p:txBody>
          <a:bodyPr numCol="1" spcCol="180000">
            <a:normAutofit/>
          </a:bodyPr>
          <a:lstStyle>
            <a:lvl1pPr marL="0" indent="0">
              <a:lnSpc>
                <a:spcPct val="100000"/>
              </a:lnSpc>
              <a:buNone/>
              <a:defRPr sz="1200">
                <a:solidFill>
                  <a:srgbClr val="001F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dolore </a:t>
            </a:r>
            <a:r>
              <a:rPr lang="en-GB" err="1"/>
              <a:t>te</a:t>
            </a:r>
            <a:r>
              <a:rPr lang="en-GB"/>
              <a:t> </a:t>
            </a:r>
            <a:r>
              <a:rPr lang="en-GB" err="1"/>
              <a:t>feugait</a:t>
            </a:r>
            <a:r>
              <a:rPr lang="en-GB"/>
              <a:t> </a:t>
            </a:r>
            <a:r>
              <a:rPr lang="en-GB" err="1"/>
              <a:t>nulla</a:t>
            </a:r>
            <a:r>
              <a:rPr lang="en-GB"/>
              <a:t> </a:t>
            </a:r>
            <a:r>
              <a:rPr lang="en-GB" err="1"/>
              <a:t>facilisi</a:t>
            </a:r>
            <a:r>
              <a:rPr lang="en-GB"/>
              <a:t>.</a:t>
            </a:r>
          </a:p>
        </p:txBody>
      </p:sp>
      <p:sp>
        <p:nvSpPr>
          <p:cNvPr id="8" name="Text Placeholder 14">
            <a:extLst>
              <a:ext uri="{FF2B5EF4-FFF2-40B4-BE49-F238E27FC236}">
                <a16:creationId xmlns:a16="http://schemas.microsoft.com/office/drawing/2014/main" id="{9742D854-47B5-A15D-9ADB-5E4AB857D964}"/>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9" name="Text Placeholder 2">
            <a:extLst>
              <a:ext uri="{FF2B5EF4-FFF2-40B4-BE49-F238E27FC236}">
                <a16:creationId xmlns:a16="http://schemas.microsoft.com/office/drawing/2014/main" id="{1A4B941D-ED07-47B1-01C9-4B8B4DA97FCA}"/>
              </a:ext>
            </a:extLst>
          </p:cNvPr>
          <p:cNvSpPr>
            <a:spLocks noGrp="1"/>
          </p:cNvSpPr>
          <p:nvPr>
            <p:ph type="body" sz="quarter" idx="13" hasCustomPrompt="1"/>
          </p:nvPr>
        </p:nvSpPr>
        <p:spPr>
          <a:xfrm>
            <a:off x="638175" y="1127669"/>
            <a:ext cx="7929563" cy="331265"/>
          </a:xfrm>
        </p:spPr>
        <p:txBody>
          <a:bodyPr>
            <a:normAutofit/>
          </a:bodyPr>
          <a:lstStyle>
            <a:lvl1pPr marL="0" indent="0">
              <a:buNone/>
              <a:defRPr sz="1600">
                <a:solidFill>
                  <a:srgbClr val="001F5B"/>
                </a:solidFill>
              </a:defRPr>
            </a:lvl1pPr>
          </a:lstStyle>
          <a:p>
            <a:pPr lvl="0"/>
            <a:r>
              <a:rPr lang="en-GB"/>
              <a:t>Sub-headline if needed</a:t>
            </a:r>
            <a:endParaRPr lang="en-US"/>
          </a:p>
        </p:txBody>
      </p:sp>
      <p:sp>
        <p:nvSpPr>
          <p:cNvPr id="3" name="Text Placeholder 16">
            <a:extLst>
              <a:ext uri="{FF2B5EF4-FFF2-40B4-BE49-F238E27FC236}">
                <a16:creationId xmlns:a16="http://schemas.microsoft.com/office/drawing/2014/main" id="{9C9EA3F2-FFC0-F9B8-8447-7414F4358BF7}"/>
              </a:ext>
            </a:extLst>
          </p:cNvPr>
          <p:cNvSpPr>
            <a:spLocks noGrp="1"/>
          </p:cNvSpPr>
          <p:nvPr>
            <p:ph type="body" sz="quarter" idx="16"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564608384"/>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4">
    <p:bg>
      <p:bgPr>
        <a:solidFill>
          <a:schemeClr val="bg1"/>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DEADD939-34D2-D3C4-31C3-1FB7F90DA32F}"/>
              </a:ext>
            </a:extLst>
          </p:cNvPr>
          <p:cNvSpPr>
            <a:spLocks noGrp="1"/>
          </p:cNvSpPr>
          <p:nvPr>
            <p:ph type="chart" sz="quarter" idx="14"/>
          </p:nvPr>
        </p:nvSpPr>
        <p:spPr>
          <a:xfrm>
            <a:off x="638175" y="1766518"/>
            <a:ext cx="3495413" cy="4508500"/>
          </a:xfrm>
        </p:spPr>
        <p:txBody>
          <a:bodyPr>
            <a:normAutofit/>
          </a:bodyPr>
          <a:lstStyle>
            <a:lvl1pPr marL="0" indent="0">
              <a:buNone/>
              <a:defRPr sz="1800"/>
            </a:lvl1pPr>
          </a:lstStyle>
          <a:p>
            <a:endParaRPr lang="en-US" dirty="0"/>
          </a:p>
        </p:txBody>
      </p:sp>
      <p:sp>
        <p:nvSpPr>
          <p:cNvPr id="6" name="Chart Placeholder 4">
            <a:extLst>
              <a:ext uri="{FF2B5EF4-FFF2-40B4-BE49-F238E27FC236}">
                <a16:creationId xmlns:a16="http://schemas.microsoft.com/office/drawing/2014/main" id="{83487E4C-22C6-5565-2301-3B3ED9FB23FD}"/>
              </a:ext>
            </a:extLst>
          </p:cNvPr>
          <p:cNvSpPr>
            <a:spLocks noGrp="1"/>
          </p:cNvSpPr>
          <p:nvPr>
            <p:ph type="chart" sz="quarter" idx="15"/>
          </p:nvPr>
        </p:nvSpPr>
        <p:spPr>
          <a:xfrm>
            <a:off x="8078635" y="1766518"/>
            <a:ext cx="3495413" cy="4508500"/>
          </a:xfrm>
        </p:spPr>
        <p:txBody>
          <a:bodyPr>
            <a:normAutofit/>
          </a:bodyPr>
          <a:lstStyle>
            <a:lvl1pPr marL="0" indent="0">
              <a:buNone/>
              <a:defRPr sz="1800"/>
            </a:lvl1pPr>
          </a:lstStyle>
          <a:p>
            <a:endParaRPr lang="en-US" dirty="0"/>
          </a:p>
        </p:txBody>
      </p:sp>
      <p:sp>
        <p:nvSpPr>
          <p:cNvPr id="7" name="Chart Placeholder 4">
            <a:extLst>
              <a:ext uri="{FF2B5EF4-FFF2-40B4-BE49-F238E27FC236}">
                <a16:creationId xmlns:a16="http://schemas.microsoft.com/office/drawing/2014/main" id="{9DB455F1-C86E-BC84-5712-9C01336F2E36}"/>
              </a:ext>
            </a:extLst>
          </p:cNvPr>
          <p:cNvSpPr>
            <a:spLocks noGrp="1"/>
          </p:cNvSpPr>
          <p:nvPr>
            <p:ph type="chart" sz="quarter" idx="16"/>
          </p:nvPr>
        </p:nvSpPr>
        <p:spPr>
          <a:xfrm>
            <a:off x="4358405" y="1766518"/>
            <a:ext cx="3495413" cy="4508500"/>
          </a:xfrm>
        </p:spPr>
        <p:txBody>
          <a:bodyPr>
            <a:normAutofit/>
          </a:bodyPr>
          <a:lstStyle>
            <a:lvl1pPr marL="0" indent="0">
              <a:buNone/>
              <a:defRPr sz="1800"/>
            </a:lvl1pPr>
          </a:lstStyle>
          <a:p>
            <a:endParaRPr lang="en-US" dirty="0"/>
          </a:p>
        </p:txBody>
      </p:sp>
      <p:sp>
        <p:nvSpPr>
          <p:cNvPr id="8" name="Text Placeholder 14">
            <a:extLst>
              <a:ext uri="{FF2B5EF4-FFF2-40B4-BE49-F238E27FC236}">
                <a16:creationId xmlns:a16="http://schemas.microsoft.com/office/drawing/2014/main" id="{7D6595AF-B9BC-1F9D-DB96-D2C883BBE8A0}"/>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9" name="Text Placeholder 2">
            <a:extLst>
              <a:ext uri="{FF2B5EF4-FFF2-40B4-BE49-F238E27FC236}">
                <a16:creationId xmlns:a16="http://schemas.microsoft.com/office/drawing/2014/main" id="{6994ABA8-271A-9435-5225-4A60860A9BA7}"/>
              </a:ext>
            </a:extLst>
          </p:cNvPr>
          <p:cNvSpPr>
            <a:spLocks noGrp="1"/>
          </p:cNvSpPr>
          <p:nvPr>
            <p:ph type="body" sz="quarter" idx="13" hasCustomPrompt="1"/>
          </p:nvPr>
        </p:nvSpPr>
        <p:spPr>
          <a:xfrm>
            <a:off x="638175" y="1127669"/>
            <a:ext cx="7929563" cy="331265"/>
          </a:xfrm>
        </p:spPr>
        <p:txBody>
          <a:bodyPr>
            <a:normAutofit/>
          </a:bodyPr>
          <a:lstStyle>
            <a:lvl1pPr marL="0" indent="0">
              <a:buNone/>
              <a:defRPr sz="1600">
                <a:solidFill>
                  <a:srgbClr val="001F5B"/>
                </a:solidFill>
              </a:defRPr>
            </a:lvl1pPr>
          </a:lstStyle>
          <a:p>
            <a:pPr lvl="0"/>
            <a:r>
              <a:rPr lang="en-GB"/>
              <a:t>Sub-headline if needed</a:t>
            </a:r>
            <a:endParaRPr lang="en-US"/>
          </a:p>
        </p:txBody>
      </p:sp>
      <p:sp>
        <p:nvSpPr>
          <p:cNvPr id="3" name="Text Placeholder 16">
            <a:extLst>
              <a:ext uri="{FF2B5EF4-FFF2-40B4-BE49-F238E27FC236}">
                <a16:creationId xmlns:a16="http://schemas.microsoft.com/office/drawing/2014/main" id="{1AD7F4B9-BCE6-9245-A849-9FE27A2981FF}"/>
              </a:ext>
            </a:extLst>
          </p:cNvPr>
          <p:cNvSpPr>
            <a:spLocks noGrp="1"/>
          </p:cNvSpPr>
          <p:nvPr>
            <p:ph type="body" sz="quarter" idx="17"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96750373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5">
    <p:bg>
      <p:bgPr>
        <a:solidFill>
          <a:schemeClr val="bg1"/>
        </a:solidFill>
        <a:effectLst/>
      </p:bgPr>
    </p:bg>
    <p:spTree>
      <p:nvGrpSpPr>
        <p:cNvPr id="1" name=""/>
        <p:cNvGrpSpPr/>
        <p:nvPr/>
      </p:nvGrpSpPr>
      <p:grpSpPr>
        <a:xfrm>
          <a:off x="0" y="0"/>
          <a:ext cx="0" cy="0"/>
          <a:chOff x="0" y="0"/>
          <a:chExt cx="0" cy="0"/>
        </a:xfrm>
      </p:grpSpPr>
      <p:sp>
        <p:nvSpPr>
          <p:cNvPr id="11" name="Chart Placeholder 4">
            <a:extLst>
              <a:ext uri="{FF2B5EF4-FFF2-40B4-BE49-F238E27FC236}">
                <a16:creationId xmlns:a16="http://schemas.microsoft.com/office/drawing/2014/main" id="{367E5E16-617A-A82C-0FA6-8DE3100ED7E5}"/>
              </a:ext>
            </a:extLst>
          </p:cNvPr>
          <p:cNvSpPr>
            <a:spLocks noGrp="1"/>
          </p:cNvSpPr>
          <p:nvPr>
            <p:ph type="chart" sz="quarter" idx="15"/>
          </p:nvPr>
        </p:nvSpPr>
        <p:spPr>
          <a:xfrm>
            <a:off x="6274888" y="1766518"/>
            <a:ext cx="5299162" cy="4508500"/>
          </a:xfrm>
        </p:spPr>
        <p:txBody>
          <a:bodyPr>
            <a:normAutofit/>
          </a:bodyPr>
          <a:lstStyle>
            <a:lvl1pPr marL="0" indent="0">
              <a:buNone/>
              <a:defRPr sz="1800"/>
            </a:lvl1pPr>
          </a:lstStyle>
          <a:p>
            <a:endParaRPr lang="en-US" dirty="0"/>
          </a:p>
        </p:txBody>
      </p:sp>
      <p:sp>
        <p:nvSpPr>
          <p:cNvPr id="7" name="Text Placeholder 16">
            <a:extLst>
              <a:ext uri="{FF2B5EF4-FFF2-40B4-BE49-F238E27FC236}">
                <a16:creationId xmlns:a16="http://schemas.microsoft.com/office/drawing/2014/main" id="{EA46499F-8BCD-A920-0F8A-2157272DEFAC}"/>
              </a:ext>
            </a:extLst>
          </p:cNvPr>
          <p:cNvSpPr>
            <a:spLocks noGrp="1"/>
          </p:cNvSpPr>
          <p:nvPr>
            <p:ph type="body" sz="quarter" idx="12" hasCustomPrompt="1"/>
          </p:nvPr>
        </p:nvSpPr>
        <p:spPr>
          <a:xfrm>
            <a:off x="626302" y="1458934"/>
            <a:ext cx="5469698" cy="1885515"/>
          </a:xfrm>
        </p:spPr>
        <p:txBody>
          <a:bodyPr numCol="1" spcCol="180000">
            <a:normAutofit/>
          </a:bodyPr>
          <a:lstStyle>
            <a:lvl1pPr marL="0" indent="0">
              <a:lnSpc>
                <a:spcPct val="100000"/>
              </a:lnSpc>
              <a:buNone/>
              <a:defRPr sz="1200">
                <a:solidFill>
                  <a:srgbClr val="001F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dolore </a:t>
            </a:r>
            <a:r>
              <a:rPr lang="en-GB" err="1"/>
              <a:t>te</a:t>
            </a:r>
            <a:r>
              <a:rPr lang="en-GB"/>
              <a:t> </a:t>
            </a:r>
            <a:r>
              <a:rPr lang="en-GB" err="1"/>
              <a:t>feugait</a:t>
            </a:r>
            <a:r>
              <a:rPr lang="en-GB"/>
              <a:t> </a:t>
            </a:r>
            <a:r>
              <a:rPr lang="en-GB" err="1"/>
              <a:t>nulla</a:t>
            </a:r>
            <a:r>
              <a:rPr lang="en-GB"/>
              <a:t>.</a:t>
            </a:r>
          </a:p>
        </p:txBody>
      </p:sp>
      <p:sp>
        <p:nvSpPr>
          <p:cNvPr id="4" name="Chart Placeholder 4">
            <a:extLst>
              <a:ext uri="{FF2B5EF4-FFF2-40B4-BE49-F238E27FC236}">
                <a16:creationId xmlns:a16="http://schemas.microsoft.com/office/drawing/2014/main" id="{100924D0-5BC7-530C-0609-AAFD9B5AD979}"/>
              </a:ext>
            </a:extLst>
          </p:cNvPr>
          <p:cNvSpPr>
            <a:spLocks noGrp="1"/>
          </p:cNvSpPr>
          <p:nvPr>
            <p:ph type="chart" sz="quarter" idx="16"/>
          </p:nvPr>
        </p:nvSpPr>
        <p:spPr>
          <a:xfrm>
            <a:off x="638176" y="3429000"/>
            <a:ext cx="5299162" cy="2846018"/>
          </a:xfrm>
        </p:spPr>
        <p:txBody>
          <a:bodyPr>
            <a:normAutofit/>
          </a:bodyPr>
          <a:lstStyle>
            <a:lvl1pPr marL="0" indent="0">
              <a:buNone/>
              <a:defRPr sz="1800"/>
            </a:lvl1pPr>
          </a:lstStyle>
          <a:p>
            <a:endParaRPr lang="en-US" dirty="0"/>
          </a:p>
        </p:txBody>
      </p:sp>
      <p:sp>
        <p:nvSpPr>
          <p:cNvPr id="5" name="Text Placeholder 14">
            <a:extLst>
              <a:ext uri="{FF2B5EF4-FFF2-40B4-BE49-F238E27FC236}">
                <a16:creationId xmlns:a16="http://schemas.microsoft.com/office/drawing/2014/main" id="{E475E08C-43AE-3BF1-6B6C-917890E81373}"/>
              </a:ext>
            </a:extLst>
          </p:cNvPr>
          <p:cNvSpPr>
            <a:spLocks noGrp="1"/>
          </p:cNvSpPr>
          <p:nvPr>
            <p:ph type="body" sz="quarter" idx="11" hasCustomPrompt="1"/>
          </p:nvPr>
        </p:nvSpPr>
        <p:spPr>
          <a:xfrm>
            <a:off x="638829" y="695869"/>
            <a:ext cx="10929284" cy="331265"/>
          </a:xfrm>
        </p:spPr>
        <p:txBody>
          <a:bodyPr/>
          <a:lstStyle>
            <a:lvl1pPr marL="0" indent="0">
              <a:lnSpc>
                <a:spcPct val="60000"/>
              </a:lnSpc>
              <a:buNone/>
              <a:defRPr b="1" i="0">
                <a:solidFill>
                  <a:srgbClr val="001F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Heading goes here</a:t>
            </a:r>
            <a:endParaRPr lang="en-US"/>
          </a:p>
        </p:txBody>
      </p:sp>
      <p:sp>
        <p:nvSpPr>
          <p:cNvPr id="6" name="Text Placeholder 2">
            <a:extLst>
              <a:ext uri="{FF2B5EF4-FFF2-40B4-BE49-F238E27FC236}">
                <a16:creationId xmlns:a16="http://schemas.microsoft.com/office/drawing/2014/main" id="{8A54F7C3-21D1-18A7-2556-87BE18F1DB01}"/>
              </a:ext>
            </a:extLst>
          </p:cNvPr>
          <p:cNvSpPr>
            <a:spLocks noGrp="1"/>
          </p:cNvSpPr>
          <p:nvPr>
            <p:ph type="body" sz="quarter" idx="13" hasCustomPrompt="1"/>
          </p:nvPr>
        </p:nvSpPr>
        <p:spPr>
          <a:xfrm>
            <a:off x="638175" y="1127669"/>
            <a:ext cx="7929563" cy="331265"/>
          </a:xfrm>
        </p:spPr>
        <p:txBody>
          <a:bodyPr>
            <a:normAutofit/>
          </a:bodyPr>
          <a:lstStyle>
            <a:lvl1pPr marL="0" indent="0">
              <a:buNone/>
              <a:defRPr sz="1600">
                <a:solidFill>
                  <a:srgbClr val="001F5B"/>
                </a:solidFill>
              </a:defRPr>
            </a:lvl1pPr>
          </a:lstStyle>
          <a:p>
            <a:pPr lvl="0"/>
            <a:r>
              <a:rPr lang="en-GB"/>
              <a:t>Sub-headline if needed</a:t>
            </a:r>
            <a:endParaRPr lang="en-US"/>
          </a:p>
        </p:txBody>
      </p:sp>
      <p:sp>
        <p:nvSpPr>
          <p:cNvPr id="3" name="Text Placeholder 16">
            <a:extLst>
              <a:ext uri="{FF2B5EF4-FFF2-40B4-BE49-F238E27FC236}">
                <a16:creationId xmlns:a16="http://schemas.microsoft.com/office/drawing/2014/main" id="{1B6754AC-D207-5C34-FB9C-D054DC77E1C5}"/>
              </a:ext>
            </a:extLst>
          </p:cNvPr>
          <p:cNvSpPr>
            <a:spLocks noGrp="1"/>
          </p:cNvSpPr>
          <p:nvPr>
            <p:ph type="body" sz="quarter" idx="17"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40475264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fographic 5">
    <p:bg>
      <p:bgPr>
        <a:solidFill>
          <a:srgbClr val="FFC520"/>
        </a:solidFill>
        <a:effectLst/>
      </p:bgPr>
    </p:bg>
    <p:spTree>
      <p:nvGrpSpPr>
        <p:cNvPr id="1" name=""/>
        <p:cNvGrpSpPr/>
        <p:nvPr/>
      </p:nvGrpSpPr>
      <p:grpSpPr>
        <a:xfrm>
          <a:off x="0" y="0"/>
          <a:ext cx="0" cy="0"/>
          <a:chOff x="0" y="0"/>
          <a:chExt cx="0" cy="0"/>
        </a:xfrm>
      </p:grpSpPr>
      <p:pic>
        <p:nvPicPr>
          <p:cNvPr id="10" name="Picture 9" descr="A yellow background with wavy lines&#10;&#10;Description automatically generated">
            <a:extLst>
              <a:ext uri="{FF2B5EF4-FFF2-40B4-BE49-F238E27FC236}">
                <a16:creationId xmlns:a16="http://schemas.microsoft.com/office/drawing/2014/main" id="{3572767F-28F8-3E0F-5C56-2B7FCD02B1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7D1169CA-894A-F0C0-1648-86E4EF02EB45}"/>
              </a:ext>
            </a:extLst>
          </p:cNvPr>
          <p:cNvSpPr>
            <a:spLocks noGrp="1"/>
          </p:cNvSpPr>
          <p:nvPr>
            <p:ph type="ctrTitle" hasCustomPrompt="1"/>
          </p:nvPr>
        </p:nvSpPr>
        <p:spPr>
          <a:xfrm>
            <a:off x="1495584" y="2996712"/>
            <a:ext cx="9200832" cy="864577"/>
          </a:xfrm>
        </p:spPr>
        <p:txBody>
          <a:bodyPr anchor="t">
            <a:noAutofit/>
          </a:bodyPr>
          <a:lstStyle>
            <a:lvl1pPr algn="ctr">
              <a:lnSpc>
                <a:spcPts val="7000"/>
              </a:lnSpc>
              <a:defRPr sz="7000" b="1" i="0">
                <a:solidFill>
                  <a:srgbClr val="001F5B"/>
                </a:solidFill>
                <a:latin typeface="Arial" panose="020B0604020202020204" pitchFamily="34" charset="0"/>
                <a:cs typeface="Arial" panose="020B0604020202020204" pitchFamily="34" charset="0"/>
              </a:defRPr>
            </a:lvl1pPr>
          </a:lstStyle>
          <a:p>
            <a:r>
              <a:rPr lang="en-GB"/>
              <a:t>Questions?</a:t>
            </a:r>
            <a:endParaRPr lang="en-US"/>
          </a:p>
        </p:txBody>
      </p:sp>
      <p:sp>
        <p:nvSpPr>
          <p:cNvPr id="3" name="Text Placeholder 16">
            <a:extLst>
              <a:ext uri="{FF2B5EF4-FFF2-40B4-BE49-F238E27FC236}">
                <a16:creationId xmlns:a16="http://schemas.microsoft.com/office/drawing/2014/main" id="{4A8C214E-9063-FD13-9B24-6F30F607607E}"/>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14946972"/>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Yellow">
    <p:bg>
      <p:bgPr>
        <a:solidFill>
          <a:srgbClr val="FFC520"/>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71CEAF89-AFBD-2FC0-3699-79515C2EE342}"/>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66081742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C889703E-CE13-C23C-160A-C6D919BA2C3C}"/>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628767306"/>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rgbClr val="001F5B"/>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C889703E-CE13-C23C-160A-C6D919BA2C3C}"/>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466418637"/>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1F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F2B339-4569-9455-CA0E-65521E905D7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68B5561-A651-FC60-10D8-B97CD24DAC77}"/>
              </a:ext>
            </a:extLst>
          </p:cNvPr>
          <p:cNvSpPr>
            <a:spLocks noGrp="1"/>
          </p:cNvSpPr>
          <p:nvPr>
            <p:ph type="ctrTitle" hasCustomPrompt="1"/>
          </p:nvPr>
        </p:nvSpPr>
        <p:spPr>
          <a:xfrm>
            <a:off x="1495584" y="2996712"/>
            <a:ext cx="9200832" cy="864577"/>
          </a:xfrm>
        </p:spPr>
        <p:txBody>
          <a:bodyPr anchor="t">
            <a:noAutofit/>
          </a:bodyPr>
          <a:lstStyle>
            <a:lvl1pPr algn="ctr">
              <a:lnSpc>
                <a:spcPts val="7000"/>
              </a:lnSpc>
              <a:defRPr sz="7000" b="1" i="0">
                <a:solidFill>
                  <a:schemeClr val="bg1"/>
                </a:solidFill>
                <a:latin typeface="Arial" panose="020B0604020202020204" pitchFamily="34" charset="0"/>
                <a:cs typeface="Arial" panose="020B0604020202020204" pitchFamily="34" charset="0"/>
              </a:defRPr>
            </a:lvl1pPr>
          </a:lstStyle>
          <a:p>
            <a:r>
              <a:rPr lang="en-GB"/>
              <a:t>Thank you</a:t>
            </a:r>
            <a:endParaRPr lang="en-US"/>
          </a:p>
        </p:txBody>
      </p:sp>
      <p:sp>
        <p:nvSpPr>
          <p:cNvPr id="5" name="Text Placeholder 16">
            <a:extLst>
              <a:ext uri="{FF2B5EF4-FFF2-40B4-BE49-F238E27FC236}">
                <a16:creationId xmlns:a16="http://schemas.microsoft.com/office/drawing/2014/main" id="{D9AB3AF2-675D-DF26-AA8F-B6834229376C}"/>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57262508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2">
    <p:spTree>
      <p:nvGrpSpPr>
        <p:cNvPr id="1" name=""/>
        <p:cNvGrpSpPr/>
        <p:nvPr/>
      </p:nvGrpSpPr>
      <p:grpSpPr>
        <a:xfrm>
          <a:off x="0" y="0"/>
          <a:ext cx="0" cy="0"/>
          <a:chOff x="0" y="0"/>
          <a:chExt cx="0" cy="0"/>
        </a:xfrm>
      </p:grpSpPr>
      <p:sp>
        <p:nvSpPr>
          <p:cNvPr id="11" name="Picture Placeholder 23">
            <a:extLst>
              <a:ext uri="{FF2B5EF4-FFF2-40B4-BE49-F238E27FC236}">
                <a16:creationId xmlns:a16="http://schemas.microsoft.com/office/drawing/2014/main" id="{CEF3EA84-91D5-8F97-9FBF-AC651FA5FEDB}"/>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rgbClr val="001F5B"/>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rgbClr val="001F5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rgbClr val="001F5B"/>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5" name="Picture 4" descr="A yellow and blue logo&#10;&#10;Description automatically generated">
            <a:extLst>
              <a:ext uri="{FF2B5EF4-FFF2-40B4-BE49-F238E27FC236}">
                <a16:creationId xmlns:a16="http://schemas.microsoft.com/office/drawing/2014/main" id="{8E13E6E1-F343-0612-A9FF-F727774564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36167" y="20188"/>
            <a:ext cx="3647262" cy="1583529"/>
          </a:xfrm>
          <a:prstGeom prst="rect">
            <a:avLst/>
          </a:prstGeom>
        </p:spPr>
      </p:pic>
      <p:sp>
        <p:nvSpPr>
          <p:cNvPr id="4" name="Text Placeholder 16">
            <a:extLst>
              <a:ext uri="{FF2B5EF4-FFF2-40B4-BE49-F238E27FC236}">
                <a16:creationId xmlns:a16="http://schemas.microsoft.com/office/drawing/2014/main" id="{37DA9A71-ABA2-7413-37FF-8B6A8629A8F5}"/>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77481840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1F5B"/>
        </a:solidFill>
        <a:effectLst/>
      </p:bgPr>
    </p:bg>
    <p:spTree>
      <p:nvGrpSpPr>
        <p:cNvPr id="1" name=""/>
        <p:cNvGrpSpPr/>
        <p:nvPr/>
      </p:nvGrpSpPr>
      <p:grpSpPr>
        <a:xfrm>
          <a:off x="0" y="0"/>
          <a:ext cx="0" cy="0"/>
          <a:chOff x="0" y="0"/>
          <a:chExt cx="0" cy="0"/>
        </a:xfrm>
      </p:grpSpPr>
      <p:sp>
        <p:nvSpPr>
          <p:cNvPr id="10" name="Picture Placeholder 23">
            <a:extLst>
              <a:ext uri="{FF2B5EF4-FFF2-40B4-BE49-F238E27FC236}">
                <a16:creationId xmlns:a16="http://schemas.microsoft.com/office/drawing/2014/main" id="{6193034E-B271-A2A5-291A-E3A4383EF3F0}"/>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5" name="Picture 4">
            <a:extLst>
              <a:ext uri="{FF2B5EF4-FFF2-40B4-BE49-F238E27FC236}">
                <a16:creationId xmlns:a16="http://schemas.microsoft.com/office/drawing/2014/main" id="{951DD93C-17F3-562B-D548-8F355CBCBF8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42586" y="20188"/>
            <a:ext cx="3647262" cy="2404799"/>
          </a:xfrm>
          <a:prstGeom prst="rect">
            <a:avLst/>
          </a:prstGeom>
        </p:spPr>
      </p:pic>
      <p:sp>
        <p:nvSpPr>
          <p:cNvPr id="7" name="Text Placeholder 16">
            <a:extLst>
              <a:ext uri="{FF2B5EF4-FFF2-40B4-BE49-F238E27FC236}">
                <a16:creationId xmlns:a16="http://schemas.microsoft.com/office/drawing/2014/main" id="{053A27DA-5857-B512-FCAC-2B2C4681BE5D}"/>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365885732"/>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1F5B"/>
        </a:solidFill>
        <a:effectLst/>
      </p:bgPr>
    </p:bg>
    <p:spTree>
      <p:nvGrpSpPr>
        <p:cNvPr id="1" name=""/>
        <p:cNvGrpSpPr/>
        <p:nvPr/>
      </p:nvGrpSpPr>
      <p:grpSpPr>
        <a:xfrm>
          <a:off x="0" y="0"/>
          <a:ext cx="0" cy="0"/>
          <a:chOff x="0" y="0"/>
          <a:chExt cx="0" cy="0"/>
        </a:xfrm>
      </p:grpSpPr>
      <p:sp>
        <p:nvSpPr>
          <p:cNvPr id="10" name="Picture Placeholder 23">
            <a:extLst>
              <a:ext uri="{FF2B5EF4-FFF2-40B4-BE49-F238E27FC236}">
                <a16:creationId xmlns:a16="http://schemas.microsoft.com/office/drawing/2014/main" id="{6193034E-B271-A2A5-291A-E3A4383EF3F0}"/>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chemeClr val="bg1"/>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5" name="Picture 4">
            <a:extLst>
              <a:ext uri="{FF2B5EF4-FFF2-40B4-BE49-F238E27FC236}">
                <a16:creationId xmlns:a16="http://schemas.microsoft.com/office/drawing/2014/main" id="{9E8219EE-85A5-2AA3-4881-FE4487B7AF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42586" y="20189"/>
            <a:ext cx="3647262" cy="1583760"/>
          </a:xfrm>
          <a:prstGeom prst="rect">
            <a:avLst/>
          </a:prstGeom>
        </p:spPr>
      </p:pic>
      <p:sp>
        <p:nvSpPr>
          <p:cNvPr id="3" name="Text Placeholder 16">
            <a:extLst>
              <a:ext uri="{FF2B5EF4-FFF2-40B4-BE49-F238E27FC236}">
                <a16:creationId xmlns:a16="http://schemas.microsoft.com/office/drawing/2014/main" id="{03E78067-81AF-69A5-9023-F774AF9382E8}"/>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6430421"/>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5" name="Picture Placeholder 23">
            <a:extLst>
              <a:ext uri="{FF2B5EF4-FFF2-40B4-BE49-F238E27FC236}">
                <a16:creationId xmlns:a16="http://schemas.microsoft.com/office/drawing/2014/main" id="{150F3EA5-35C9-D1ED-4720-8CB296A7939D}"/>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rgbClr val="001F5B"/>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rgbClr val="001F5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7" name="Picture 6" descr="A yellow and blue logo&#10;&#10;Description automatically generated">
            <a:extLst>
              <a:ext uri="{FF2B5EF4-FFF2-40B4-BE49-F238E27FC236}">
                <a16:creationId xmlns:a16="http://schemas.microsoft.com/office/drawing/2014/main" id="{81B4A876-4412-0636-5A14-E042A82924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167" y="20188"/>
            <a:ext cx="3647262" cy="2404800"/>
          </a:xfrm>
          <a:prstGeom prst="rect">
            <a:avLst/>
          </a:prstGeom>
        </p:spPr>
      </p:pic>
      <p:sp>
        <p:nvSpPr>
          <p:cNvPr id="4" name="Text Placeholder 16">
            <a:extLst>
              <a:ext uri="{FF2B5EF4-FFF2-40B4-BE49-F238E27FC236}">
                <a16:creationId xmlns:a16="http://schemas.microsoft.com/office/drawing/2014/main" id="{4DF0AB3F-A8F4-FDD3-C210-368DECCFEE02}"/>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569364378"/>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sp>
        <p:nvSpPr>
          <p:cNvPr id="5" name="Picture Placeholder 23">
            <a:extLst>
              <a:ext uri="{FF2B5EF4-FFF2-40B4-BE49-F238E27FC236}">
                <a16:creationId xmlns:a16="http://schemas.microsoft.com/office/drawing/2014/main" id="{150F3EA5-35C9-D1ED-4720-8CB296A7939D}"/>
              </a:ext>
            </a:extLst>
          </p:cNvPr>
          <p:cNvSpPr>
            <a:spLocks noGrp="1"/>
          </p:cNvSpPr>
          <p:nvPr>
            <p:ph type="pic" sz="quarter" idx="13"/>
          </p:nvPr>
        </p:nvSpPr>
        <p:spPr>
          <a:xfrm>
            <a:off x="0" y="0"/>
            <a:ext cx="12192000" cy="6858000"/>
          </a:xfrm>
        </p:spPr>
        <p:txBody>
          <a:bodyPr>
            <a:normAutofit/>
          </a:bodyPr>
          <a:lstStyle>
            <a:lvl1pPr marL="0" indent="0">
              <a:buNone/>
              <a:defRPr sz="1800"/>
            </a:lvl1pPr>
          </a:lstStyle>
          <a:p>
            <a:endParaRPr lang="en-US" dirty="0"/>
          </a:p>
        </p:txBody>
      </p:sp>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rgbClr val="001F5B"/>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rgbClr val="001F5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7" name="Picture 6" descr="A yellow and blue logo&#10;&#10;Description automatically generated">
            <a:extLst>
              <a:ext uri="{FF2B5EF4-FFF2-40B4-BE49-F238E27FC236}">
                <a16:creationId xmlns:a16="http://schemas.microsoft.com/office/drawing/2014/main" id="{177F2324-A938-5A87-2EFD-10B915AB7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36167" y="20188"/>
            <a:ext cx="3647262" cy="1569461"/>
          </a:xfrm>
          <a:prstGeom prst="rect">
            <a:avLst/>
          </a:prstGeom>
        </p:spPr>
      </p:pic>
      <p:sp>
        <p:nvSpPr>
          <p:cNvPr id="4" name="Text Placeholder 16">
            <a:extLst>
              <a:ext uri="{FF2B5EF4-FFF2-40B4-BE49-F238E27FC236}">
                <a16:creationId xmlns:a16="http://schemas.microsoft.com/office/drawing/2014/main" id="{41480A9A-06B7-2EDD-5CDA-68F798177FE8}"/>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050145045"/>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29" userDrawn="1">
          <p15:clr>
            <a:srgbClr val="FBAE40"/>
          </p15:clr>
        </p15:guide>
        <p15:guide id="6" pos="728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descr="A yellow and white circle&#10;&#10;Description automatically generated">
            <a:extLst>
              <a:ext uri="{FF2B5EF4-FFF2-40B4-BE49-F238E27FC236}">
                <a16:creationId xmlns:a16="http://schemas.microsoft.com/office/drawing/2014/main" id="{8A73D531-3816-E6B7-0988-535E209C2344}"/>
              </a:ext>
            </a:extLst>
          </p:cNvPr>
          <p:cNvPicPr>
            <a:picLocks noChangeAspect="1"/>
          </p:cNvPicPr>
          <p:nvPr userDrawn="1"/>
        </p:nvPicPr>
        <p:blipFill>
          <a:blip r:embed="rId2" cstate="email">
            <a:extLst>
              <a:ext uri="{28A0092B-C50C-407E-A947-70E740481C1C}">
                <a14:useLocalDpi xmlns:a14="http://schemas.microsoft.com/office/drawing/2010/main"/>
              </a:ext>
            </a:extLst>
          </a:blip>
          <a:srcRect r="28325"/>
          <a:stretch/>
        </p:blipFill>
        <p:spPr>
          <a:xfrm>
            <a:off x="0" y="12560"/>
            <a:ext cx="8738647" cy="6832879"/>
          </a:xfrm>
          <a:prstGeom prst="rect">
            <a:avLst/>
          </a:prstGeom>
        </p:spPr>
      </p:pic>
      <p:sp>
        <p:nvSpPr>
          <p:cNvPr id="2" name="Title 1">
            <a:extLst>
              <a:ext uri="{FF2B5EF4-FFF2-40B4-BE49-F238E27FC236}">
                <a16:creationId xmlns:a16="http://schemas.microsoft.com/office/drawing/2014/main" id="{B63CAD2E-660F-B21E-4FFB-F1DCCD3A5C61}"/>
              </a:ext>
            </a:extLst>
          </p:cNvPr>
          <p:cNvSpPr>
            <a:spLocks noGrp="1"/>
          </p:cNvSpPr>
          <p:nvPr>
            <p:ph type="ctrTitle" hasCustomPrompt="1"/>
          </p:nvPr>
        </p:nvSpPr>
        <p:spPr>
          <a:xfrm>
            <a:off x="634521" y="1041400"/>
            <a:ext cx="9200832" cy="1905000"/>
          </a:xfrm>
        </p:spPr>
        <p:txBody>
          <a:bodyPr anchor="t">
            <a:noAutofit/>
          </a:bodyPr>
          <a:lstStyle>
            <a:lvl1pPr algn="l">
              <a:lnSpc>
                <a:spcPts val="7000"/>
              </a:lnSpc>
              <a:defRPr sz="7000" b="0" i="0">
                <a:solidFill>
                  <a:srgbClr val="001F5B"/>
                </a:solidFill>
                <a:latin typeface="Arial" panose="020B0604020202020204" pitchFamily="34" charset="0"/>
                <a:cs typeface="Arial" panose="020B0604020202020204" pitchFamily="34" charset="0"/>
              </a:defRPr>
            </a:lvl1pPr>
          </a:lstStyle>
          <a:p>
            <a:r>
              <a:rPr lang="en-GB"/>
              <a:t>Title </a:t>
            </a:r>
            <a:br>
              <a:rPr lang="en-GB"/>
            </a:br>
            <a:r>
              <a:rPr lang="en-GB"/>
              <a:t>page</a:t>
            </a:r>
            <a:endParaRPr lang="en-US"/>
          </a:p>
        </p:txBody>
      </p:sp>
      <p:sp>
        <p:nvSpPr>
          <p:cNvPr id="13" name="Text Placeholder 12">
            <a:extLst>
              <a:ext uri="{FF2B5EF4-FFF2-40B4-BE49-F238E27FC236}">
                <a16:creationId xmlns:a16="http://schemas.microsoft.com/office/drawing/2014/main" id="{138F9DD2-2101-79D2-95E1-5F40A15AE808}"/>
              </a:ext>
            </a:extLst>
          </p:cNvPr>
          <p:cNvSpPr>
            <a:spLocks noGrp="1"/>
          </p:cNvSpPr>
          <p:nvPr>
            <p:ph type="body" sz="quarter" idx="10" hasCustomPrompt="1"/>
          </p:nvPr>
        </p:nvSpPr>
        <p:spPr>
          <a:xfrm>
            <a:off x="634521" y="3014662"/>
            <a:ext cx="6691312" cy="63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Subtitle</a:t>
            </a:r>
            <a:endParaRPr lang="en-US"/>
          </a:p>
        </p:txBody>
      </p:sp>
      <p:sp>
        <p:nvSpPr>
          <p:cNvPr id="15" name="Text Placeholder 14">
            <a:extLst>
              <a:ext uri="{FF2B5EF4-FFF2-40B4-BE49-F238E27FC236}">
                <a16:creationId xmlns:a16="http://schemas.microsoft.com/office/drawing/2014/main" id="{055AFAA8-3E0E-8F23-82D7-0956CA60308A}"/>
              </a:ext>
            </a:extLst>
          </p:cNvPr>
          <p:cNvSpPr>
            <a:spLocks noGrp="1"/>
          </p:cNvSpPr>
          <p:nvPr>
            <p:ph type="body" sz="quarter" idx="11" hasCustomPrompt="1"/>
          </p:nvPr>
        </p:nvSpPr>
        <p:spPr>
          <a:xfrm>
            <a:off x="634521" y="5772418"/>
            <a:ext cx="5946775" cy="214310"/>
          </a:xfrm>
        </p:spPr>
        <p:txBody>
          <a:bodyPr>
            <a:noAutofit/>
          </a:bodyPr>
          <a:lstStyle>
            <a:lvl1pPr marL="0" indent="0">
              <a:buNone/>
              <a:defRPr sz="1400" b="1" i="0">
                <a:solidFill>
                  <a:srgbClr val="001F5B"/>
                </a:solidFill>
                <a:latin typeface="Arial" panose="020B0604020202020204" pitchFamily="34" charset="0"/>
                <a:cs typeface="Arial" panose="020B0604020202020204" pitchFamily="34" charset="0"/>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GB"/>
              <a:t>Presenter</a:t>
            </a:r>
          </a:p>
        </p:txBody>
      </p:sp>
      <p:sp>
        <p:nvSpPr>
          <p:cNvPr id="17" name="Text Placeholder 16">
            <a:extLst>
              <a:ext uri="{FF2B5EF4-FFF2-40B4-BE49-F238E27FC236}">
                <a16:creationId xmlns:a16="http://schemas.microsoft.com/office/drawing/2014/main" id="{481120FE-0615-1C56-EEE2-1C7771049F4C}"/>
              </a:ext>
            </a:extLst>
          </p:cNvPr>
          <p:cNvSpPr>
            <a:spLocks noGrp="1"/>
          </p:cNvSpPr>
          <p:nvPr>
            <p:ph type="body" sz="quarter" idx="12" hasCustomPrompt="1"/>
          </p:nvPr>
        </p:nvSpPr>
        <p:spPr>
          <a:xfrm>
            <a:off x="634521" y="6074734"/>
            <a:ext cx="4252912" cy="214310"/>
          </a:xfrm>
        </p:spPr>
        <p:txBody>
          <a:bodyPr>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00 Month 0000</a:t>
            </a:r>
            <a:endParaRPr lang="en-US"/>
          </a:p>
        </p:txBody>
      </p:sp>
      <p:pic>
        <p:nvPicPr>
          <p:cNvPr id="4" name="Picture 3" descr="A yellow and blue logo&#10;&#10;Description automatically generated">
            <a:extLst>
              <a:ext uri="{FF2B5EF4-FFF2-40B4-BE49-F238E27FC236}">
                <a16:creationId xmlns:a16="http://schemas.microsoft.com/office/drawing/2014/main" id="{E35A76DB-665C-0ADF-30D2-38C8AAB03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6167" y="20188"/>
            <a:ext cx="3647262" cy="2404800"/>
          </a:xfrm>
          <a:prstGeom prst="rect">
            <a:avLst/>
          </a:prstGeom>
        </p:spPr>
      </p:pic>
      <p:sp>
        <p:nvSpPr>
          <p:cNvPr id="5" name="Text Placeholder 16">
            <a:extLst>
              <a:ext uri="{FF2B5EF4-FFF2-40B4-BE49-F238E27FC236}">
                <a16:creationId xmlns:a16="http://schemas.microsoft.com/office/drawing/2014/main" id="{C5F3E380-C699-57F8-0993-A667E8655602}"/>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err="1"/>
              <a:t>Santam</a:t>
            </a:r>
            <a:r>
              <a:rPr lang="en-GB"/>
              <a:t>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941502755"/>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93" userDrawn="1">
          <p15:clr>
            <a:srgbClr val="FBAE40"/>
          </p15:clr>
        </p15:guide>
        <p15:guide id="4" orient="horz" pos="391" userDrawn="1">
          <p15:clr>
            <a:srgbClr val="FBAE40"/>
          </p15:clr>
        </p15:guide>
        <p15:guide id="5" orient="horz" pos="3952" userDrawn="1">
          <p15:clr>
            <a:srgbClr val="FBAE40"/>
          </p15:clr>
        </p15:guide>
        <p15:guide id="6" pos="7287"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EE1C47C-F5A4-9318-6999-D23B898FB6CE}"/>
              </a:ext>
            </a:extLst>
          </p:cNvPr>
          <p:cNvGraphicFramePr>
            <a:graphicFrameLocks noChangeAspect="1"/>
          </p:cNvGraphicFramePr>
          <p:nvPr userDrawn="1">
            <p:custDataLst>
              <p:tags r:id="rId40"/>
            </p:custDataLst>
            <p:extLst>
              <p:ext uri="{D42A27DB-BD31-4B8C-83A1-F6EECF244321}">
                <p14:modId xmlns:p14="http://schemas.microsoft.com/office/powerpoint/2010/main" val="3569530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25" imgH="424" progId="TCLayout.ActiveDocument.1">
                  <p:embed/>
                </p:oleObj>
              </mc:Choice>
              <mc:Fallback>
                <p:oleObj name="think-cell Slide" r:id="rId41" imgW="425" imgH="424" progId="TCLayout.ActiveDocument.1">
                  <p:embed/>
                  <p:pic>
                    <p:nvPicPr>
                      <p:cNvPr id="8" name="think-cell data - do not delete" hidden="1">
                        <a:extLst>
                          <a:ext uri="{FF2B5EF4-FFF2-40B4-BE49-F238E27FC236}">
                            <a16:creationId xmlns:a16="http://schemas.microsoft.com/office/drawing/2014/main" id="{3EE1C47C-F5A4-9318-6999-D23B898FB6CE}"/>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04E1E61-9BD4-CF98-535A-C1E07C183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676C2E-D959-AFAC-39D8-098C5E653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49961-6375-57EE-63A4-56D778143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Arial" panose="020B0604020202020204" pitchFamily="34" charset="0"/>
              </a:defRPr>
            </a:lvl1pPr>
          </a:lstStyle>
          <a:p>
            <a:fld id="{53ACCC68-BEA5-BF4F-875B-DF308108544E}" type="datetimeFigureOut">
              <a:rPr lang="en-US" smtClean="0"/>
              <a:pPr/>
              <a:t>9/15/2025</a:t>
            </a:fld>
            <a:endParaRPr lang="en-US" dirty="0"/>
          </a:p>
        </p:txBody>
      </p:sp>
      <p:sp>
        <p:nvSpPr>
          <p:cNvPr id="5" name="Footer Placeholder 4">
            <a:extLst>
              <a:ext uri="{FF2B5EF4-FFF2-40B4-BE49-F238E27FC236}">
                <a16:creationId xmlns:a16="http://schemas.microsoft.com/office/drawing/2014/main" id="{87ACE0C9-C6D1-9361-6E4F-DDD089415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4968D48-5700-5C28-ECB8-57AE9BDC8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1" i="0">
                <a:solidFill>
                  <a:schemeClr val="tx1">
                    <a:tint val="82000"/>
                  </a:schemeClr>
                </a:solidFill>
                <a:latin typeface="Arial" panose="020B0604020202020204" pitchFamily="34" charset="0"/>
                <a:cs typeface="Arial" panose="020B0604020202020204" pitchFamily="34" charset="0"/>
              </a:defRPr>
            </a:lvl1pPr>
          </a:lstStyle>
          <a:p>
            <a:fld id="{688FD2F9-7906-0045-9F9E-DBB6D0C1AD50}" type="slidenum">
              <a:rPr lang="en-US" smtClean="0"/>
              <a:pPr/>
              <a:t>‹#›</a:t>
            </a:fld>
            <a:endParaRPr lang="en-US" dirty="0"/>
          </a:p>
        </p:txBody>
      </p:sp>
    </p:spTree>
    <p:extLst>
      <p:ext uri="{BB962C8B-B14F-4D97-AF65-F5344CB8AC3E}">
        <p14:creationId xmlns:p14="http://schemas.microsoft.com/office/powerpoint/2010/main" val="807459545"/>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58" r:id="rId3"/>
    <p:sldLayoutId id="2147483690" r:id="rId4"/>
    <p:sldLayoutId id="2147483659" r:id="rId5"/>
    <p:sldLayoutId id="2147483691" r:id="rId6"/>
    <p:sldLayoutId id="2147483660" r:id="rId7"/>
    <p:sldLayoutId id="2147483692" r:id="rId8"/>
    <p:sldLayoutId id="2147483661" r:id="rId9"/>
    <p:sldLayoutId id="2147483693" r:id="rId10"/>
    <p:sldLayoutId id="2147483664" r:id="rId11"/>
    <p:sldLayoutId id="2147483694" r:id="rId12"/>
    <p:sldLayoutId id="2147483666" r:id="rId13"/>
    <p:sldLayoutId id="2147483695" r:id="rId14"/>
    <p:sldLayoutId id="2147483663" r:id="rId15"/>
    <p:sldLayoutId id="2147483667" r:id="rId16"/>
    <p:sldLayoutId id="2147483687" r:id="rId17"/>
    <p:sldLayoutId id="2147483668" r:id="rId18"/>
    <p:sldLayoutId id="2147483670" r:id="rId19"/>
    <p:sldLayoutId id="2147483669" r:id="rId20"/>
    <p:sldLayoutId id="2147483673" r:id="rId21"/>
    <p:sldLayoutId id="2147483672" r:id="rId22"/>
    <p:sldLayoutId id="2147483671" r:id="rId23"/>
    <p:sldLayoutId id="2147483674" r:id="rId24"/>
    <p:sldLayoutId id="2147483675" r:id="rId25"/>
    <p:sldLayoutId id="2147483679" r:id="rId26"/>
    <p:sldLayoutId id="2147483676" r:id="rId27"/>
    <p:sldLayoutId id="2147483678" r:id="rId28"/>
    <p:sldLayoutId id="2147483680" r:id="rId29"/>
    <p:sldLayoutId id="2147483682" r:id="rId30"/>
    <p:sldLayoutId id="2147483681" r:id="rId31"/>
    <p:sldLayoutId id="2147483683" r:id="rId32"/>
    <p:sldLayoutId id="2147483684" r:id="rId33"/>
    <p:sldLayoutId id="2147483688" r:id="rId34"/>
    <p:sldLayoutId id="2147483685" r:id="rId35"/>
    <p:sldLayoutId id="2147483686" r:id="rId36"/>
    <p:sldLayoutId id="2147483696" r:id="rId37"/>
    <p:sldLayoutId id="2147483697" r:id="rId3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0.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9.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8.png"/><Relationship Id="rId5" Type="http://schemas.openxmlformats.org/officeDocument/2006/relationships/tags" Target="../tags/tag6.xml"/><Relationship Id="rId10" Type="http://schemas.openxmlformats.org/officeDocument/2006/relationships/slideLayout" Target="../slideLayouts/slideLayout26.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1.svg"/></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6.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 Id="rId6" Type="http://schemas.openxmlformats.org/officeDocument/2006/relationships/chart" Target="../charts/chart3.xml"/><Relationship Id="rId5" Type="http://schemas.openxmlformats.org/officeDocument/2006/relationships/image" Target="../media/image27.png"/><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3">
            <a:extLst>
              <a:ext uri="{FF2B5EF4-FFF2-40B4-BE49-F238E27FC236}">
                <a16:creationId xmlns:a16="http://schemas.microsoft.com/office/drawing/2014/main" id="{EFBB845C-7B83-69C8-B29A-3C41A5ACBE95}"/>
              </a:ext>
            </a:extLst>
          </p:cNvPr>
          <p:cNvPicPr>
            <a:picLocks noGrp="1" noChangeAspect="1"/>
          </p:cNvPicPr>
          <p:nvPr>
            <p:ph type="pic" sz="quarter" idx="13"/>
          </p:nvPr>
        </p:nvPicPr>
        <p:blipFill>
          <a:blip r:embed="rId3"/>
          <a:srcRect l="4622" r="4622"/>
          <a:stretch/>
        </p:blipFill>
        <p:spPr>
          <a:xfrm flipH="1">
            <a:off x="0" y="0"/>
            <a:ext cx="12192000" cy="6858000"/>
          </a:xfrm>
        </p:spPr>
      </p:pic>
      <p:sp>
        <p:nvSpPr>
          <p:cNvPr id="7" name="Title 6">
            <a:extLst>
              <a:ext uri="{FF2B5EF4-FFF2-40B4-BE49-F238E27FC236}">
                <a16:creationId xmlns:a16="http://schemas.microsoft.com/office/drawing/2014/main" id="{06B9B398-D849-0A4F-B68B-81A631D7C33E}"/>
              </a:ext>
            </a:extLst>
          </p:cNvPr>
          <p:cNvSpPr>
            <a:spLocks noGrp="1"/>
          </p:cNvSpPr>
          <p:nvPr>
            <p:ph type="ctrTitle"/>
          </p:nvPr>
        </p:nvSpPr>
        <p:spPr/>
        <p:txBody>
          <a:bodyPr/>
          <a:lstStyle/>
          <a:p>
            <a:r>
              <a:rPr lang="en-US" b="1" dirty="0">
                <a:solidFill>
                  <a:srgbClr val="FFC520"/>
                </a:solidFill>
              </a:rPr>
              <a:t>2025</a:t>
            </a:r>
            <a:br>
              <a:rPr lang="en-US" dirty="0"/>
            </a:br>
            <a:r>
              <a:rPr lang="en-US" sz="7200" b="1" dirty="0">
                <a:solidFill>
                  <a:schemeClr val="accent1"/>
                </a:solidFill>
                <a:latin typeface="Arial Narrow" panose="020B0606020202030204" pitchFamily="34" charset="0"/>
              </a:rPr>
              <a:t>Subordinated </a:t>
            </a:r>
            <a:br>
              <a:rPr lang="en-US" sz="7200" b="1" dirty="0">
                <a:solidFill>
                  <a:schemeClr val="accent1"/>
                </a:solidFill>
                <a:latin typeface="Arial Narrow" panose="020B0606020202030204" pitchFamily="34" charset="0"/>
              </a:rPr>
            </a:br>
            <a:r>
              <a:rPr lang="en-US" sz="7200" b="1" dirty="0">
                <a:solidFill>
                  <a:schemeClr val="accent1"/>
                </a:solidFill>
                <a:latin typeface="Arial Narrow" panose="020B0606020202030204" pitchFamily="34" charset="0"/>
              </a:rPr>
              <a:t>Debt Issuance</a:t>
            </a:r>
            <a:br>
              <a:rPr lang="en-ZA" sz="7200" b="1" dirty="0">
                <a:solidFill>
                  <a:schemeClr val="accent1"/>
                </a:solidFill>
                <a:latin typeface="Arial Narrow" panose="020B0606020202030204" pitchFamily="34" charset="0"/>
              </a:rPr>
            </a:br>
            <a:endParaRPr lang="en-US" dirty="0"/>
          </a:p>
        </p:txBody>
      </p:sp>
      <p:sp>
        <p:nvSpPr>
          <p:cNvPr id="5" name="Text Placeholder 4">
            <a:extLst>
              <a:ext uri="{FF2B5EF4-FFF2-40B4-BE49-F238E27FC236}">
                <a16:creationId xmlns:a16="http://schemas.microsoft.com/office/drawing/2014/main" id="{BCB7EEB4-3E86-5AEF-FBA2-05466CF0BBD2}"/>
              </a:ext>
            </a:extLst>
          </p:cNvPr>
          <p:cNvSpPr>
            <a:spLocks noGrp="1"/>
          </p:cNvSpPr>
          <p:nvPr>
            <p:ph type="body" sz="quarter" idx="10"/>
          </p:nvPr>
        </p:nvSpPr>
        <p:spPr>
          <a:xfrm>
            <a:off x="709934" y="3925715"/>
            <a:ext cx="6848333" cy="634998"/>
          </a:xfrm>
        </p:spPr>
        <p:txBody>
          <a:bodyPr vert="horz" lIns="91440" tIns="45720" rIns="91440" bIns="45720" rtlCol="0" anchor="t">
            <a:noAutofit/>
          </a:bodyPr>
          <a:lstStyle/>
          <a:p>
            <a:r>
              <a:rPr lang="en-US" sz="2400" dirty="0">
                <a:latin typeface="Arial"/>
                <a:cs typeface="Arial"/>
              </a:rPr>
              <a:t>R5 BILLION UNSECURED SUBORDINATED CALLABLE NOTE PROGRAMME</a:t>
            </a:r>
          </a:p>
        </p:txBody>
      </p:sp>
      <p:sp>
        <p:nvSpPr>
          <p:cNvPr id="6" name="Text Placeholder 5">
            <a:extLst>
              <a:ext uri="{FF2B5EF4-FFF2-40B4-BE49-F238E27FC236}">
                <a16:creationId xmlns:a16="http://schemas.microsoft.com/office/drawing/2014/main" id="{C3EB6C81-A3C6-34D1-9710-BAAE0EACDB3F}"/>
              </a:ext>
            </a:extLst>
          </p:cNvPr>
          <p:cNvSpPr>
            <a:spLocks noGrp="1"/>
          </p:cNvSpPr>
          <p:nvPr>
            <p:ph type="body" sz="quarter" idx="11"/>
          </p:nvPr>
        </p:nvSpPr>
        <p:spPr/>
        <p:txBody>
          <a:bodyPr vert="horz" lIns="91440" tIns="45720" rIns="91440" bIns="45720" rtlCol="0" anchor="t">
            <a:noAutofit/>
          </a:bodyPr>
          <a:lstStyle/>
          <a:p>
            <a:r>
              <a:rPr lang="en-US" dirty="0">
                <a:latin typeface="Arial"/>
                <a:cs typeface="Arial"/>
              </a:rPr>
              <a:t>Presented by: Wikus Olivier and Charisse Ras</a:t>
            </a:r>
          </a:p>
          <a:p>
            <a:r>
              <a:rPr lang="en-US" dirty="0">
                <a:latin typeface="Arial"/>
                <a:cs typeface="Arial"/>
              </a:rPr>
              <a:t>September 2025</a:t>
            </a:r>
            <a:endParaRPr lang="en-US" dirty="0"/>
          </a:p>
        </p:txBody>
      </p:sp>
      <p:pic>
        <p:nvPicPr>
          <p:cNvPr id="9" name="Picture 8" descr="A yellow and blue logo&#10;&#10;Description automatically generated">
            <a:extLst>
              <a:ext uri="{FF2B5EF4-FFF2-40B4-BE49-F238E27FC236}">
                <a16:creationId xmlns:a16="http://schemas.microsoft.com/office/drawing/2014/main" id="{F42D6BCC-1947-74D5-1B60-8F86047808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6167" y="20188"/>
            <a:ext cx="3647262" cy="2404800"/>
          </a:xfrm>
          <a:prstGeom prst="rect">
            <a:avLst/>
          </a:prstGeom>
        </p:spPr>
      </p:pic>
      <p:sp>
        <p:nvSpPr>
          <p:cNvPr id="3" name="Text Placeholder 16">
            <a:extLst>
              <a:ext uri="{FF2B5EF4-FFF2-40B4-BE49-F238E27FC236}">
                <a16:creationId xmlns:a16="http://schemas.microsoft.com/office/drawing/2014/main" id="{9D0BBA24-3E03-B52D-022D-471BA2B01EB5}"/>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09742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908A-F9B3-CFC9-DAD7-63D9C3E7EDA5}"/>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8926F3DD-4586-D12A-2EF2-B7D7317C94E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B07D58B3-49C9-B7C7-F8F9-F37ACDC388E0}"/>
              </a:ext>
            </a:extLst>
          </p:cNvPr>
          <p:cNvSpPr>
            <a:spLocks noGrp="1"/>
          </p:cNvSpPr>
          <p:nvPr>
            <p:ph type="ctrTitle"/>
          </p:nvPr>
        </p:nvSpPr>
        <p:spPr/>
        <p:txBody>
          <a:bodyPr/>
          <a:lstStyle/>
          <a:p>
            <a:r>
              <a:rPr lang="en-US" b="1" noProof="0" dirty="0">
                <a:solidFill>
                  <a:schemeClr val="tx2"/>
                </a:solidFill>
              </a:rPr>
              <a:t>Santam</a:t>
            </a:r>
            <a:br>
              <a:rPr lang="en-US" b="1" noProof="0" dirty="0">
                <a:solidFill>
                  <a:schemeClr val="tx2"/>
                </a:solidFill>
              </a:rPr>
            </a:br>
            <a:r>
              <a:rPr lang="en-US" b="1" noProof="0" dirty="0"/>
              <a:t>Strategy</a:t>
            </a:r>
            <a:endParaRPr lang="en-US" b="1" dirty="0"/>
          </a:p>
        </p:txBody>
      </p:sp>
      <p:sp>
        <p:nvSpPr>
          <p:cNvPr id="3" name="Text Placeholder 16">
            <a:extLst>
              <a:ext uri="{FF2B5EF4-FFF2-40B4-BE49-F238E27FC236}">
                <a16:creationId xmlns:a16="http://schemas.microsoft.com/office/drawing/2014/main" id="{84730FA6-0578-8A5D-6D19-440CB4A8BDBD}"/>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06377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9A3C9-E836-4134-DE47-48F7E7E5E683}"/>
              </a:ext>
            </a:extLst>
          </p:cNvPr>
          <p:cNvSpPr>
            <a:spLocks noGrp="1"/>
          </p:cNvSpPr>
          <p:nvPr>
            <p:ph type="body" sz="quarter" idx="11"/>
          </p:nvPr>
        </p:nvSpPr>
        <p:spPr>
          <a:xfrm>
            <a:off x="638175" y="383822"/>
            <a:ext cx="10929938" cy="993422"/>
          </a:xfrm>
        </p:spPr>
        <p:txBody>
          <a:bodyPr>
            <a:normAutofit/>
          </a:bodyPr>
          <a:lstStyle/>
          <a:p>
            <a:pPr>
              <a:lnSpc>
                <a:spcPct val="100000"/>
              </a:lnSpc>
              <a:spcBef>
                <a:spcPts val="0"/>
              </a:spcBef>
            </a:pPr>
            <a:r>
              <a:rPr lang="en-ZA" sz="2600" dirty="0"/>
              <a:t>We are executing our strategy, laying a strong foundation for accelerated value creation</a:t>
            </a:r>
          </a:p>
        </p:txBody>
      </p:sp>
      <p:sp>
        <p:nvSpPr>
          <p:cNvPr id="13" name="Google Shape;1740;p12">
            <a:extLst>
              <a:ext uri="{FF2B5EF4-FFF2-40B4-BE49-F238E27FC236}">
                <a16:creationId xmlns:a16="http://schemas.microsoft.com/office/drawing/2014/main" id="{A45C5C28-2500-D4FD-3A96-CBC465BAA86E}"/>
              </a:ext>
            </a:extLst>
          </p:cNvPr>
          <p:cNvSpPr/>
          <p:nvPr/>
        </p:nvSpPr>
        <p:spPr>
          <a:xfrm>
            <a:off x="762710" y="1704559"/>
            <a:ext cx="1759620" cy="316094"/>
          </a:xfrm>
          <a:prstGeom prst="roundRect">
            <a:avLst>
              <a:gd name="adj" fmla="val 16667"/>
            </a:avLst>
          </a:prstGeom>
          <a:solidFill>
            <a:schemeClr val="tx1"/>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200"/>
              <a:buFont typeface="Trebuchet MS"/>
              <a:buNone/>
              <a:tabLst/>
              <a:defRPr/>
            </a:pPr>
            <a:r>
              <a:rPr kumimoji="0" lang="en-ZA" sz="1050" b="1"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rPr>
              <a:t>Strategic intent</a:t>
            </a:r>
            <a:endParaRPr kumimoji="0" lang="en-ZA" sz="1050" b="0"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endParaRPr>
          </a:p>
        </p:txBody>
      </p:sp>
      <p:sp>
        <p:nvSpPr>
          <p:cNvPr id="69" name="Google Shape;1740;p12">
            <a:extLst>
              <a:ext uri="{FF2B5EF4-FFF2-40B4-BE49-F238E27FC236}">
                <a16:creationId xmlns:a16="http://schemas.microsoft.com/office/drawing/2014/main" id="{4BE57D13-1F20-5C5D-061B-231E06262C99}"/>
              </a:ext>
            </a:extLst>
          </p:cNvPr>
          <p:cNvSpPr/>
          <p:nvPr/>
        </p:nvSpPr>
        <p:spPr>
          <a:xfrm>
            <a:off x="762710" y="1334682"/>
            <a:ext cx="1759620" cy="308805"/>
          </a:xfrm>
          <a:prstGeom prst="roundRect">
            <a:avLst>
              <a:gd name="adj" fmla="val 16667"/>
            </a:avLst>
          </a:prstGeom>
          <a:solidFill>
            <a:schemeClr val="tx2"/>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200"/>
              <a:buFont typeface="Trebuchet MS"/>
              <a:buNone/>
              <a:tabLst/>
              <a:defRPr/>
            </a:pPr>
            <a:r>
              <a:rPr kumimoji="0" lang="en-ZA" sz="105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Our purpose</a:t>
            </a:r>
            <a:endPar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endParaRPr>
          </a:p>
        </p:txBody>
      </p:sp>
      <p:sp>
        <p:nvSpPr>
          <p:cNvPr id="72" name="Google Shape;1740;p12">
            <a:extLst>
              <a:ext uri="{FF2B5EF4-FFF2-40B4-BE49-F238E27FC236}">
                <a16:creationId xmlns:a16="http://schemas.microsoft.com/office/drawing/2014/main" id="{AC8D4B33-3CB7-E208-CCBA-9D46DEC3DC06}"/>
              </a:ext>
            </a:extLst>
          </p:cNvPr>
          <p:cNvSpPr/>
          <p:nvPr/>
        </p:nvSpPr>
        <p:spPr>
          <a:xfrm>
            <a:off x="762710" y="2079747"/>
            <a:ext cx="1761208" cy="336117"/>
          </a:xfrm>
          <a:prstGeom prst="roundRect">
            <a:avLst>
              <a:gd name="adj" fmla="val 16667"/>
            </a:avLst>
          </a:prstGeom>
          <a:solidFill>
            <a:schemeClr val="accent1"/>
          </a:solidFill>
          <a:ln w="9525" cap="rnd" cmpd="sng">
            <a:noFill/>
            <a:prstDash val="solid"/>
            <a:round/>
            <a:headEnd type="none" w="sm" len="sm"/>
            <a:tailEnd type="none" w="sm" len="sm"/>
          </a:ln>
        </p:spPr>
        <p:txBody>
          <a:bodyPr spcFirstLastPara="1" wrap="square" lIns="18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Trebuchet MS"/>
              <a:buNone/>
              <a:tabLst/>
              <a:defRPr/>
            </a:pPr>
            <a:r>
              <a:rPr kumimoji="0" lang="en-ZA" sz="105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Values</a:t>
            </a:r>
            <a:endPar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endParaRPr>
          </a:p>
        </p:txBody>
      </p:sp>
      <p:grpSp>
        <p:nvGrpSpPr>
          <p:cNvPr id="84" name="Group 83">
            <a:extLst>
              <a:ext uri="{FF2B5EF4-FFF2-40B4-BE49-F238E27FC236}">
                <a16:creationId xmlns:a16="http://schemas.microsoft.com/office/drawing/2014/main" id="{1018236F-3FDC-688A-5AB8-D068F2BDD4E0}"/>
              </a:ext>
            </a:extLst>
          </p:cNvPr>
          <p:cNvGrpSpPr/>
          <p:nvPr/>
        </p:nvGrpSpPr>
        <p:grpSpPr>
          <a:xfrm>
            <a:off x="2609629" y="2073423"/>
            <a:ext cx="8632685" cy="324015"/>
            <a:chOff x="2691827" y="2192028"/>
            <a:chExt cx="7091269" cy="347324"/>
          </a:xfrm>
          <a:solidFill>
            <a:schemeClr val="accent1">
              <a:lumMod val="20000"/>
              <a:lumOff val="80000"/>
            </a:schemeClr>
          </a:solidFill>
        </p:grpSpPr>
        <p:sp>
          <p:nvSpPr>
            <p:cNvPr id="80" name="Google Shape;1740;p12">
              <a:extLst>
                <a:ext uri="{FF2B5EF4-FFF2-40B4-BE49-F238E27FC236}">
                  <a16:creationId xmlns:a16="http://schemas.microsoft.com/office/drawing/2014/main" id="{80AF141D-7695-97A9-6851-35AEEBBE792E}"/>
                </a:ext>
              </a:extLst>
            </p:cNvPr>
            <p:cNvSpPr/>
            <p:nvPr/>
          </p:nvSpPr>
          <p:spPr>
            <a:xfrm>
              <a:off x="2691827" y="2211888"/>
              <a:ext cx="1731285" cy="327464"/>
            </a:xfrm>
            <a:prstGeom prst="roundRect">
              <a:avLst>
                <a:gd name="adj" fmla="val 16667"/>
              </a:avLst>
            </a:prstGeom>
            <a:grpFill/>
            <a:ln w="9525" cap="rnd" cmpd="sng">
              <a:noFill/>
              <a:prstDash val="solid"/>
              <a:round/>
              <a:headEnd type="none" w="sm" len="sm"/>
              <a:tailEnd type="none" w="sm" len="sm"/>
            </a:ln>
          </p:spPr>
          <p:txBody>
            <a:bodyPr spcFirstLastPara="1" wrap="square" lIns="18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Trebuchet MS"/>
                <a:buNone/>
                <a:tabLst/>
                <a:defRPr/>
              </a:pPr>
              <a:r>
                <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Care</a:t>
              </a:r>
            </a:p>
          </p:txBody>
        </p:sp>
        <p:sp>
          <p:nvSpPr>
            <p:cNvPr id="81" name="Google Shape;1740;p12">
              <a:extLst>
                <a:ext uri="{FF2B5EF4-FFF2-40B4-BE49-F238E27FC236}">
                  <a16:creationId xmlns:a16="http://schemas.microsoft.com/office/drawing/2014/main" id="{8A87EC0F-E3A6-48C9-3D15-313252293EDF}"/>
                </a:ext>
              </a:extLst>
            </p:cNvPr>
            <p:cNvSpPr/>
            <p:nvPr/>
          </p:nvSpPr>
          <p:spPr>
            <a:xfrm>
              <a:off x="4479972" y="2208109"/>
              <a:ext cx="1731285" cy="327464"/>
            </a:xfrm>
            <a:prstGeom prst="roundRect">
              <a:avLst>
                <a:gd name="adj" fmla="val 16667"/>
              </a:avLst>
            </a:prstGeom>
            <a:grpFill/>
            <a:ln w="9525" cap="rnd" cmpd="sng">
              <a:noFill/>
              <a:prstDash val="solid"/>
              <a:round/>
              <a:headEnd type="none" w="sm" len="sm"/>
              <a:tailEnd type="none" w="sm" len="sm"/>
            </a:ln>
          </p:spPr>
          <p:txBody>
            <a:bodyPr spcFirstLastPara="1" wrap="square" lIns="181425" tIns="45700" rIns="91425" bIns="45700" anchor="ctr" anchorCtr="0">
              <a:noAutofit/>
            </a:bodyPr>
            <a:lstStyle/>
            <a:p>
              <a:pPr marL="0" marR="0" lvl="0" indent="0" algn="ctr" defTabSz="914400" rtl="0" eaLnBrk="1" fontAlgn="auto" latinLnBrk="0" hangingPunct="1">
                <a:lnSpc>
                  <a:spcPct val="86000"/>
                </a:lnSpc>
                <a:spcBef>
                  <a:spcPts val="0"/>
                </a:spcBef>
                <a:spcAft>
                  <a:spcPts val="0"/>
                </a:spcAft>
                <a:buClr>
                  <a:srgbClr val="FFFFFF"/>
                </a:buClr>
                <a:buSzPts val="1200"/>
                <a:buFont typeface="Trebuchet MS"/>
                <a:buNone/>
                <a:tabLst/>
                <a:defRPr/>
              </a:pPr>
              <a:r>
                <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Collaboration </a:t>
              </a:r>
            </a:p>
          </p:txBody>
        </p:sp>
        <p:sp>
          <p:nvSpPr>
            <p:cNvPr id="82" name="Google Shape;1740;p12">
              <a:extLst>
                <a:ext uri="{FF2B5EF4-FFF2-40B4-BE49-F238E27FC236}">
                  <a16:creationId xmlns:a16="http://schemas.microsoft.com/office/drawing/2014/main" id="{88AB7656-8F99-9E76-F7D5-41B75863B0F9}"/>
                </a:ext>
              </a:extLst>
            </p:cNvPr>
            <p:cNvSpPr/>
            <p:nvPr/>
          </p:nvSpPr>
          <p:spPr>
            <a:xfrm>
              <a:off x="6268666" y="2210908"/>
              <a:ext cx="1731285" cy="327464"/>
            </a:xfrm>
            <a:prstGeom prst="roundRect">
              <a:avLst>
                <a:gd name="adj" fmla="val 16667"/>
              </a:avLst>
            </a:prstGeom>
            <a:grpFill/>
            <a:ln w="9525" cap="rnd" cmpd="sng">
              <a:noFill/>
              <a:prstDash val="solid"/>
              <a:round/>
              <a:headEnd type="none" w="sm" len="sm"/>
              <a:tailEnd type="none" w="sm" len="sm"/>
            </a:ln>
          </p:spPr>
          <p:txBody>
            <a:bodyPr spcFirstLastPara="1" wrap="square" lIns="181425" tIns="45700" rIns="91425" bIns="45700" anchor="ctr" anchorCtr="0">
              <a:noAutofit/>
            </a:bodyPr>
            <a:lstStyle/>
            <a:p>
              <a:pPr marL="0" marR="0" lvl="0" indent="0" algn="ctr" defTabSz="914400" rtl="0" eaLnBrk="1" fontAlgn="auto" latinLnBrk="0" hangingPunct="1">
                <a:lnSpc>
                  <a:spcPct val="86000"/>
                </a:lnSpc>
                <a:spcBef>
                  <a:spcPts val="0"/>
                </a:spcBef>
                <a:spcAft>
                  <a:spcPts val="0"/>
                </a:spcAft>
                <a:buClr>
                  <a:srgbClr val="FFFFFF"/>
                </a:buClr>
                <a:buSzPts val="1200"/>
                <a:buFont typeface="Trebuchet MS"/>
                <a:buNone/>
                <a:tabLst/>
                <a:defRPr/>
              </a:pPr>
              <a:r>
                <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Integrity</a:t>
              </a:r>
            </a:p>
          </p:txBody>
        </p:sp>
        <p:sp>
          <p:nvSpPr>
            <p:cNvPr id="83" name="Google Shape;1740;p12">
              <a:extLst>
                <a:ext uri="{FF2B5EF4-FFF2-40B4-BE49-F238E27FC236}">
                  <a16:creationId xmlns:a16="http://schemas.microsoft.com/office/drawing/2014/main" id="{CDB60FF3-39B6-591B-0C26-9F51136090EF}"/>
                </a:ext>
              </a:extLst>
            </p:cNvPr>
            <p:cNvSpPr/>
            <p:nvPr/>
          </p:nvSpPr>
          <p:spPr>
            <a:xfrm>
              <a:off x="8051811" y="2192028"/>
              <a:ext cx="1731285" cy="327464"/>
            </a:xfrm>
            <a:prstGeom prst="roundRect">
              <a:avLst>
                <a:gd name="adj" fmla="val 16667"/>
              </a:avLst>
            </a:prstGeom>
            <a:grpFill/>
            <a:ln w="9525" cap="rnd" cmpd="sng">
              <a:noFill/>
              <a:prstDash val="solid"/>
              <a:round/>
              <a:headEnd type="none" w="sm" len="sm"/>
              <a:tailEnd type="none" w="sm" len="sm"/>
            </a:ln>
          </p:spPr>
          <p:txBody>
            <a:bodyPr spcFirstLastPara="1" wrap="square" lIns="181425" tIns="45700" rIns="91425" bIns="45700" anchor="ctr" anchorCtr="0">
              <a:noAutofit/>
            </a:bodyPr>
            <a:lstStyle/>
            <a:p>
              <a:pPr marL="0" marR="0" lvl="0" indent="0" algn="ctr" defTabSz="914400" rtl="0" eaLnBrk="1" fontAlgn="auto" latinLnBrk="0" hangingPunct="1">
                <a:lnSpc>
                  <a:spcPct val="86000"/>
                </a:lnSpc>
                <a:spcBef>
                  <a:spcPts val="0"/>
                </a:spcBef>
                <a:spcAft>
                  <a:spcPts val="0"/>
                </a:spcAft>
                <a:buClr>
                  <a:srgbClr val="FFFFFF"/>
                </a:buClr>
                <a:buSzPts val="1200"/>
                <a:buFont typeface="Trebuchet MS"/>
                <a:buNone/>
                <a:tabLst/>
                <a:defRPr/>
              </a:pPr>
              <a:r>
                <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Innovation </a:t>
              </a:r>
            </a:p>
          </p:txBody>
        </p:sp>
      </p:grpSp>
      <p:sp>
        <p:nvSpPr>
          <p:cNvPr id="85" name="Google Shape;1740;p12">
            <a:extLst>
              <a:ext uri="{FF2B5EF4-FFF2-40B4-BE49-F238E27FC236}">
                <a16:creationId xmlns:a16="http://schemas.microsoft.com/office/drawing/2014/main" id="{B9611503-9300-A3DE-5A56-3308C84FE53B}"/>
              </a:ext>
            </a:extLst>
          </p:cNvPr>
          <p:cNvSpPr/>
          <p:nvPr/>
        </p:nvSpPr>
        <p:spPr>
          <a:xfrm>
            <a:off x="2617236" y="1337609"/>
            <a:ext cx="8615181" cy="283546"/>
          </a:xfrm>
          <a:prstGeom prst="roundRect">
            <a:avLst>
              <a:gd name="adj" fmla="val 16667"/>
            </a:avLst>
          </a:prstGeom>
          <a:solidFill>
            <a:schemeClr val="tx2">
              <a:lumMod val="20000"/>
              <a:lumOff val="8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1C3B"/>
              </a:buClr>
              <a:buSzPts val="1200"/>
              <a:buFontTx/>
              <a:buNone/>
              <a:tabLst/>
              <a:defRPr/>
            </a:pPr>
            <a:r>
              <a:rPr kumimoji="0" lang="en-ZA" sz="1050" b="1" i="0" u="none" strike="noStrike" kern="1200" cap="none" spc="0" normalizeH="0" baseline="0" noProof="0" dirty="0">
                <a:ln>
                  <a:noFill/>
                </a:ln>
                <a:solidFill>
                  <a:srgbClr val="152044"/>
                </a:solidFill>
                <a:effectLst/>
                <a:uLnTx/>
                <a:uFillTx/>
                <a:latin typeface="Arial"/>
                <a:ea typeface="Trebuchet MS"/>
                <a:cs typeface="Arial"/>
                <a:sym typeface="Trebuchet MS"/>
              </a:rPr>
              <a:t>To safeguard what is important to our clients</a:t>
            </a:r>
            <a:endParaRPr kumimoji="0" lang="en-ZA" sz="1050" b="1" i="0" u="none" strike="noStrike" kern="1200" cap="none" spc="0" normalizeH="0" baseline="0" noProof="0" dirty="0">
              <a:ln>
                <a:noFill/>
              </a:ln>
              <a:solidFill>
                <a:srgbClr val="152044"/>
              </a:solidFill>
              <a:effectLst/>
              <a:uLnTx/>
              <a:uFillTx/>
              <a:latin typeface="Arial"/>
              <a:ea typeface="+mn-ea"/>
              <a:cs typeface="Arial"/>
            </a:endParaRPr>
          </a:p>
        </p:txBody>
      </p:sp>
      <p:sp>
        <p:nvSpPr>
          <p:cNvPr id="86" name="Google Shape;1740;p12">
            <a:extLst>
              <a:ext uri="{FF2B5EF4-FFF2-40B4-BE49-F238E27FC236}">
                <a16:creationId xmlns:a16="http://schemas.microsoft.com/office/drawing/2014/main" id="{35B4B393-2561-19A7-726F-4F5B36CC984F}"/>
              </a:ext>
            </a:extLst>
          </p:cNvPr>
          <p:cNvSpPr/>
          <p:nvPr/>
        </p:nvSpPr>
        <p:spPr>
          <a:xfrm>
            <a:off x="2617236" y="1703316"/>
            <a:ext cx="8615181" cy="283546"/>
          </a:xfrm>
          <a:prstGeom prst="roundRect">
            <a:avLst>
              <a:gd name="adj" fmla="val 16667"/>
            </a:avLst>
          </a:prstGeom>
          <a:solidFill>
            <a:schemeClr val="tx1">
              <a:lumMod val="10000"/>
              <a:lumOff val="9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1C3B"/>
              </a:buClr>
              <a:buSzPts val="1200"/>
              <a:buFontTx/>
              <a:buNone/>
              <a:tabLst/>
              <a:defRPr/>
            </a:pPr>
            <a:r>
              <a:rPr kumimoji="0" lang="en-ZA" sz="1050" b="0" i="0" u="none" strike="noStrike" kern="1200" cap="none" spc="0" normalizeH="0" baseline="0" noProof="0" dirty="0">
                <a:ln>
                  <a:noFill/>
                </a:ln>
                <a:solidFill>
                  <a:srgbClr val="152044"/>
                </a:solidFill>
                <a:effectLst/>
                <a:uLnTx/>
                <a:uFillTx/>
                <a:latin typeface="Arial"/>
                <a:ea typeface="Trebuchet MS"/>
                <a:cs typeface="Arial"/>
                <a:sym typeface="Trebuchet MS"/>
              </a:rPr>
              <a:t> Leading South African insurer driven by data, with the client at the centre of everything we do </a:t>
            </a:r>
            <a:endParaRPr kumimoji="0" lang="en-ZA" sz="1050" b="1" i="0" u="none" strike="noStrike" kern="1200" cap="none" spc="0" normalizeH="0" baseline="0" noProof="0" dirty="0">
              <a:ln>
                <a:noFill/>
              </a:ln>
              <a:solidFill>
                <a:srgbClr val="152044"/>
              </a:solidFill>
              <a:effectLst/>
              <a:uLnTx/>
              <a:uFillTx/>
              <a:latin typeface="Arial"/>
              <a:ea typeface="+mn-ea"/>
              <a:cs typeface="Arial"/>
            </a:endParaRPr>
          </a:p>
        </p:txBody>
      </p:sp>
      <p:grpSp>
        <p:nvGrpSpPr>
          <p:cNvPr id="5" name="Group 4">
            <a:extLst>
              <a:ext uri="{FF2B5EF4-FFF2-40B4-BE49-F238E27FC236}">
                <a16:creationId xmlns:a16="http://schemas.microsoft.com/office/drawing/2014/main" id="{4E6B7DD4-FE82-BF6F-2E2C-284F120BD282}"/>
              </a:ext>
            </a:extLst>
          </p:cNvPr>
          <p:cNvGrpSpPr/>
          <p:nvPr/>
        </p:nvGrpSpPr>
        <p:grpSpPr>
          <a:xfrm>
            <a:off x="762710" y="2803370"/>
            <a:ext cx="10577587" cy="3621608"/>
            <a:chOff x="867485" y="2498570"/>
            <a:chExt cx="10577587" cy="3621608"/>
          </a:xfrm>
        </p:grpSpPr>
        <p:sp>
          <p:nvSpPr>
            <p:cNvPr id="16" name="Google Shape;1775;p12">
              <a:extLst>
                <a:ext uri="{FF2B5EF4-FFF2-40B4-BE49-F238E27FC236}">
                  <a16:creationId xmlns:a16="http://schemas.microsoft.com/office/drawing/2014/main" id="{A1400C36-2C6D-3AA7-E252-1AD5D40CFC35}"/>
                </a:ext>
              </a:extLst>
            </p:cNvPr>
            <p:cNvSpPr/>
            <p:nvPr/>
          </p:nvSpPr>
          <p:spPr>
            <a:xfrm>
              <a:off x="881342" y="2498570"/>
              <a:ext cx="1759620" cy="316094"/>
            </a:xfrm>
            <a:prstGeom prst="roundRect">
              <a:avLst>
                <a:gd name="adj" fmla="val 16667"/>
              </a:avLst>
            </a:prstGeom>
            <a:solidFill>
              <a:schemeClr val="bg2"/>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200"/>
                <a:buFont typeface="Trebuchet MS"/>
                <a:buNone/>
                <a:tabLst/>
                <a:defRPr/>
              </a:pPr>
              <a:r>
                <a:rPr kumimoji="0" lang="en-ZA" sz="1050" b="1"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rPr>
                <a:t>Growth vectors:</a:t>
              </a:r>
              <a:endParaRPr kumimoji="0" lang="en-ZA" sz="1050" b="0"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endParaRPr>
            </a:p>
          </p:txBody>
        </p:sp>
        <p:sp>
          <p:nvSpPr>
            <p:cNvPr id="19" name="Google Shape;1721;p12">
              <a:extLst>
                <a:ext uri="{FF2B5EF4-FFF2-40B4-BE49-F238E27FC236}">
                  <a16:creationId xmlns:a16="http://schemas.microsoft.com/office/drawing/2014/main" id="{D7990A30-89CF-BFE7-D9E5-A811D615A32F}"/>
                </a:ext>
              </a:extLst>
            </p:cNvPr>
            <p:cNvSpPr/>
            <p:nvPr/>
          </p:nvSpPr>
          <p:spPr>
            <a:xfrm>
              <a:off x="4687402" y="3327264"/>
              <a:ext cx="2763689" cy="474283"/>
            </a:xfrm>
            <a:prstGeom prst="rect">
              <a:avLst/>
            </a:prstGeom>
            <a:noFill/>
            <a:ln>
              <a:noFill/>
            </a:ln>
          </p:spPr>
          <p:txBody>
            <a:bodyPr spcFirstLastPara="1"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1C3B"/>
                </a:buClr>
                <a:buSzPts val="1200"/>
                <a:buFont typeface="Trebuchet MS"/>
                <a:buNone/>
                <a:tabLst/>
                <a:defRPr/>
              </a:pPr>
              <a:r>
                <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Drive international expansion and diversification</a:t>
              </a:r>
              <a:endPar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20" name="Google Shape;1722;p12">
              <a:extLst>
                <a:ext uri="{FF2B5EF4-FFF2-40B4-BE49-F238E27FC236}">
                  <a16:creationId xmlns:a16="http://schemas.microsoft.com/office/drawing/2014/main" id="{F18DA2BD-8862-C35C-70C8-C12C7ED1CCB1}"/>
                </a:ext>
              </a:extLst>
            </p:cNvPr>
            <p:cNvSpPr/>
            <p:nvPr/>
          </p:nvSpPr>
          <p:spPr>
            <a:xfrm>
              <a:off x="7765311" y="3280621"/>
              <a:ext cx="2940419" cy="474283"/>
            </a:xfrm>
            <a:prstGeom prst="rect">
              <a:avLst/>
            </a:prstGeom>
            <a:noFill/>
            <a:ln>
              <a:noFill/>
            </a:ln>
          </p:spPr>
          <p:txBody>
            <a:bodyPr spcFirstLastPara="1"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1C3B"/>
                </a:buClr>
                <a:buSzPts val="1200"/>
                <a:buFont typeface="Trebuchet MS"/>
                <a:buNone/>
                <a:tabLst/>
                <a:defRPr/>
              </a:pPr>
              <a:r>
                <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Scale ecosystems and explore new markets through partnerships</a:t>
              </a:r>
              <a:endPar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21" name="Google Shape;1726;p12">
              <a:extLst>
                <a:ext uri="{FF2B5EF4-FFF2-40B4-BE49-F238E27FC236}">
                  <a16:creationId xmlns:a16="http://schemas.microsoft.com/office/drawing/2014/main" id="{86315BD5-7514-032C-F35B-5DA8F76C8D47}"/>
                </a:ext>
              </a:extLst>
            </p:cNvPr>
            <p:cNvSpPr/>
            <p:nvPr/>
          </p:nvSpPr>
          <p:spPr>
            <a:xfrm>
              <a:off x="1669774" y="3325520"/>
              <a:ext cx="2658577" cy="474283"/>
            </a:xfrm>
            <a:prstGeom prst="rect">
              <a:avLst/>
            </a:prstGeom>
            <a:noFill/>
            <a:ln>
              <a:noFill/>
            </a:ln>
          </p:spPr>
          <p:txBody>
            <a:bodyPr spcFirstLastPara="1"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1C3B"/>
                </a:buClr>
                <a:buSzPts val="1200"/>
                <a:buFont typeface="Trebuchet MS"/>
                <a:buNone/>
                <a:tabLst/>
                <a:defRPr/>
              </a:pPr>
              <a:r>
                <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Strengthen leadership position </a:t>
              </a:r>
              <a:br>
                <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br>
              <a:r>
                <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in South Africa</a:t>
              </a:r>
              <a:endParaRPr kumimoji="0" lang="en-ZA" sz="1300" b="1"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grpSp>
          <p:nvGrpSpPr>
            <p:cNvPr id="79" name="Group 78">
              <a:extLst>
                <a:ext uri="{FF2B5EF4-FFF2-40B4-BE49-F238E27FC236}">
                  <a16:creationId xmlns:a16="http://schemas.microsoft.com/office/drawing/2014/main" id="{72678A16-05F7-34F2-F3B6-994BC82CB8DD}"/>
                </a:ext>
              </a:extLst>
            </p:cNvPr>
            <p:cNvGrpSpPr/>
            <p:nvPr/>
          </p:nvGrpSpPr>
          <p:grpSpPr>
            <a:xfrm>
              <a:off x="1510945" y="2896378"/>
              <a:ext cx="9194785" cy="1467318"/>
              <a:chOff x="1594411" y="3070839"/>
              <a:chExt cx="9194785" cy="1949826"/>
            </a:xfrm>
          </p:grpSpPr>
          <p:cxnSp>
            <p:nvCxnSpPr>
              <p:cNvPr id="17" name="Google Shape;1719;p12">
                <a:extLst>
                  <a:ext uri="{FF2B5EF4-FFF2-40B4-BE49-F238E27FC236}">
                    <a16:creationId xmlns:a16="http://schemas.microsoft.com/office/drawing/2014/main" id="{8AF42C78-7544-1537-AAFB-F901F94D1D89}"/>
                  </a:ext>
                </a:extLst>
              </p:cNvPr>
              <p:cNvCxnSpPr/>
              <p:nvPr/>
            </p:nvCxnSpPr>
            <p:spPr>
              <a:xfrm>
                <a:off x="4554894" y="3081210"/>
                <a:ext cx="0" cy="1939455"/>
              </a:xfrm>
              <a:prstGeom prst="straightConnector1">
                <a:avLst/>
              </a:prstGeom>
              <a:noFill/>
              <a:ln w="28575" cap="rnd" cmpd="sng">
                <a:solidFill>
                  <a:srgbClr val="B5B5B5"/>
                </a:solidFill>
                <a:prstDash val="sysDot"/>
                <a:round/>
                <a:headEnd type="none" w="sm" len="sm"/>
                <a:tailEnd type="none" w="sm" len="sm"/>
              </a:ln>
            </p:spPr>
          </p:cxnSp>
          <p:cxnSp>
            <p:nvCxnSpPr>
              <p:cNvPr id="18" name="Google Shape;1720;p12">
                <a:extLst>
                  <a:ext uri="{FF2B5EF4-FFF2-40B4-BE49-F238E27FC236}">
                    <a16:creationId xmlns:a16="http://schemas.microsoft.com/office/drawing/2014/main" id="{D5E8407D-3800-9250-618B-F4B3B2B8D7C1}"/>
                  </a:ext>
                </a:extLst>
              </p:cNvPr>
              <p:cNvCxnSpPr/>
              <p:nvPr/>
            </p:nvCxnSpPr>
            <p:spPr>
              <a:xfrm>
                <a:off x="7672046" y="3081210"/>
                <a:ext cx="0" cy="1939455"/>
              </a:xfrm>
              <a:prstGeom prst="straightConnector1">
                <a:avLst/>
              </a:prstGeom>
              <a:noFill/>
              <a:ln w="28575" cap="rnd" cmpd="sng">
                <a:solidFill>
                  <a:srgbClr val="B5B5B5"/>
                </a:solidFill>
                <a:prstDash val="sysDot"/>
                <a:round/>
                <a:headEnd type="none" w="sm" len="sm"/>
                <a:tailEnd type="none" w="sm" len="sm"/>
              </a:ln>
            </p:spPr>
          </p:cxnSp>
          <p:cxnSp>
            <p:nvCxnSpPr>
              <p:cNvPr id="25" name="Google Shape;1720;p12">
                <a:extLst>
                  <a:ext uri="{FF2B5EF4-FFF2-40B4-BE49-F238E27FC236}">
                    <a16:creationId xmlns:a16="http://schemas.microsoft.com/office/drawing/2014/main" id="{0DF00833-F4DF-AFFF-BD43-4BAC27A2F239}"/>
                  </a:ext>
                </a:extLst>
              </p:cNvPr>
              <p:cNvCxnSpPr/>
              <p:nvPr/>
            </p:nvCxnSpPr>
            <p:spPr>
              <a:xfrm>
                <a:off x="10789196" y="3070839"/>
                <a:ext cx="0" cy="1939455"/>
              </a:xfrm>
              <a:prstGeom prst="straightConnector1">
                <a:avLst/>
              </a:prstGeom>
              <a:noFill/>
              <a:ln w="28575" cap="rnd" cmpd="sng">
                <a:solidFill>
                  <a:srgbClr val="B5B5B5"/>
                </a:solidFill>
                <a:prstDash val="sysDot"/>
                <a:round/>
                <a:headEnd type="none" w="sm" len="sm"/>
                <a:tailEnd type="none" w="sm" len="sm"/>
              </a:ln>
            </p:spPr>
          </p:cxnSp>
          <p:cxnSp>
            <p:nvCxnSpPr>
              <p:cNvPr id="26" name="Google Shape;1719;p12">
                <a:extLst>
                  <a:ext uri="{FF2B5EF4-FFF2-40B4-BE49-F238E27FC236}">
                    <a16:creationId xmlns:a16="http://schemas.microsoft.com/office/drawing/2014/main" id="{AE68B1C5-C9B0-95C3-A200-307C11E73231}"/>
                  </a:ext>
                </a:extLst>
              </p:cNvPr>
              <p:cNvCxnSpPr/>
              <p:nvPr/>
            </p:nvCxnSpPr>
            <p:spPr>
              <a:xfrm>
                <a:off x="1594411" y="3081210"/>
                <a:ext cx="0" cy="1939455"/>
              </a:xfrm>
              <a:prstGeom prst="straightConnector1">
                <a:avLst/>
              </a:prstGeom>
              <a:noFill/>
              <a:ln w="28575" cap="rnd" cmpd="sng">
                <a:solidFill>
                  <a:srgbClr val="B5B5B5"/>
                </a:solidFill>
                <a:prstDash val="sysDot"/>
                <a:round/>
                <a:headEnd type="none" w="sm" len="sm"/>
                <a:tailEnd type="none" w="sm" len="sm"/>
              </a:ln>
            </p:spPr>
          </p:cxnSp>
        </p:grpSp>
        <p:sp>
          <p:nvSpPr>
            <p:cNvPr id="27" name="Google Shape;1726;p12">
              <a:extLst>
                <a:ext uri="{FF2B5EF4-FFF2-40B4-BE49-F238E27FC236}">
                  <a16:creationId xmlns:a16="http://schemas.microsoft.com/office/drawing/2014/main" id="{C9F4E732-4A3D-7E70-037E-EF9EF611A4C5}"/>
                </a:ext>
              </a:extLst>
            </p:cNvPr>
            <p:cNvSpPr/>
            <p:nvPr/>
          </p:nvSpPr>
          <p:spPr>
            <a:xfrm>
              <a:off x="1678827" y="3784622"/>
              <a:ext cx="2783548" cy="610905"/>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a:ea typeface="Trebuchet MS"/>
                  <a:cs typeface="Arial"/>
                  <a:sym typeface="Trebuchet MS"/>
                </a:rPr>
                <a:t>Shift to a multi-channel model</a:t>
              </a:r>
            </a:p>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a:ea typeface="+mn-ea"/>
                  <a:cs typeface="Arial"/>
                  <a:sym typeface="Trebuchet MS"/>
                </a:rPr>
                <a:t>Maintain dominance in Broker</a:t>
              </a:r>
              <a:endParaRPr kumimoji="0" lang="en-ZA" sz="1200" b="0" i="0" u="none" strike="noStrike" kern="1200" cap="none" spc="0" normalizeH="0" baseline="0" noProof="0" dirty="0">
                <a:ln>
                  <a:noFill/>
                </a:ln>
                <a:solidFill>
                  <a:srgbClr val="152044"/>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a:ea typeface="+mn-ea"/>
                  <a:cs typeface="Arial"/>
                  <a:sym typeface="Trebuchet MS"/>
                </a:rPr>
                <a:t>Scale Direct and tied agency</a:t>
              </a:r>
              <a:endParaRPr kumimoji="0" lang="en-ZA" sz="12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28" name="Google Shape;1726;p12">
              <a:extLst>
                <a:ext uri="{FF2B5EF4-FFF2-40B4-BE49-F238E27FC236}">
                  <a16:creationId xmlns:a16="http://schemas.microsoft.com/office/drawing/2014/main" id="{E7545B4F-E5D9-4C3A-1BA8-820E28A32927}"/>
                </a:ext>
              </a:extLst>
            </p:cNvPr>
            <p:cNvSpPr/>
            <p:nvPr/>
          </p:nvSpPr>
          <p:spPr>
            <a:xfrm>
              <a:off x="4733789" y="3807823"/>
              <a:ext cx="2877989" cy="568618"/>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Leverage SanlamAllianz</a:t>
              </a:r>
            </a:p>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a:ea typeface="+mn-ea"/>
                  <a:cs typeface="Arial"/>
                  <a:sym typeface="Trebuchet MS"/>
                </a:rPr>
                <a:t>Specialist capability (via Lloyd’s)</a:t>
              </a:r>
              <a:endParaRPr kumimoji="0" lang="en-ZA" sz="12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sym typeface="Trebuchet MS"/>
                </a:rPr>
                <a:t>Scale Reinsurance </a:t>
              </a:r>
              <a:endParaRPr kumimoji="0" lang="en-ZA" sz="12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29" name="Google Shape;1726;p12">
              <a:extLst>
                <a:ext uri="{FF2B5EF4-FFF2-40B4-BE49-F238E27FC236}">
                  <a16:creationId xmlns:a16="http://schemas.microsoft.com/office/drawing/2014/main" id="{11F777E6-0F0B-22F7-3CA2-071C60F9B589}"/>
                </a:ext>
              </a:extLst>
            </p:cNvPr>
            <p:cNvSpPr/>
            <p:nvPr/>
          </p:nvSpPr>
          <p:spPr>
            <a:xfrm>
              <a:off x="7804087" y="3807823"/>
              <a:ext cx="3157137" cy="568618"/>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a:ea typeface="Trebuchet MS"/>
                  <a:cs typeface="Arial"/>
                  <a:sym typeface="Trebuchet MS"/>
                </a:rPr>
                <a:t>Ecosystem/platform play</a:t>
              </a:r>
            </a:p>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a:ea typeface="+mn-ea"/>
                  <a:cs typeface="Arial"/>
                  <a:sym typeface="Trebuchet MS"/>
                </a:rPr>
                <a:t>Cross-sell across the Sanlam Group</a:t>
              </a:r>
              <a:endParaRPr kumimoji="0" lang="en-ZA" sz="1200" b="0" i="0" u="none" strike="noStrike" kern="1200" cap="none" spc="0" normalizeH="0" baseline="0" noProof="0" dirty="0">
                <a:ln>
                  <a:noFill/>
                </a:ln>
                <a:solidFill>
                  <a:srgbClr val="152044"/>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1C3B"/>
                </a:buClr>
                <a:buSzPts val="1200"/>
                <a:buFont typeface="Arial" panose="020B0604020202020204" pitchFamily="34" charset="0"/>
                <a:buChar char="•"/>
                <a:tabLst/>
                <a:defRPr/>
              </a:pPr>
              <a:r>
                <a:rPr kumimoji="0" lang="en-ZA" sz="1200" b="0" i="0" u="none" strike="noStrike" kern="1200" cap="none" spc="0" normalizeH="0" baseline="0" noProof="0" dirty="0">
                  <a:ln>
                    <a:noFill/>
                  </a:ln>
                  <a:solidFill>
                    <a:srgbClr val="152044"/>
                  </a:solidFill>
                  <a:effectLst/>
                  <a:uLnTx/>
                  <a:uFillTx/>
                  <a:latin typeface="Arial"/>
                  <a:ea typeface="+mn-ea"/>
                  <a:cs typeface="Arial"/>
                  <a:sym typeface="Trebuchet MS"/>
                </a:rPr>
                <a:t>Partnerships: MTN, MultiChoice</a:t>
              </a:r>
              <a:endParaRPr kumimoji="0" lang="en-ZA" sz="12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90782352-B190-8616-B20C-AA30858D0E7B}"/>
                </a:ext>
              </a:extLst>
            </p:cNvPr>
            <p:cNvSpPr/>
            <p:nvPr/>
          </p:nvSpPr>
          <p:spPr>
            <a:xfrm>
              <a:off x="1638850" y="3802605"/>
              <a:ext cx="143510" cy="14351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4B51DE48-1AE8-FB44-9A57-329681CACC83}"/>
                </a:ext>
              </a:extLst>
            </p:cNvPr>
            <p:cNvSpPr/>
            <p:nvPr/>
          </p:nvSpPr>
          <p:spPr>
            <a:xfrm>
              <a:off x="1638850" y="3996775"/>
              <a:ext cx="143510" cy="14351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992A3A3E-AB26-F395-C461-A7257C2B1704}"/>
                </a:ext>
              </a:extLst>
            </p:cNvPr>
            <p:cNvSpPr/>
            <p:nvPr/>
          </p:nvSpPr>
          <p:spPr>
            <a:xfrm>
              <a:off x="1638850" y="4190945"/>
              <a:ext cx="143510" cy="14351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C1C155FD-A4DB-A5F0-A542-963616D822F1}"/>
                </a:ext>
              </a:extLst>
            </p:cNvPr>
            <p:cNvSpPr/>
            <p:nvPr/>
          </p:nvSpPr>
          <p:spPr>
            <a:xfrm>
              <a:off x="4687402" y="3813119"/>
              <a:ext cx="143510" cy="14351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DDE94234-590B-103A-B272-E3DCF3F27E8E}"/>
                </a:ext>
              </a:extLst>
            </p:cNvPr>
            <p:cNvSpPr/>
            <p:nvPr/>
          </p:nvSpPr>
          <p:spPr>
            <a:xfrm>
              <a:off x="4687402" y="4007289"/>
              <a:ext cx="143510" cy="14351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6650913D-6AC3-DC36-B993-6C7B4641C40E}"/>
                </a:ext>
              </a:extLst>
            </p:cNvPr>
            <p:cNvSpPr/>
            <p:nvPr/>
          </p:nvSpPr>
          <p:spPr>
            <a:xfrm>
              <a:off x="4687402" y="4201459"/>
              <a:ext cx="143510" cy="14351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19CA03F1-BBC5-6D56-4980-08D735571293}"/>
                </a:ext>
              </a:extLst>
            </p:cNvPr>
            <p:cNvSpPr/>
            <p:nvPr/>
          </p:nvSpPr>
          <p:spPr>
            <a:xfrm>
              <a:off x="7753279" y="3813548"/>
              <a:ext cx="143510" cy="14351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0FDC0FF4-1FC9-CB0B-183A-D18DBA0EBB68}"/>
                </a:ext>
              </a:extLst>
            </p:cNvPr>
            <p:cNvSpPr/>
            <p:nvPr/>
          </p:nvSpPr>
          <p:spPr>
            <a:xfrm>
              <a:off x="7753279" y="4007718"/>
              <a:ext cx="143510" cy="14351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8C6FC3A5-0D7D-EFCD-F5F1-07DF2793DF17}"/>
                </a:ext>
              </a:extLst>
            </p:cNvPr>
            <p:cNvSpPr/>
            <p:nvPr/>
          </p:nvSpPr>
          <p:spPr>
            <a:xfrm>
              <a:off x="7753279" y="4201888"/>
              <a:ext cx="143510" cy="14351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7" name="Google Shape;1740;p12">
              <a:extLst>
                <a:ext uri="{FF2B5EF4-FFF2-40B4-BE49-F238E27FC236}">
                  <a16:creationId xmlns:a16="http://schemas.microsoft.com/office/drawing/2014/main" id="{9275A071-A230-424A-840B-92C7AEB59C96}"/>
                </a:ext>
              </a:extLst>
            </p:cNvPr>
            <p:cNvSpPr/>
            <p:nvPr/>
          </p:nvSpPr>
          <p:spPr>
            <a:xfrm>
              <a:off x="2729283" y="2498570"/>
              <a:ext cx="8615181" cy="316094"/>
            </a:xfrm>
            <a:prstGeom prst="roundRect">
              <a:avLst>
                <a:gd name="adj" fmla="val 16667"/>
              </a:avLst>
            </a:prstGeom>
            <a:solidFill>
              <a:schemeClr val="bg2">
                <a:lumMod val="20000"/>
                <a:lumOff val="8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1C3B"/>
                </a:buClr>
                <a:buSzPts val="1200"/>
                <a:buFontTx/>
                <a:buNone/>
                <a:tabLst/>
                <a:defRPr/>
              </a:pPr>
              <a:endParaRPr kumimoji="0" lang="en-ZA" sz="1050" b="1" i="0" u="none" strike="noStrike" kern="1200" cap="none" spc="0" normalizeH="0" baseline="0" noProof="0" dirty="0">
                <a:ln>
                  <a:noFill/>
                </a:ln>
                <a:solidFill>
                  <a:srgbClr val="002060"/>
                </a:solidFill>
                <a:effectLst/>
                <a:uLnTx/>
                <a:uFillTx/>
                <a:latin typeface="Arial"/>
                <a:ea typeface="+mn-ea"/>
                <a:cs typeface="Arial"/>
              </a:endParaRPr>
            </a:p>
          </p:txBody>
        </p:sp>
        <p:sp>
          <p:nvSpPr>
            <p:cNvPr id="89" name="Google Shape;1740;p12">
              <a:extLst>
                <a:ext uri="{FF2B5EF4-FFF2-40B4-BE49-F238E27FC236}">
                  <a16:creationId xmlns:a16="http://schemas.microsoft.com/office/drawing/2014/main" id="{09B8CD9B-A696-ED90-A921-4585EE1C0E89}"/>
                </a:ext>
              </a:extLst>
            </p:cNvPr>
            <p:cNvSpPr/>
            <p:nvPr/>
          </p:nvSpPr>
          <p:spPr>
            <a:xfrm>
              <a:off x="867485" y="4405319"/>
              <a:ext cx="10577587" cy="906529"/>
            </a:xfrm>
            <a:prstGeom prst="roundRect">
              <a:avLst>
                <a:gd name="adj" fmla="val 7666"/>
              </a:avLst>
            </a:prstGeom>
            <a:solidFill>
              <a:schemeClr val="accent1">
                <a:lumMod val="20000"/>
                <a:lumOff val="8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1C3B"/>
                </a:buClr>
                <a:buSzPts val="1200"/>
                <a:buFontTx/>
                <a:buNone/>
                <a:tabLst/>
                <a:defRPr/>
              </a:pPr>
              <a:endParaRPr kumimoji="0" lang="en-ZA" sz="1050" b="1" i="0" u="none" strike="noStrike" kern="1200" cap="none" spc="0" normalizeH="0" baseline="0" noProof="0" dirty="0">
                <a:ln>
                  <a:noFill/>
                </a:ln>
                <a:solidFill>
                  <a:srgbClr val="152044"/>
                </a:solidFill>
                <a:effectLst/>
                <a:uLnTx/>
                <a:uFillTx/>
                <a:latin typeface="Arial"/>
                <a:ea typeface="+mn-ea"/>
                <a:cs typeface="Arial"/>
              </a:endParaRPr>
            </a:p>
          </p:txBody>
        </p:sp>
        <p:sp>
          <p:nvSpPr>
            <p:cNvPr id="91" name="TextBox 90">
              <a:extLst>
                <a:ext uri="{FF2B5EF4-FFF2-40B4-BE49-F238E27FC236}">
                  <a16:creationId xmlns:a16="http://schemas.microsoft.com/office/drawing/2014/main" id="{9CD5944F-E006-47DE-C613-4BCE538880C8}"/>
                </a:ext>
              </a:extLst>
            </p:cNvPr>
            <p:cNvSpPr txBox="1"/>
            <p:nvPr/>
          </p:nvSpPr>
          <p:spPr>
            <a:xfrm>
              <a:off x="1054550" y="4408548"/>
              <a:ext cx="1008289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1C3B"/>
                </a:buClr>
                <a:buSzPts val="1200"/>
                <a:buFont typeface="Trebuchet MS"/>
                <a:buNone/>
                <a:tabLst/>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Unlock and develop data capabilities to solidify our competitive advantages</a:t>
              </a:r>
              <a:endPar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grpSp>
          <p:nvGrpSpPr>
            <p:cNvPr id="95" name="Group 94">
              <a:extLst>
                <a:ext uri="{FF2B5EF4-FFF2-40B4-BE49-F238E27FC236}">
                  <a16:creationId xmlns:a16="http://schemas.microsoft.com/office/drawing/2014/main" id="{0870D940-69D2-A8A9-5AFF-A62227C7EEBB}"/>
                </a:ext>
              </a:extLst>
            </p:cNvPr>
            <p:cNvGrpSpPr/>
            <p:nvPr/>
          </p:nvGrpSpPr>
          <p:grpSpPr>
            <a:xfrm>
              <a:off x="1024406" y="4688028"/>
              <a:ext cx="10269967" cy="546963"/>
              <a:chOff x="1054550" y="5079907"/>
              <a:chExt cx="6455855" cy="323101"/>
            </a:xfrm>
          </p:grpSpPr>
          <p:sp>
            <p:nvSpPr>
              <p:cNvPr id="92" name="Google Shape;1740;p12">
                <a:extLst>
                  <a:ext uri="{FF2B5EF4-FFF2-40B4-BE49-F238E27FC236}">
                    <a16:creationId xmlns:a16="http://schemas.microsoft.com/office/drawing/2014/main" id="{EA0E1C3F-331B-C7BF-2FDB-E14E9730EAD6}"/>
                  </a:ext>
                </a:extLst>
              </p:cNvPr>
              <p:cNvSpPr/>
              <p:nvPr/>
            </p:nvSpPr>
            <p:spPr>
              <a:xfrm>
                <a:off x="1054550" y="5094909"/>
                <a:ext cx="2107611" cy="305488"/>
              </a:xfrm>
              <a:prstGeom prst="roundRect">
                <a:avLst>
                  <a:gd name="adj" fmla="val 16667"/>
                </a:avLst>
              </a:prstGeom>
              <a:solidFill>
                <a:schemeClr val="tx2">
                  <a:lumMod val="40000"/>
                  <a:lumOff val="6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rPr>
                  <a:t>Modernise IT and digital capabilities</a:t>
                </a:r>
                <a:endPar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93" name="Google Shape;1740;p12">
                <a:extLst>
                  <a:ext uri="{FF2B5EF4-FFF2-40B4-BE49-F238E27FC236}">
                    <a16:creationId xmlns:a16="http://schemas.microsoft.com/office/drawing/2014/main" id="{D270DC60-F554-6528-3E9E-B2C3A280191E}"/>
                  </a:ext>
                </a:extLst>
              </p:cNvPr>
              <p:cNvSpPr/>
              <p:nvPr/>
            </p:nvSpPr>
            <p:spPr>
              <a:xfrm>
                <a:off x="3232049" y="5097520"/>
                <a:ext cx="2107611" cy="305488"/>
              </a:xfrm>
              <a:prstGeom prst="roundRect">
                <a:avLst>
                  <a:gd name="adj" fmla="val 16667"/>
                </a:avLst>
              </a:prstGeom>
              <a:solidFill>
                <a:schemeClr val="tx2">
                  <a:lumMod val="40000"/>
                  <a:lumOff val="6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52044"/>
                    </a:solidFill>
                    <a:effectLst/>
                    <a:uLnTx/>
                    <a:uFillTx/>
                    <a:latin typeface="Arial"/>
                    <a:ea typeface="+mn-ea"/>
                    <a:cs typeface="Arial"/>
                  </a:rPr>
                  <a:t>Digitise our E2E value chain and customer journey</a:t>
                </a:r>
                <a:endParaRPr kumimoji="0" lang="en-ZA" sz="1050" b="0" i="0" u="none" strike="noStrike" kern="1200" cap="none" spc="0" normalizeH="0" baseline="0" noProof="0" dirty="0">
                  <a:ln>
                    <a:noFill/>
                  </a:ln>
                  <a:solidFill>
                    <a:srgbClr val="152044"/>
                  </a:solidFill>
                  <a:effectLst/>
                  <a:uLnTx/>
                  <a:uFillTx/>
                  <a:latin typeface="Arial"/>
                  <a:ea typeface="+mn-ea"/>
                  <a:cs typeface="Arial"/>
                </a:endParaRPr>
              </a:p>
            </p:txBody>
          </p:sp>
          <p:sp>
            <p:nvSpPr>
              <p:cNvPr id="94" name="Google Shape;1740;p12">
                <a:extLst>
                  <a:ext uri="{FF2B5EF4-FFF2-40B4-BE49-F238E27FC236}">
                    <a16:creationId xmlns:a16="http://schemas.microsoft.com/office/drawing/2014/main" id="{F45F57E1-8754-70EE-F33F-661C846DD54C}"/>
                  </a:ext>
                </a:extLst>
              </p:cNvPr>
              <p:cNvSpPr/>
              <p:nvPr/>
            </p:nvSpPr>
            <p:spPr>
              <a:xfrm>
                <a:off x="5402794" y="5079907"/>
                <a:ext cx="2107611" cy="305488"/>
              </a:xfrm>
              <a:prstGeom prst="roundRect">
                <a:avLst>
                  <a:gd name="adj" fmla="val 16667"/>
                </a:avLst>
              </a:prstGeom>
              <a:solidFill>
                <a:schemeClr val="tx2">
                  <a:lumMod val="40000"/>
                  <a:lumOff val="6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52044"/>
                    </a:solidFill>
                    <a:effectLst/>
                    <a:uLnTx/>
                    <a:uFillTx/>
                    <a:latin typeface="Arial"/>
                    <a:ea typeface="+mn-ea"/>
                    <a:cs typeface="Arial"/>
                  </a:rPr>
                  <a:t>Leverage data and AI to enhance innovation and underwriting (pricing/risk selection)</a:t>
                </a:r>
                <a:endParaRPr kumimoji="0" lang="en-ZA" sz="1050" b="0" i="0" u="none" strike="noStrike" kern="1200" cap="none" spc="0" normalizeH="0" baseline="0" noProof="0" dirty="0">
                  <a:ln>
                    <a:noFill/>
                  </a:ln>
                  <a:solidFill>
                    <a:srgbClr val="152044"/>
                  </a:solidFill>
                  <a:effectLst/>
                  <a:uLnTx/>
                  <a:uFillTx/>
                  <a:latin typeface="Arial"/>
                  <a:ea typeface="+mn-ea"/>
                  <a:cs typeface="Arial"/>
                </a:endParaRPr>
              </a:p>
            </p:txBody>
          </p:sp>
        </p:grpSp>
        <p:sp>
          <p:nvSpPr>
            <p:cNvPr id="96" name="Oval 95">
              <a:extLst>
                <a:ext uri="{FF2B5EF4-FFF2-40B4-BE49-F238E27FC236}">
                  <a16:creationId xmlns:a16="http://schemas.microsoft.com/office/drawing/2014/main" id="{0E982130-9A09-2315-0FC3-2BA9FA358A7C}"/>
                </a:ext>
              </a:extLst>
            </p:cNvPr>
            <p:cNvSpPr/>
            <p:nvPr/>
          </p:nvSpPr>
          <p:spPr>
            <a:xfrm>
              <a:off x="1145903" y="4907701"/>
              <a:ext cx="161428" cy="16857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7" name="Oval 96">
              <a:extLst>
                <a:ext uri="{FF2B5EF4-FFF2-40B4-BE49-F238E27FC236}">
                  <a16:creationId xmlns:a16="http://schemas.microsoft.com/office/drawing/2014/main" id="{CE8D04DC-2FB8-0E02-DE67-1EA2F2AAE2A0}"/>
                </a:ext>
              </a:extLst>
            </p:cNvPr>
            <p:cNvSpPr/>
            <p:nvPr/>
          </p:nvSpPr>
          <p:spPr>
            <a:xfrm>
              <a:off x="4636193" y="4902183"/>
              <a:ext cx="161428" cy="16857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8" name="Oval 97">
              <a:extLst>
                <a:ext uri="{FF2B5EF4-FFF2-40B4-BE49-F238E27FC236}">
                  <a16:creationId xmlns:a16="http://schemas.microsoft.com/office/drawing/2014/main" id="{41E9651C-A428-0115-6217-DD2D0163D786}"/>
                </a:ext>
              </a:extLst>
            </p:cNvPr>
            <p:cNvSpPr/>
            <p:nvPr/>
          </p:nvSpPr>
          <p:spPr>
            <a:xfrm>
              <a:off x="8041826" y="4862318"/>
              <a:ext cx="161428" cy="16857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9" name="Google Shape;1740;p12">
              <a:extLst>
                <a:ext uri="{FF2B5EF4-FFF2-40B4-BE49-F238E27FC236}">
                  <a16:creationId xmlns:a16="http://schemas.microsoft.com/office/drawing/2014/main" id="{258EA08E-0C99-5773-D5AB-DC4F06293AE4}"/>
                </a:ext>
              </a:extLst>
            </p:cNvPr>
            <p:cNvSpPr/>
            <p:nvPr/>
          </p:nvSpPr>
          <p:spPr>
            <a:xfrm>
              <a:off x="867485" y="5389514"/>
              <a:ext cx="10577587" cy="730664"/>
            </a:xfrm>
            <a:prstGeom prst="roundRect">
              <a:avLst>
                <a:gd name="adj" fmla="val 7666"/>
              </a:avLst>
            </a:prstGeom>
            <a:solidFill>
              <a:schemeClr val="bg2">
                <a:lumMod val="20000"/>
                <a:lumOff val="80000"/>
              </a:schemeClr>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1C3B"/>
                </a:buClr>
                <a:buSzPts val="1200"/>
                <a:buFontTx/>
                <a:buNone/>
                <a:tabLst/>
                <a:defRPr/>
              </a:pPr>
              <a:endParaRPr kumimoji="0" lang="en-ZA" sz="1050" b="1" i="0" u="none" strike="noStrike" kern="1200" cap="none" spc="0" normalizeH="0" baseline="0" noProof="0" dirty="0">
                <a:ln>
                  <a:noFill/>
                </a:ln>
                <a:solidFill>
                  <a:srgbClr val="152044"/>
                </a:solidFill>
                <a:effectLst/>
                <a:uLnTx/>
                <a:uFillTx/>
                <a:latin typeface="Arial"/>
                <a:ea typeface="+mn-ea"/>
                <a:cs typeface="Arial"/>
              </a:endParaRPr>
            </a:p>
          </p:txBody>
        </p:sp>
        <p:sp>
          <p:nvSpPr>
            <p:cNvPr id="100" name="TextBox 99">
              <a:extLst>
                <a:ext uri="{FF2B5EF4-FFF2-40B4-BE49-F238E27FC236}">
                  <a16:creationId xmlns:a16="http://schemas.microsoft.com/office/drawing/2014/main" id="{59FC29B7-79B3-FA27-73FE-930DD5542D4A}"/>
                </a:ext>
              </a:extLst>
            </p:cNvPr>
            <p:cNvSpPr txBox="1"/>
            <p:nvPr/>
          </p:nvSpPr>
          <p:spPr>
            <a:xfrm>
              <a:off x="1114828" y="5395363"/>
              <a:ext cx="1008289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1C3B"/>
                </a:buClr>
                <a:buSzPts val="1200"/>
                <a:buFont typeface="Trebuchet MS"/>
                <a:buNone/>
                <a:tabLst/>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Good corporate citizen and drive transformation</a:t>
              </a:r>
              <a:endPar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grpSp>
          <p:nvGrpSpPr>
            <p:cNvPr id="101" name="Group 100">
              <a:extLst>
                <a:ext uri="{FF2B5EF4-FFF2-40B4-BE49-F238E27FC236}">
                  <a16:creationId xmlns:a16="http://schemas.microsoft.com/office/drawing/2014/main" id="{C3F1B775-1C26-6029-5419-EB111987C716}"/>
                </a:ext>
              </a:extLst>
            </p:cNvPr>
            <p:cNvGrpSpPr/>
            <p:nvPr/>
          </p:nvGrpSpPr>
          <p:grpSpPr>
            <a:xfrm>
              <a:off x="1018197" y="5683224"/>
              <a:ext cx="10269967" cy="307778"/>
              <a:chOff x="1054550" y="5079907"/>
              <a:chExt cx="6455855" cy="323101"/>
            </a:xfrm>
            <a:solidFill>
              <a:schemeClr val="bg2">
                <a:lumMod val="40000"/>
                <a:lumOff val="60000"/>
              </a:schemeClr>
            </a:solidFill>
          </p:grpSpPr>
          <p:sp>
            <p:nvSpPr>
              <p:cNvPr id="102" name="Google Shape;1740;p12">
                <a:extLst>
                  <a:ext uri="{FF2B5EF4-FFF2-40B4-BE49-F238E27FC236}">
                    <a16:creationId xmlns:a16="http://schemas.microsoft.com/office/drawing/2014/main" id="{7627705F-9548-DC73-C2F0-44E59861E792}"/>
                  </a:ext>
                </a:extLst>
              </p:cNvPr>
              <p:cNvSpPr/>
              <p:nvPr/>
            </p:nvSpPr>
            <p:spPr>
              <a:xfrm>
                <a:off x="1054550" y="5094909"/>
                <a:ext cx="2107611" cy="305488"/>
              </a:xfrm>
              <a:prstGeom prst="roundRect">
                <a:avLst>
                  <a:gd name="adj" fmla="val 16667"/>
                </a:avLst>
              </a:prstGeom>
              <a:grpFill/>
              <a:ln w="9525" cap="rnd" cmpd="sng">
                <a:noFill/>
                <a:prstDash val="solid"/>
                <a:round/>
                <a:headEnd type="none" w="sm" len="sm"/>
                <a:tailEnd type="none" w="sm" len="sm"/>
              </a:ln>
            </p:spPr>
            <p:txBody>
              <a:bodyPr spcFirstLastPara="1" wrap="square" lIns="181425" tIns="45700" rIns="91425" bIns="45700" anchor="ctr" anchorCtr="0">
                <a:noAutofit/>
              </a:bodyPr>
              <a:lstStyle/>
              <a:p>
                <a:pPr marL="354013"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rPr>
                  <a:t>Win the war on talent (Talent mobility)</a:t>
                </a:r>
                <a:endPar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103" name="Google Shape;1740;p12">
                <a:extLst>
                  <a:ext uri="{FF2B5EF4-FFF2-40B4-BE49-F238E27FC236}">
                    <a16:creationId xmlns:a16="http://schemas.microsoft.com/office/drawing/2014/main" id="{8D42EF7A-F574-473F-2152-7CC072BDE029}"/>
                  </a:ext>
                </a:extLst>
              </p:cNvPr>
              <p:cNvSpPr/>
              <p:nvPr/>
            </p:nvSpPr>
            <p:spPr>
              <a:xfrm>
                <a:off x="3232049" y="5097520"/>
                <a:ext cx="2107611" cy="305488"/>
              </a:xfrm>
              <a:prstGeom prst="roundRect">
                <a:avLst>
                  <a:gd name="adj" fmla="val 16667"/>
                </a:avLst>
              </a:prstGeom>
              <a:grpFill/>
              <a:ln w="9525" cap="rnd" cmpd="sng">
                <a:noFill/>
                <a:prstDash val="solid"/>
                <a:round/>
                <a:headEnd type="none" w="sm" len="sm"/>
                <a:tailEnd type="none" w="sm" len="sm"/>
              </a:ln>
            </p:spPr>
            <p:txBody>
              <a:bodyPr spcFirstLastPara="1" wrap="square" lIns="181425" tIns="45700" rIns="91425" bIns="45700" anchor="ctr" anchorCtr="0">
                <a:noAutofit/>
              </a:bodyPr>
              <a:lstStyle/>
              <a:p>
                <a:pPr marL="354013"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rPr>
                  <a:t>Cost excellence</a:t>
                </a:r>
                <a:endParaRPr kumimoji="0" lang="en-ZA" sz="105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104" name="Google Shape;1740;p12">
                <a:extLst>
                  <a:ext uri="{FF2B5EF4-FFF2-40B4-BE49-F238E27FC236}">
                    <a16:creationId xmlns:a16="http://schemas.microsoft.com/office/drawing/2014/main" id="{5A403F93-199F-AC30-C5C0-5F7740A5E364}"/>
                  </a:ext>
                </a:extLst>
              </p:cNvPr>
              <p:cNvSpPr/>
              <p:nvPr/>
            </p:nvSpPr>
            <p:spPr>
              <a:xfrm>
                <a:off x="5402794" y="5079907"/>
                <a:ext cx="2107611" cy="305488"/>
              </a:xfrm>
              <a:prstGeom prst="roundRect">
                <a:avLst>
                  <a:gd name="adj" fmla="val 16667"/>
                </a:avLst>
              </a:prstGeom>
              <a:grpFill/>
              <a:ln w="9525" cap="rnd" cmpd="sng">
                <a:noFill/>
                <a:prstDash val="solid"/>
                <a:round/>
                <a:headEnd type="none" w="sm" len="sm"/>
                <a:tailEnd type="none" w="sm" len="sm"/>
              </a:ln>
            </p:spPr>
            <p:txBody>
              <a:bodyPr spcFirstLastPara="1" wrap="square" lIns="181425" tIns="45700" rIns="91425" bIns="45700" anchor="ctr" anchorCtr="0">
                <a:noAutofit/>
              </a:bodyPr>
              <a:lstStyle/>
              <a:p>
                <a:pPr marL="354013"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52044"/>
                    </a:solidFill>
                    <a:effectLst/>
                    <a:uLnTx/>
                    <a:uFillTx/>
                    <a:latin typeface="Arial"/>
                    <a:ea typeface="+mn-ea"/>
                    <a:cs typeface="Arial"/>
                  </a:rPr>
                  <a:t>Build resilient communities and establish leadership in sustainability</a:t>
                </a:r>
                <a:endParaRPr kumimoji="0" lang="en-ZA" sz="1050" b="0" i="0" u="none" strike="noStrike" kern="1200" cap="none" spc="0" normalizeH="0" baseline="0" noProof="0" dirty="0">
                  <a:ln>
                    <a:noFill/>
                  </a:ln>
                  <a:solidFill>
                    <a:srgbClr val="152044"/>
                  </a:solidFill>
                  <a:effectLst/>
                  <a:uLnTx/>
                  <a:uFillTx/>
                  <a:latin typeface="Arial"/>
                  <a:ea typeface="+mn-ea"/>
                  <a:cs typeface="Arial"/>
                </a:endParaRPr>
              </a:p>
            </p:txBody>
          </p:sp>
        </p:grpSp>
        <p:sp>
          <p:nvSpPr>
            <p:cNvPr id="105" name="Oval 104">
              <a:extLst>
                <a:ext uri="{FF2B5EF4-FFF2-40B4-BE49-F238E27FC236}">
                  <a16:creationId xmlns:a16="http://schemas.microsoft.com/office/drawing/2014/main" id="{98056C7E-3F0C-3234-6147-F66BA0E9C100}"/>
                </a:ext>
              </a:extLst>
            </p:cNvPr>
            <p:cNvSpPr/>
            <p:nvPr/>
          </p:nvSpPr>
          <p:spPr>
            <a:xfrm>
              <a:off x="4636193" y="5758624"/>
              <a:ext cx="161428" cy="16857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6" name="Oval 105">
              <a:extLst>
                <a:ext uri="{FF2B5EF4-FFF2-40B4-BE49-F238E27FC236}">
                  <a16:creationId xmlns:a16="http://schemas.microsoft.com/office/drawing/2014/main" id="{05911DF0-DFB7-3155-2EBD-A177D8F8E964}"/>
                </a:ext>
              </a:extLst>
            </p:cNvPr>
            <p:cNvSpPr/>
            <p:nvPr/>
          </p:nvSpPr>
          <p:spPr>
            <a:xfrm>
              <a:off x="1132613" y="5754396"/>
              <a:ext cx="161428" cy="16857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7" name="Oval 106">
              <a:extLst>
                <a:ext uri="{FF2B5EF4-FFF2-40B4-BE49-F238E27FC236}">
                  <a16:creationId xmlns:a16="http://schemas.microsoft.com/office/drawing/2014/main" id="{02EA4871-4CC3-1EDA-69E0-5E0612A7715B}"/>
                </a:ext>
              </a:extLst>
            </p:cNvPr>
            <p:cNvSpPr/>
            <p:nvPr/>
          </p:nvSpPr>
          <p:spPr>
            <a:xfrm>
              <a:off x="8033876" y="5743087"/>
              <a:ext cx="161428" cy="16857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08" name="Google Shape;1740;p12">
            <a:extLst>
              <a:ext uri="{FF2B5EF4-FFF2-40B4-BE49-F238E27FC236}">
                <a16:creationId xmlns:a16="http://schemas.microsoft.com/office/drawing/2014/main" id="{A8596B09-DC3A-63F2-72A6-69E80DAEA58C}"/>
              </a:ext>
            </a:extLst>
          </p:cNvPr>
          <p:cNvSpPr/>
          <p:nvPr/>
        </p:nvSpPr>
        <p:spPr>
          <a:xfrm>
            <a:off x="769768" y="2451586"/>
            <a:ext cx="10469921" cy="281089"/>
          </a:xfrm>
          <a:prstGeom prst="roundRect">
            <a:avLst>
              <a:gd name="adj" fmla="val 16667"/>
            </a:avLst>
          </a:prstGeom>
          <a:solidFill>
            <a:schemeClr val="tx2"/>
          </a:solidFill>
          <a:ln w="9525" cap="rnd" cmpd="sng">
            <a:noFill/>
            <a:prstDash val="solid"/>
            <a:round/>
            <a:headEnd type="none" w="sm" len="sm"/>
            <a:tailEnd type="none" w="sm" len="sm"/>
          </a:ln>
        </p:spPr>
        <p:txBody>
          <a:bodyPr spcFirstLastPara="1" wrap="square" lIns="181425" tIns="45700" rIns="91425" bIns="4570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1C3B"/>
              </a:buClr>
              <a:buSzPts val="1200"/>
              <a:buFontTx/>
              <a:buNone/>
              <a:tabLst/>
              <a:defRPr/>
            </a:pPr>
            <a:r>
              <a:rPr kumimoji="0" lang="en-ZA" sz="1050" b="1" i="0" u="none" strike="noStrike" kern="1200" cap="none" spc="0" normalizeH="0" baseline="0" noProof="0" dirty="0">
                <a:ln>
                  <a:noFill/>
                </a:ln>
                <a:solidFill>
                  <a:srgbClr val="002060"/>
                </a:solidFill>
                <a:effectLst/>
                <a:uLnTx/>
                <a:uFillTx/>
                <a:latin typeface="Arial"/>
                <a:ea typeface="Trebuchet MS"/>
                <a:cs typeface="Arial"/>
                <a:sym typeface="Trebuchet MS"/>
              </a:rPr>
              <a:t>Client and intermediary experience</a:t>
            </a:r>
            <a:endParaRPr kumimoji="0" lang="en-ZA" sz="1050" b="1" i="0" u="none" strike="noStrike" kern="1200" cap="none" spc="0" normalizeH="0" baseline="0" noProof="0" dirty="0">
              <a:ln>
                <a:noFill/>
              </a:ln>
              <a:solidFill>
                <a:srgbClr val="002060"/>
              </a:solidFill>
              <a:effectLst/>
              <a:uLnTx/>
              <a:uFillTx/>
              <a:latin typeface="Arial"/>
              <a:ea typeface="+mn-ea"/>
              <a:cs typeface="Arial"/>
            </a:endParaRPr>
          </a:p>
        </p:txBody>
      </p:sp>
      <p:sp>
        <p:nvSpPr>
          <p:cNvPr id="6" name="Rectangle 5">
            <a:extLst>
              <a:ext uri="{FF2B5EF4-FFF2-40B4-BE49-F238E27FC236}">
                <a16:creationId xmlns:a16="http://schemas.microsoft.com/office/drawing/2014/main" id="{0CAEBCEC-78D8-0765-9425-FFFB72CE1AFB}"/>
              </a:ext>
            </a:extLst>
          </p:cNvPr>
          <p:cNvSpPr/>
          <p:nvPr/>
        </p:nvSpPr>
        <p:spPr>
          <a:xfrm>
            <a:off x="776567" y="3179385"/>
            <a:ext cx="10455850" cy="1567688"/>
          </a:xfrm>
          <a:prstGeom prst="rect">
            <a:avLst/>
          </a:prstGeom>
          <a:noFill/>
          <a:ln w="38100">
            <a:solidFill>
              <a:schemeClr val="bg1">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B85D8915-8870-4F60-7509-BA86F94054FB}"/>
              </a:ext>
            </a:extLst>
          </p:cNvPr>
          <p:cNvGrpSpPr>
            <a:grpSpLocks noChangeAspect="1"/>
          </p:cNvGrpSpPr>
          <p:nvPr/>
        </p:nvGrpSpPr>
        <p:grpSpPr>
          <a:xfrm>
            <a:off x="2475495" y="3196587"/>
            <a:ext cx="536867" cy="482220"/>
            <a:chOff x="2015493" y="1700212"/>
            <a:chExt cx="5113016" cy="4465638"/>
          </a:xfrm>
          <a:solidFill>
            <a:schemeClr val="tx2"/>
          </a:solidFill>
        </p:grpSpPr>
        <p:sp>
          <p:nvSpPr>
            <p:cNvPr id="8" name="Freeform 2">
              <a:extLst>
                <a:ext uri="{FF2B5EF4-FFF2-40B4-BE49-F238E27FC236}">
                  <a16:creationId xmlns:a16="http://schemas.microsoft.com/office/drawing/2014/main" id="{C2B26714-92FF-9541-3C63-2A7C98A0BD76}"/>
                </a:ext>
              </a:extLst>
            </p:cNvPr>
            <p:cNvSpPr>
              <a:spLocks noChangeAspect="1"/>
            </p:cNvSpPr>
            <p:nvPr>
              <p:custDataLst>
                <p:tags r:id="rId1"/>
              </p:custDataLst>
            </p:nvPr>
          </p:nvSpPr>
          <p:spPr>
            <a:xfrm>
              <a:off x="2015493" y="2620894"/>
              <a:ext cx="2789879" cy="2877028"/>
            </a:xfrm>
            <a:custGeom>
              <a:avLst/>
              <a:gdLst/>
              <a:ahLst/>
              <a:cxnLst/>
              <a:rect l="0" t="0" r="0" b="0"/>
              <a:pathLst>
                <a:path w="2789879" h="2877028">
                  <a:moveTo>
                    <a:pt x="1236098" y="232578"/>
                  </a:moveTo>
                  <a:lnTo>
                    <a:pt x="1240875" y="231764"/>
                  </a:lnTo>
                  <a:lnTo>
                    <a:pt x="1240769" y="234718"/>
                  </a:lnTo>
                  <a:lnTo>
                    <a:pt x="1239166" y="239143"/>
                  </a:lnTo>
                  <a:lnTo>
                    <a:pt x="1239509" y="242739"/>
                  </a:lnTo>
                  <a:lnTo>
                    <a:pt x="1242708" y="244090"/>
                  </a:lnTo>
                  <a:lnTo>
                    <a:pt x="1245561" y="242793"/>
                  </a:lnTo>
                  <a:lnTo>
                    <a:pt x="1248298" y="240918"/>
                  </a:lnTo>
                  <a:lnTo>
                    <a:pt x="1251185" y="240714"/>
                  </a:lnTo>
                  <a:lnTo>
                    <a:pt x="1255438" y="244254"/>
                  </a:lnTo>
                  <a:lnTo>
                    <a:pt x="1246198" y="250532"/>
                  </a:lnTo>
                  <a:lnTo>
                    <a:pt x="1244304" y="256169"/>
                  </a:lnTo>
                  <a:lnTo>
                    <a:pt x="1244021" y="266015"/>
                  </a:lnTo>
                  <a:lnTo>
                    <a:pt x="1258666" y="278321"/>
                  </a:lnTo>
                  <a:lnTo>
                    <a:pt x="1261516" y="287555"/>
                  </a:lnTo>
                  <a:lnTo>
                    <a:pt x="1259655" y="291077"/>
                  </a:lnTo>
                  <a:lnTo>
                    <a:pt x="1252833" y="295599"/>
                  </a:lnTo>
                  <a:lnTo>
                    <a:pt x="1251206" y="298167"/>
                  </a:lnTo>
                  <a:lnTo>
                    <a:pt x="1252309" y="301956"/>
                  </a:lnTo>
                  <a:lnTo>
                    <a:pt x="1255627" y="303049"/>
                  </a:lnTo>
                  <a:lnTo>
                    <a:pt x="1259352" y="303510"/>
                  </a:lnTo>
                  <a:lnTo>
                    <a:pt x="1261878" y="305540"/>
                  </a:lnTo>
                  <a:lnTo>
                    <a:pt x="1262196" y="309428"/>
                  </a:lnTo>
                  <a:lnTo>
                    <a:pt x="1259678" y="317125"/>
                  </a:lnTo>
                  <a:lnTo>
                    <a:pt x="1259824" y="320764"/>
                  </a:lnTo>
                  <a:lnTo>
                    <a:pt x="1262526" y="324282"/>
                  </a:lnTo>
                  <a:lnTo>
                    <a:pt x="1270750" y="328095"/>
                  </a:lnTo>
                  <a:lnTo>
                    <a:pt x="1274113" y="330718"/>
                  </a:lnTo>
                  <a:lnTo>
                    <a:pt x="1277420" y="336877"/>
                  </a:lnTo>
                  <a:lnTo>
                    <a:pt x="1284823" y="360029"/>
                  </a:lnTo>
                  <a:lnTo>
                    <a:pt x="1281657" y="366907"/>
                  </a:lnTo>
                  <a:lnTo>
                    <a:pt x="1281560" y="370152"/>
                  </a:lnTo>
                  <a:lnTo>
                    <a:pt x="1285805" y="368523"/>
                  </a:lnTo>
                  <a:lnTo>
                    <a:pt x="1288898" y="366784"/>
                  </a:lnTo>
                  <a:lnTo>
                    <a:pt x="1290738" y="366907"/>
                  </a:lnTo>
                  <a:lnTo>
                    <a:pt x="1294400" y="370907"/>
                  </a:lnTo>
                  <a:lnTo>
                    <a:pt x="1294506" y="372215"/>
                  </a:lnTo>
                  <a:lnTo>
                    <a:pt x="1303688" y="392908"/>
                  </a:lnTo>
                  <a:lnTo>
                    <a:pt x="1307362" y="423322"/>
                  </a:lnTo>
                  <a:lnTo>
                    <a:pt x="1307412" y="448678"/>
                  </a:lnTo>
                  <a:lnTo>
                    <a:pt x="1308692" y="455268"/>
                  </a:lnTo>
                  <a:lnTo>
                    <a:pt x="1321192" y="476041"/>
                  </a:lnTo>
                  <a:lnTo>
                    <a:pt x="1320246" y="481536"/>
                  </a:lnTo>
                  <a:lnTo>
                    <a:pt x="1307188" y="501368"/>
                  </a:lnTo>
                  <a:lnTo>
                    <a:pt x="1301763" y="515168"/>
                  </a:lnTo>
                  <a:lnTo>
                    <a:pt x="1294908" y="527957"/>
                  </a:lnTo>
                  <a:lnTo>
                    <a:pt x="1277401" y="551698"/>
                  </a:lnTo>
                  <a:lnTo>
                    <a:pt x="1268634" y="569548"/>
                  </a:lnTo>
                  <a:lnTo>
                    <a:pt x="1264447" y="575334"/>
                  </a:lnTo>
                  <a:lnTo>
                    <a:pt x="1255353" y="582595"/>
                  </a:lnTo>
                  <a:lnTo>
                    <a:pt x="1254123" y="586936"/>
                  </a:lnTo>
                  <a:lnTo>
                    <a:pt x="1250660" y="605927"/>
                  </a:lnTo>
                  <a:lnTo>
                    <a:pt x="1250046" y="616151"/>
                  </a:lnTo>
                  <a:lnTo>
                    <a:pt x="1251280" y="625111"/>
                  </a:lnTo>
                  <a:lnTo>
                    <a:pt x="1253371" y="629341"/>
                  </a:lnTo>
                  <a:lnTo>
                    <a:pt x="1258716" y="636523"/>
                  </a:lnTo>
                  <a:lnTo>
                    <a:pt x="1260344" y="641570"/>
                  </a:lnTo>
                  <a:lnTo>
                    <a:pt x="1260085" y="649705"/>
                  </a:lnTo>
                  <a:lnTo>
                    <a:pt x="1253997" y="673813"/>
                  </a:lnTo>
                  <a:lnTo>
                    <a:pt x="1254438" y="684403"/>
                  </a:lnTo>
                  <a:lnTo>
                    <a:pt x="1256583" y="697377"/>
                  </a:lnTo>
                  <a:lnTo>
                    <a:pt x="1260179" y="710011"/>
                  </a:lnTo>
                  <a:lnTo>
                    <a:pt x="1264843" y="719586"/>
                  </a:lnTo>
                  <a:lnTo>
                    <a:pt x="1266877" y="722178"/>
                  </a:lnTo>
                  <a:lnTo>
                    <a:pt x="1268720" y="723939"/>
                  </a:lnTo>
                  <a:lnTo>
                    <a:pt x="1273566" y="727095"/>
                  </a:lnTo>
                  <a:lnTo>
                    <a:pt x="1276773" y="730853"/>
                  </a:lnTo>
                  <a:lnTo>
                    <a:pt x="1280343" y="741922"/>
                  </a:lnTo>
                  <a:lnTo>
                    <a:pt x="1282046" y="745401"/>
                  </a:lnTo>
                  <a:lnTo>
                    <a:pt x="1282890" y="744389"/>
                  </a:lnTo>
                  <a:lnTo>
                    <a:pt x="1289449" y="739255"/>
                  </a:lnTo>
                  <a:lnTo>
                    <a:pt x="1309400" y="729099"/>
                  </a:lnTo>
                  <a:lnTo>
                    <a:pt x="1323719" y="718330"/>
                  </a:lnTo>
                  <a:lnTo>
                    <a:pt x="1331703" y="713742"/>
                  </a:lnTo>
                  <a:lnTo>
                    <a:pt x="1349168" y="710901"/>
                  </a:lnTo>
                  <a:lnTo>
                    <a:pt x="1362681" y="716132"/>
                  </a:lnTo>
                  <a:lnTo>
                    <a:pt x="1375545" y="723682"/>
                  </a:lnTo>
                  <a:lnTo>
                    <a:pt x="1417300" y="731875"/>
                  </a:lnTo>
                  <a:lnTo>
                    <a:pt x="1427028" y="731300"/>
                  </a:lnTo>
                  <a:lnTo>
                    <a:pt x="1454172" y="722580"/>
                  </a:lnTo>
                  <a:lnTo>
                    <a:pt x="1458650" y="722381"/>
                  </a:lnTo>
                  <a:lnTo>
                    <a:pt x="1467478" y="723262"/>
                  </a:lnTo>
                  <a:lnTo>
                    <a:pt x="1471888" y="722957"/>
                  </a:lnTo>
                  <a:lnTo>
                    <a:pt x="1498059" y="715026"/>
                  </a:lnTo>
                  <a:lnTo>
                    <a:pt x="1512432" y="714165"/>
                  </a:lnTo>
                  <a:lnTo>
                    <a:pt x="1519642" y="715285"/>
                  </a:lnTo>
                  <a:lnTo>
                    <a:pt x="1535278" y="721939"/>
                  </a:lnTo>
                  <a:lnTo>
                    <a:pt x="1562080" y="721940"/>
                  </a:lnTo>
                  <a:lnTo>
                    <a:pt x="1580871" y="726529"/>
                  </a:lnTo>
                  <a:lnTo>
                    <a:pt x="1587529" y="726473"/>
                  </a:lnTo>
                  <a:lnTo>
                    <a:pt x="1594572" y="723531"/>
                  </a:lnTo>
                  <a:lnTo>
                    <a:pt x="1612077" y="710865"/>
                  </a:lnTo>
                  <a:lnTo>
                    <a:pt x="1617758" y="705083"/>
                  </a:lnTo>
                  <a:lnTo>
                    <a:pt x="1621089" y="698775"/>
                  </a:lnTo>
                  <a:lnTo>
                    <a:pt x="1622240" y="692301"/>
                  </a:lnTo>
                  <a:lnTo>
                    <a:pt x="1621757" y="685501"/>
                  </a:lnTo>
                  <a:lnTo>
                    <a:pt x="1618562" y="669770"/>
                  </a:lnTo>
                  <a:lnTo>
                    <a:pt x="1618825" y="664264"/>
                  </a:lnTo>
                  <a:lnTo>
                    <a:pt x="1622478" y="660462"/>
                  </a:lnTo>
                  <a:lnTo>
                    <a:pt x="1630799" y="657242"/>
                  </a:lnTo>
                  <a:lnTo>
                    <a:pt x="1640678" y="655225"/>
                  </a:lnTo>
                  <a:lnTo>
                    <a:pt x="1671213" y="654306"/>
                  </a:lnTo>
                  <a:lnTo>
                    <a:pt x="1690983" y="649060"/>
                  </a:lnTo>
                  <a:lnTo>
                    <a:pt x="1709220" y="637154"/>
                  </a:lnTo>
                  <a:lnTo>
                    <a:pt x="1724770" y="620726"/>
                  </a:lnTo>
                  <a:lnTo>
                    <a:pt x="1736375" y="601910"/>
                  </a:lnTo>
                  <a:lnTo>
                    <a:pt x="1745951" y="573782"/>
                  </a:lnTo>
                  <a:lnTo>
                    <a:pt x="1751732" y="561027"/>
                  </a:lnTo>
                  <a:lnTo>
                    <a:pt x="1764193" y="547630"/>
                  </a:lnTo>
                  <a:lnTo>
                    <a:pt x="1767386" y="540575"/>
                  </a:lnTo>
                  <a:lnTo>
                    <a:pt x="1770183" y="538407"/>
                  </a:lnTo>
                  <a:lnTo>
                    <a:pt x="1784618" y="535538"/>
                  </a:lnTo>
                  <a:lnTo>
                    <a:pt x="1789513" y="533768"/>
                  </a:lnTo>
                  <a:lnTo>
                    <a:pt x="1797041" y="529581"/>
                  </a:lnTo>
                  <a:lnTo>
                    <a:pt x="1813230" y="513253"/>
                  </a:lnTo>
                  <a:lnTo>
                    <a:pt x="1823620" y="497076"/>
                  </a:lnTo>
                  <a:lnTo>
                    <a:pt x="1830474" y="491161"/>
                  </a:lnTo>
                  <a:lnTo>
                    <a:pt x="1840469" y="489123"/>
                  </a:lnTo>
                  <a:lnTo>
                    <a:pt x="1854860" y="491998"/>
                  </a:lnTo>
                  <a:lnTo>
                    <a:pt x="1860244" y="489683"/>
                  </a:lnTo>
                  <a:lnTo>
                    <a:pt x="1866003" y="480334"/>
                  </a:lnTo>
                  <a:lnTo>
                    <a:pt x="1870995" y="468051"/>
                  </a:lnTo>
                  <a:lnTo>
                    <a:pt x="1874481" y="463295"/>
                  </a:lnTo>
                  <a:lnTo>
                    <a:pt x="1880618" y="458748"/>
                  </a:lnTo>
                  <a:lnTo>
                    <a:pt x="1883636" y="455512"/>
                  </a:lnTo>
                  <a:lnTo>
                    <a:pt x="1884882" y="455491"/>
                  </a:lnTo>
                  <a:lnTo>
                    <a:pt x="1906885" y="456329"/>
                  </a:lnTo>
                  <a:lnTo>
                    <a:pt x="1911072" y="561339"/>
                  </a:lnTo>
                  <a:lnTo>
                    <a:pt x="1906997" y="566612"/>
                  </a:lnTo>
                  <a:lnTo>
                    <a:pt x="1905396" y="573574"/>
                  </a:lnTo>
                  <a:lnTo>
                    <a:pt x="1905151" y="582845"/>
                  </a:lnTo>
                  <a:lnTo>
                    <a:pt x="1906606" y="591378"/>
                  </a:lnTo>
                  <a:lnTo>
                    <a:pt x="1907012" y="592355"/>
                  </a:lnTo>
                  <a:lnTo>
                    <a:pt x="1909926" y="609748"/>
                  </a:lnTo>
                  <a:lnTo>
                    <a:pt x="1912547" y="614894"/>
                  </a:lnTo>
                  <a:lnTo>
                    <a:pt x="1915906" y="617243"/>
                  </a:lnTo>
                  <a:lnTo>
                    <a:pt x="1923698" y="617810"/>
                  </a:lnTo>
                  <a:lnTo>
                    <a:pt x="1927893" y="617416"/>
                  </a:lnTo>
                  <a:lnTo>
                    <a:pt x="1932032" y="616531"/>
                  </a:lnTo>
                  <a:lnTo>
                    <a:pt x="1940889" y="616502"/>
                  </a:lnTo>
                  <a:lnTo>
                    <a:pt x="1945202" y="617437"/>
                  </a:lnTo>
                  <a:lnTo>
                    <a:pt x="1950975" y="617986"/>
                  </a:lnTo>
                  <a:lnTo>
                    <a:pt x="1955851" y="620788"/>
                  </a:lnTo>
                  <a:lnTo>
                    <a:pt x="1959781" y="624516"/>
                  </a:lnTo>
                  <a:lnTo>
                    <a:pt x="1963806" y="625912"/>
                  </a:lnTo>
                  <a:lnTo>
                    <a:pt x="1973880" y="626856"/>
                  </a:lnTo>
                  <a:lnTo>
                    <a:pt x="1980083" y="629279"/>
                  </a:lnTo>
                  <a:lnTo>
                    <a:pt x="1983451" y="632670"/>
                  </a:lnTo>
                  <a:lnTo>
                    <a:pt x="1986035" y="635856"/>
                  </a:lnTo>
                  <a:lnTo>
                    <a:pt x="1987433" y="638130"/>
                  </a:lnTo>
                  <a:lnTo>
                    <a:pt x="1989422" y="637209"/>
                  </a:lnTo>
                  <a:lnTo>
                    <a:pt x="1994556" y="636590"/>
                  </a:lnTo>
                  <a:lnTo>
                    <a:pt x="2015955" y="651241"/>
                  </a:lnTo>
                  <a:lnTo>
                    <a:pt x="2017385" y="656118"/>
                  </a:lnTo>
                  <a:lnTo>
                    <a:pt x="2014677" y="669080"/>
                  </a:lnTo>
                  <a:lnTo>
                    <a:pt x="2014672" y="676071"/>
                  </a:lnTo>
                  <a:lnTo>
                    <a:pt x="2016151" y="688413"/>
                  </a:lnTo>
                  <a:lnTo>
                    <a:pt x="2015177" y="695890"/>
                  </a:lnTo>
                  <a:lnTo>
                    <a:pt x="2010481" y="703163"/>
                  </a:lnTo>
                  <a:lnTo>
                    <a:pt x="2008619" y="709779"/>
                  </a:lnTo>
                  <a:lnTo>
                    <a:pt x="2008292" y="714462"/>
                  </a:lnTo>
                  <a:lnTo>
                    <a:pt x="2019596" y="750189"/>
                  </a:lnTo>
                  <a:lnTo>
                    <a:pt x="2028876" y="763810"/>
                  </a:lnTo>
                  <a:lnTo>
                    <a:pt x="2030853" y="766187"/>
                  </a:lnTo>
                  <a:lnTo>
                    <a:pt x="2030825" y="766497"/>
                  </a:lnTo>
                  <a:lnTo>
                    <a:pt x="2030477" y="767175"/>
                  </a:lnTo>
                  <a:lnTo>
                    <a:pt x="2029301" y="769066"/>
                  </a:lnTo>
                  <a:lnTo>
                    <a:pt x="2025230" y="771578"/>
                  </a:lnTo>
                  <a:lnTo>
                    <a:pt x="2011326" y="777283"/>
                  </a:lnTo>
                  <a:lnTo>
                    <a:pt x="2007316" y="783000"/>
                  </a:lnTo>
                  <a:lnTo>
                    <a:pt x="2005108" y="792261"/>
                  </a:lnTo>
                  <a:lnTo>
                    <a:pt x="2004531" y="803502"/>
                  </a:lnTo>
                  <a:lnTo>
                    <a:pt x="2004871" y="810561"/>
                  </a:lnTo>
                  <a:lnTo>
                    <a:pt x="2006212" y="819808"/>
                  </a:lnTo>
                  <a:lnTo>
                    <a:pt x="2010238" y="830131"/>
                  </a:lnTo>
                  <a:lnTo>
                    <a:pt x="2013768" y="834924"/>
                  </a:lnTo>
                  <a:lnTo>
                    <a:pt x="2019020" y="838949"/>
                  </a:lnTo>
                  <a:lnTo>
                    <a:pt x="2034216" y="840857"/>
                  </a:lnTo>
                  <a:lnTo>
                    <a:pt x="2047226" y="851885"/>
                  </a:lnTo>
                  <a:lnTo>
                    <a:pt x="2075649" y="883407"/>
                  </a:lnTo>
                  <a:lnTo>
                    <a:pt x="2081907" y="887464"/>
                  </a:lnTo>
                  <a:lnTo>
                    <a:pt x="2088489" y="888970"/>
                  </a:lnTo>
                  <a:lnTo>
                    <a:pt x="2103552" y="889742"/>
                  </a:lnTo>
                  <a:lnTo>
                    <a:pt x="2112212" y="892048"/>
                  </a:lnTo>
                  <a:lnTo>
                    <a:pt x="2118374" y="895275"/>
                  </a:lnTo>
                  <a:lnTo>
                    <a:pt x="2136438" y="909826"/>
                  </a:lnTo>
                  <a:lnTo>
                    <a:pt x="2140039" y="911154"/>
                  </a:lnTo>
                  <a:lnTo>
                    <a:pt x="2142216" y="910749"/>
                  </a:lnTo>
                  <a:lnTo>
                    <a:pt x="2149982" y="911598"/>
                  </a:lnTo>
                  <a:lnTo>
                    <a:pt x="2156743" y="917191"/>
                  </a:lnTo>
                  <a:lnTo>
                    <a:pt x="2159012" y="921192"/>
                  </a:lnTo>
                  <a:lnTo>
                    <a:pt x="2160402" y="924546"/>
                  </a:lnTo>
                  <a:lnTo>
                    <a:pt x="2160926" y="928637"/>
                  </a:lnTo>
                  <a:lnTo>
                    <a:pt x="2188447" y="931815"/>
                  </a:lnTo>
                  <a:lnTo>
                    <a:pt x="2197743" y="934735"/>
                  </a:lnTo>
                  <a:lnTo>
                    <a:pt x="2210715" y="942795"/>
                  </a:lnTo>
                  <a:lnTo>
                    <a:pt x="2223600" y="948730"/>
                  </a:lnTo>
                  <a:lnTo>
                    <a:pt x="2237163" y="953263"/>
                  </a:lnTo>
                  <a:lnTo>
                    <a:pt x="2244822" y="952111"/>
                  </a:lnTo>
                  <a:lnTo>
                    <a:pt x="2251645" y="944796"/>
                  </a:lnTo>
                  <a:lnTo>
                    <a:pt x="2254900" y="939565"/>
                  </a:lnTo>
                  <a:lnTo>
                    <a:pt x="2256007" y="938519"/>
                  </a:lnTo>
                  <a:lnTo>
                    <a:pt x="2260318" y="936230"/>
                  </a:lnTo>
                  <a:lnTo>
                    <a:pt x="2267002" y="935982"/>
                  </a:lnTo>
                  <a:lnTo>
                    <a:pt x="2277863" y="937217"/>
                  </a:lnTo>
                  <a:lnTo>
                    <a:pt x="2284125" y="936738"/>
                  </a:lnTo>
                  <a:lnTo>
                    <a:pt x="2288517" y="934124"/>
                  </a:lnTo>
                  <a:lnTo>
                    <a:pt x="2290288" y="930763"/>
                  </a:lnTo>
                  <a:lnTo>
                    <a:pt x="2289294" y="926838"/>
                  </a:lnTo>
                  <a:lnTo>
                    <a:pt x="2284181" y="923066"/>
                  </a:lnTo>
                  <a:lnTo>
                    <a:pt x="2283233" y="918905"/>
                  </a:lnTo>
                  <a:lnTo>
                    <a:pt x="2284558" y="914053"/>
                  </a:lnTo>
                  <a:lnTo>
                    <a:pt x="2288895" y="909947"/>
                  </a:lnTo>
                  <a:lnTo>
                    <a:pt x="2294411" y="908201"/>
                  </a:lnTo>
                  <a:lnTo>
                    <a:pt x="2304281" y="910160"/>
                  </a:lnTo>
                  <a:lnTo>
                    <a:pt x="2315207" y="910586"/>
                  </a:lnTo>
                  <a:lnTo>
                    <a:pt x="2316645" y="907629"/>
                  </a:lnTo>
                  <a:lnTo>
                    <a:pt x="2314707" y="899321"/>
                  </a:lnTo>
                  <a:lnTo>
                    <a:pt x="2313949" y="894083"/>
                  </a:lnTo>
                  <a:lnTo>
                    <a:pt x="2314435" y="885689"/>
                  </a:lnTo>
                  <a:lnTo>
                    <a:pt x="2317122" y="880612"/>
                  </a:lnTo>
                  <a:lnTo>
                    <a:pt x="2318271" y="877711"/>
                  </a:lnTo>
                  <a:lnTo>
                    <a:pt x="2319267" y="873610"/>
                  </a:lnTo>
                  <a:lnTo>
                    <a:pt x="2326445" y="881962"/>
                  </a:lnTo>
                  <a:lnTo>
                    <a:pt x="2334484" y="894678"/>
                  </a:lnTo>
                  <a:lnTo>
                    <a:pt x="2333848" y="930707"/>
                  </a:lnTo>
                  <a:lnTo>
                    <a:pt x="2332866" y="937302"/>
                  </a:lnTo>
                  <a:lnTo>
                    <a:pt x="2332652" y="942782"/>
                  </a:lnTo>
                  <a:lnTo>
                    <a:pt x="2334284" y="949181"/>
                  </a:lnTo>
                  <a:lnTo>
                    <a:pt x="2336279" y="969631"/>
                  </a:lnTo>
                  <a:lnTo>
                    <a:pt x="2344733" y="985643"/>
                  </a:lnTo>
                  <a:lnTo>
                    <a:pt x="2344889" y="1007232"/>
                  </a:lnTo>
                  <a:lnTo>
                    <a:pt x="2353556" y="1026558"/>
                  </a:lnTo>
                  <a:lnTo>
                    <a:pt x="2450057" y="1004117"/>
                  </a:lnTo>
                  <a:lnTo>
                    <a:pt x="2451667" y="1010138"/>
                  </a:lnTo>
                  <a:lnTo>
                    <a:pt x="2454743" y="1017103"/>
                  </a:lnTo>
                  <a:lnTo>
                    <a:pt x="2456920" y="1041346"/>
                  </a:lnTo>
                  <a:lnTo>
                    <a:pt x="2455440" y="1049540"/>
                  </a:lnTo>
                  <a:lnTo>
                    <a:pt x="2452747" y="1055189"/>
                  </a:lnTo>
                  <a:lnTo>
                    <a:pt x="2442952" y="1065242"/>
                  </a:lnTo>
                  <a:lnTo>
                    <a:pt x="2439588" y="1071749"/>
                  </a:lnTo>
                  <a:lnTo>
                    <a:pt x="2436230" y="1079713"/>
                  </a:lnTo>
                  <a:lnTo>
                    <a:pt x="2438227" y="1086862"/>
                  </a:lnTo>
                  <a:lnTo>
                    <a:pt x="2441760" y="1090821"/>
                  </a:lnTo>
                  <a:lnTo>
                    <a:pt x="2449484" y="1092605"/>
                  </a:lnTo>
                  <a:lnTo>
                    <a:pt x="2454123" y="1095980"/>
                  </a:lnTo>
                  <a:lnTo>
                    <a:pt x="2462604" y="1107249"/>
                  </a:lnTo>
                  <a:lnTo>
                    <a:pt x="2463292" y="1114438"/>
                  </a:lnTo>
                  <a:lnTo>
                    <a:pt x="2461516" y="1118137"/>
                  </a:lnTo>
                  <a:lnTo>
                    <a:pt x="2459742" y="1123365"/>
                  </a:lnTo>
                  <a:lnTo>
                    <a:pt x="2459945" y="1128516"/>
                  </a:lnTo>
                  <a:lnTo>
                    <a:pt x="2485249" y="1150318"/>
                  </a:lnTo>
                  <a:lnTo>
                    <a:pt x="2493396" y="1141625"/>
                  </a:lnTo>
                  <a:lnTo>
                    <a:pt x="2496234" y="1136561"/>
                  </a:lnTo>
                  <a:lnTo>
                    <a:pt x="2497050" y="1133721"/>
                  </a:lnTo>
                  <a:lnTo>
                    <a:pt x="2498733" y="1129387"/>
                  </a:lnTo>
                  <a:lnTo>
                    <a:pt x="2501237" y="1126380"/>
                  </a:lnTo>
                  <a:lnTo>
                    <a:pt x="2513683" y="1115249"/>
                  </a:lnTo>
                  <a:lnTo>
                    <a:pt x="2515897" y="1108149"/>
                  </a:lnTo>
                  <a:lnTo>
                    <a:pt x="2516571" y="1104052"/>
                  </a:lnTo>
                  <a:lnTo>
                    <a:pt x="2516762" y="1101667"/>
                  </a:lnTo>
                  <a:lnTo>
                    <a:pt x="2516034" y="1092712"/>
                  </a:lnTo>
                  <a:lnTo>
                    <a:pt x="2515647" y="1090455"/>
                  </a:lnTo>
                  <a:lnTo>
                    <a:pt x="2516752" y="1081498"/>
                  </a:lnTo>
                  <a:lnTo>
                    <a:pt x="2522011" y="1074942"/>
                  </a:lnTo>
                  <a:lnTo>
                    <a:pt x="2525066" y="1067860"/>
                  </a:lnTo>
                  <a:lnTo>
                    <a:pt x="2526996" y="1065857"/>
                  </a:lnTo>
                  <a:lnTo>
                    <a:pt x="2529459" y="1064764"/>
                  </a:lnTo>
                  <a:lnTo>
                    <a:pt x="2532838" y="1063727"/>
                  </a:lnTo>
                  <a:lnTo>
                    <a:pt x="2534915" y="1061761"/>
                  </a:lnTo>
                  <a:lnTo>
                    <a:pt x="2536605" y="1058939"/>
                  </a:lnTo>
                  <a:lnTo>
                    <a:pt x="2538585" y="1054060"/>
                  </a:lnTo>
                  <a:lnTo>
                    <a:pt x="2539117" y="1050857"/>
                  </a:lnTo>
                  <a:lnTo>
                    <a:pt x="2539020" y="1045196"/>
                  </a:lnTo>
                  <a:lnTo>
                    <a:pt x="2539424" y="1041155"/>
                  </a:lnTo>
                  <a:lnTo>
                    <a:pt x="2541599" y="1033181"/>
                  </a:lnTo>
                  <a:lnTo>
                    <a:pt x="2542035" y="1029159"/>
                  </a:lnTo>
                  <a:lnTo>
                    <a:pt x="2541263" y="1020403"/>
                  </a:lnTo>
                  <a:lnTo>
                    <a:pt x="2540586" y="1018692"/>
                  </a:lnTo>
                  <a:lnTo>
                    <a:pt x="2539458" y="1017344"/>
                  </a:lnTo>
                  <a:lnTo>
                    <a:pt x="2536268" y="1015688"/>
                  </a:lnTo>
                  <a:lnTo>
                    <a:pt x="2534817" y="1014723"/>
                  </a:lnTo>
                  <a:lnTo>
                    <a:pt x="2533899" y="1013176"/>
                  </a:lnTo>
                  <a:lnTo>
                    <a:pt x="2532206" y="1006386"/>
                  </a:lnTo>
                  <a:lnTo>
                    <a:pt x="2531770" y="1002545"/>
                  </a:lnTo>
                  <a:lnTo>
                    <a:pt x="2532350" y="999578"/>
                  </a:lnTo>
                  <a:lnTo>
                    <a:pt x="2535445" y="993225"/>
                  </a:lnTo>
                  <a:lnTo>
                    <a:pt x="2535833" y="990695"/>
                  </a:lnTo>
                  <a:lnTo>
                    <a:pt x="2535445" y="988674"/>
                  </a:lnTo>
                  <a:lnTo>
                    <a:pt x="2534672" y="986253"/>
                  </a:lnTo>
                  <a:lnTo>
                    <a:pt x="2534091" y="983086"/>
                  </a:lnTo>
                  <a:lnTo>
                    <a:pt x="2534139" y="976879"/>
                  </a:lnTo>
                  <a:lnTo>
                    <a:pt x="2534865" y="973165"/>
                  </a:lnTo>
                  <a:lnTo>
                    <a:pt x="2536462" y="969488"/>
                  </a:lnTo>
                  <a:lnTo>
                    <a:pt x="2538108" y="968287"/>
                  </a:lnTo>
                  <a:lnTo>
                    <a:pt x="2540206" y="967613"/>
                  </a:lnTo>
                  <a:lnTo>
                    <a:pt x="2544755" y="967614"/>
                  </a:lnTo>
                  <a:lnTo>
                    <a:pt x="2553226" y="969164"/>
                  </a:lnTo>
                  <a:lnTo>
                    <a:pt x="2554775" y="969220"/>
                  </a:lnTo>
                  <a:lnTo>
                    <a:pt x="2559145" y="974374"/>
                  </a:lnTo>
                  <a:lnTo>
                    <a:pt x="2561896" y="984734"/>
                  </a:lnTo>
                  <a:lnTo>
                    <a:pt x="2565325" y="992108"/>
                  </a:lnTo>
                  <a:lnTo>
                    <a:pt x="2566336" y="998153"/>
                  </a:lnTo>
                  <a:lnTo>
                    <a:pt x="2569138" y="1002742"/>
                  </a:lnTo>
                  <a:lnTo>
                    <a:pt x="2577131" y="1005044"/>
                  </a:lnTo>
                  <a:lnTo>
                    <a:pt x="2626153" y="1004529"/>
                  </a:lnTo>
                  <a:lnTo>
                    <a:pt x="2632212" y="1005145"/>
                  </a:lnTo>
                  <a:lnTo>
                    <a:pt x="2635836" y="1006301"/>
                  </a:lnTo>
                  <a:lnTo>
                    <a:pt x="2639120" y="1007839"/>
                  </a:lnTo>
                  <a:lnTo>
                    <a:pt x="2643169" y="1012401"/>
                  </a:lnTo>
                  <a:lnTo>
                    <a:pt x="2585493" y="1082127"/>
                  </a:lnTo>
                  <a:lnTo>
                    <a:pt x="2580038" y="1083195"/>
                  </a:lnTo>
                  <a:lnTo>
                    <a:pt x="2613474" y="1149327"/>
                  </a:lnTo>
                  <a:lnTo>
                    <a:pt x="2615898" y="1150152"/>
                  </a:lnTo>
                  <a:lnTo>
                    <a:pt x="2618628" y="1149885"/>
                  </a:lnTo>
                  <a:lnTo>
                    <a:pt x="2622922" y="1147274"/>
                  </a:lnTo>
                  <a:lnTo>
                    <a:pt x="2629891" y="1140864"/>
                  </a:lnTo>
                  <a:lnTo>
                    <a:pt x="2632559" y="1140252"/>
                  </a:lnTo>
                  <a:lnTo>
                    <a:pt x="2636110" y="1140025"/>
                  </a:lnTo>
                  <a:lnTo>
                    <a:pt x="2638714" y="1139377"/>
                  </a:lnTo>
                  <a:lnTo>
                    <a:pt x="2638651" y="1144528"/>
                  </a:lnTo>
                  <a:lnTo>
                    <a:pt x="2638539" y="1150480"/>
                  </a:lnTo>
                  <a:lnTo>
                    <a:pt x="2637561" y="1155885"/>
                  </a:lnTo>
                  <a:lnTo>
                    <a:pt x="2628586" y="1181674"/>
                  </a:lnTo>
                  <a:lnTo>
                    <a:pt x="2625135" y="1188620"/>
                  </a:lnTo>
                  <a:lnTo>
                    <a:pt x="2618954" y="1198453"/>
                  </a:lnTo>
                  <a:lnTo>
                    <a:pt x="2610598" y="1206627"/>
                  </a:lnTo>
                  <a:lnTo>
                    <a:pt x="2603229" y="1211383"/>
                  </a:lnTo>
                  <a:lnTo>
                    <a:pt x="2601779" y="1216022"/>
                  </a:lnTo>
                  <a:lnTo>
                    <a:pt x="2602974" y="1220101"/>
                  </a:lnTo>
                  <a:lnTo>
                    <a:pt x="2605418" y="1224221"/>
                  </a:lnTo>
                  <a:lnTo>
                    <a:pt x="2608249" y="1227102"/>
                  </a:lnTo>
                  <a:lnTo>
                    <a:pt x="2608626" y="1231253"/>
                  </a:lnTo>
                  <a:lnTo>
                    <a:pt x="2607555" y="1238022"/>
                  </a:lnTo>
                  <a:lnTo>
                    <a:pt x="2600686" y="1263277"/>
                  </a:lnTo>
                  <a:lnTo>
                    <a:pt x="2597311" y="1270844"/>
                  </a:lnTo>
                  <a:lnTo>
                    <a:pt x="2591953" y="1279392"/>
                  </a:lnTo>
                  <a:lnTo>
                    <a:pt x="2586165" y="1298206"/>
                  </a:lnTo>
                  <a:lnTo>
                    <a:pt x="2584888" y="1320485"/>
                  </a:lnTo>
                  <a:lnTo>
                    <a:pt x="2587128" y="1330318"/>
                  </a:lnTo>
                  <a:lnTo>
                    <a:pt x="2590859" y="1336221"/>
                  </a:lnTo>
                  <a:lnTo>
                    <a:pt x="2594467" y="1338175"/>
                  </a:lnTo>
                  <a:lnTo>
                    <a:pt x="2595998" y="1340289"/>
                  </a:lnTo>
                  <a:lnTo>
                    <a:pt x="2595129" y="1344183"/>
                  </a:lnTo>
                  <a:lnTo>
                    <a:pt x="2560300" y="1420053"/>
                  </a:lnTo>
                  <a:lnTo>
                    <a:pt x="2527380" y="1491894"/>
                  </a:lnTo>
                  <a:lnTo>
                    <a:pt x="2454443" y="1647166"/>
                  </a:lnTo>
                  <a:lnTo>
                    <a:pt x="2433562" y="1691706"/>
                  </a:lnTo>
                  <a:lnTo>
                    <a:pt x="2431218" y="1696246"/>
                  </a:lnTo>
                  <a:lnTo>
                    <a:pt x="2433396" y="1700226"/>
                  </a:lnTo>
                  <a:lnTo>
                    <a:pt x="2435726" y="1713125"/>
                  </a:lnTo>
                  <a:lnTo>
                    <a:pt x="2438605" y="1718851"/>
                  </a:lnTo>
                  <a:lnTo>
                    <a:pt x="2452212" y="1736857"/>
                  </a:lnTo>
                  <a:lnTo>
                    <a:pt x="2458039" y="1741977"/>
                  </a:lnTo>
                  <a:lnTo>
                    <a:pt x="2462293" y="1744079"/>
                  </a:lnTo>
                  <a:lnTo>
                    <a:pt x="2472264" y="1744261"/>
                  </a:lnTo>
                  <a:lnTo>
                    <a:pt x="2473230" y="1745752"/>
                  </a:lnTo>
                  <a:lnTo>
                    <a:pt x="2474932" y="1752375"/>
                  </a:lnTo>
                  <a:lnTo>
                    <a:pt x="2476451" y="1753865"/>
                  </a:lnTo>
                  <a:lnTo>
                    <a:pt x="2483211" y="1753399"/>
                  </a:lnTo>
                  <a:lnTo>
                    <a:pt x="2486639" y="1753668"/>
                  </a:lnTo>
                  <a:lnTo>
                    <a:pt x="2489057" y="1755048"/>
                  </a:lnTo>
                  <a:lnTo>
                    <a:pt x="2503115" y="1772525"/>
                  </a:lnTo>
                  <a:lnTo>
                    <a:pt x="2512038" y="1778143"/>
                  </a:lnTo>
                  <a:lnTo>
                    <a:pt x="2524746" y="1780267"/>
                  </a:lnTo>
                  <a:lnTo>
                    <a:pt x="2528203" y="1782960"/>
                  </a:lnTo>
                  <a:lnTo>
                    <a:pt x="2529877" y="1789257"/>
                  </a:lnTo>
                  <a:lnTo>
                    <a:pt x="2530825" y="1796538"/>
                  </a:lnTo>
                  <a:lnTo>
                    <a:pt x="2532135" y="1802144"/>
                  </a:lnTo>
                  <a:lnTo>
                    <a:pt x="2534817" y="1805912"/>
                  </a:lnTo>
                  <a:lnTo>
                    <a:pt x="2538617" y="1808715"/>
                  </a:lnTo>
                  <a:lnTo>
                    <a:pt x="2543364" y="1810627"/>
                  </a:lnTo>
                  <a:lnTo>
                    <a:pt x="2548805" y="1811757"/>
                  </a:lnTo>
                  <a:lnTo>
                    <a:pt x="2553346" y="1812724"/>
                  </a:lnTo>
                  <a:lnTo>
                    <a:pt x="2557477" y="1813272"/>
                  </a:lnTo>
                  <a:lnTo>
                    <a:pt x="2566937" y="1815591"/>
                  </a:lnTo>
                  <a:lnTo>
                    <a:pt x="2573893" y="1827374"/>
                  </a:lnTo>
                  <a:lnTo>
                    <a:pt x="2604145" y="1890653"/>
                  </a:lnTo>
                  <a:lnTo>
                    <a:pt x="2606406" y="1892695"/>
                  </a:lnTo>
                  <a:lnTo>
                    <a:pt x="2608339" y="1893973"/>
                  </a:lnTo>
                  <a:lnTo>
                    <a:pt x="2609864" y="1894632"/>
                  </a:lnTo>
                  <a:lnTo>
                    <a:pt x="2612553" y="1895292"/>
                  </a:lnTo>
                  <a:lnTo>
                    <a:pt x="2615856" y="1895409"/>
                  </a:lnTo>
                  <a:lnTo>
                    <a:pt x="2620884" y="1904303"/>
                  </a:lnTo>
                  <a:lnTo>
                    <a:pt x="2621775" y="1906799"/>
                  </a:lnTo>
                  <a:lnTo>
                    <a:pt x="2622526" y="1908184"/>
                  </a:lnTo>
                  <a:lnTo>
                    <a:pt x="2625823" y="1910686"/>
                  </a:lnTo>
                  <a:lnTo>
                    <a:pt x="2626982" y="1912545"/>
                  </a:lnTo>
                  <a:lnTo>
                    <a:pt x="2628190" y="1913531"/>
                  </a:lnTo>
                  <a:lnTo>
                    <a:pt x="2641333" y="1919573"/>
                  </a:lnTo>
                  <a:lnTo>
                    <a:pt x="2642616" y="1921671"/>
                  </a:lnTo>
                  <a:lnTo>
                    <a:pt x="2643189" y="1929481"/>
                  </a:lnTo>
                  <a:lnTo>
                    <a:pt x="2644135" y="1933452"/>
                  </a:lnTo>
                  <a:lnTo>
                    <a:pt x="2645588" y="1936205"/>
                  </a:lnTo>
                  <a:lnTo>
                    <a:pt x="2672191" y="1960740"/>
                  </a:lnTo>
                  <a:lnTo>
                    <a:pt x="2688404" y="1980536"/>
                  </a:lnTo>
                  <a:lnTo>
                    <a:pt x="2698381" y="1988333"/>
                  </a:lnTo>
                  <a:lnTo>
                    <a:pt x="2710507" y="1995161"/>
                  </a:lnTo>
                  <a:lnTo>
                    <a:pt x="2715235" y="2000008"/>
                  </a:lnTo>
                  <a:lnTo>
                    <a:pt x="2717130" y="2006570"/>
                  </a:lnTo>
                  <a:lnTo>
                    <a:pt x="2720256" y="2011482"/>
                  </a:lnTo>
                  <a:lnTo>
                    <a:pt x="2727603" y="2012722"/>
                  </a:lnTo>
                  <a:lnTo>
                    <a:pt x="2741953" y="2012383"/>
                  </a:lnTo>
                  <a:lnTo>
                    <a:pt x="2752528" y="2018870"/>
                  </a:lnTo>
                  <a:lnTo>
                    <a:pt x="2763012" y="2029019"/>
                  </a:lnTo>
                  <a:lnTo>
                    <a:pt x="2773837" y="2036461"/>
                  </a:lnTo>
                  <a:lnTo>
                    <a:pt x="2778201" y="2086743"/>
                  </a:lnTo>
                  <a:lnTo>
                    <a:pt x="2783613" y="2093515"/>
                  </a:lnTo>
                  <a:lnTo>
                    <a:pt x="2789878" y="2103059"/>
                  </a:lnTo>
                  <a:lnTo>
                    <a:pt x="2787896" y="2110890"/>
                  </a:lnTo>
                  <a:lnTo>
                    <a:pt x="2780561" y="2119976"/>
                  </a:lnTo>
                  <a:lnTo>
                    <a:pt x="2779480" y="2126921"/>
                  </a:lnTo>
                  <a:lnTo>
                    <a:pt x="2782604" y="2135824"/>
                  </a:lnTo>
                  <a:lnTo>
                    <a:pt x="2784894" y="2149709"/>
                  </a:lnTo>
                  <a:lnTo>
                    <a:pt x="2782724" y="2158266"/>
                  </a:lnTo>
                  <a:lnTo>
                    <a:pt x="2774374" y="2171222"/>
                  </a:lnTo>
                  <a:lnTo>
                    <a:pt x="2775788" y="2183171"/>
                  </a:lnTo>
                  <a:lnTo>
                    <a:pt x="2772271" y="2190882"/>
                  </a:lnTo>
                  <a:lnTo>
                    <a:pt x="2767638" y="2197676"/>
                  </a:lnTo>
                  <a:lnTo>
                    <a:pt x="2766037" y="2206183"/>
                  </a:lnTo>
                  <a:lnTo>
                    <a:pt x="2759169" y="2216768"/>
                  </a:lnTo>
                  <a:lnTo>
                    <a:pt x="2748289" y="2229149"/>
                  </a:lnTo>
                  <a:lnTo>
                    <a:pt x="2745797" y="2246752"/>
                  </a:lnTo>
                  <a:lnTo>
                    <a:pt x="2736963" y="2252688"/>
                  </a:lnTo>
                  <a:lnTo>
                    <a:pt x="2696337" y="2243271"/>
                  </a:lnTo>
                  <a:lnTo>
                    <a:pt x="2650518" y="2265223"/>
                  </a:lnTo>
                  <a:lnTo>
                    <a:pt x="2626395" y="2270284"/>
                  </a:lnTo>
                  <a:lnTo>
                    <a:pt x="2621800" y="2272002"/>
                  </a:lnTo>
                  <a:lnTo>
                    <a:pt x="2604951" y="2284740"/>
                  </a:lnTo>
                  <a:lnTo>
                    <a:pt x="2592762" y="2290159"/>
                  </a:lnTo>
                  <a:lnTo>
                    <a:pt x="2585548" y="2298847"/>
                  </a:lnTo>
                  <a:lnTo>
                    <a:pt x="2573867" y="2301962"/>
                  </a:lnTo>
                  <a:lnTo>
                    <a:pt x="2560709" y="2308957"/>
                  </a:lnTo>
                  <a:lnTo>
                    <a:pt x="2539848" y="2312060"/>
                  </a:lnTo>
                  <a:lnTo>
                    <a:pt x="2498581" y="2313444"/>
                  </a:lnTo>
                  <a:lnTo>
                    <a:pt x="2498357" y="2320905"/>
                  </a:lnTo>
                  <a:lnTo>
                    <a:pt x="2494183" y="2338525"/>
                  </a:lnTo>
                  <a:lnTo>
                    <a:pt x="2488308" y="2347176"/>
                  </a:lnTo>
                  <a:lnTo>
                    <a:pt x="2484798" y="2366688"/>
                  </a:lnTo>
                  <a:lnTo>
                    <a:pt x="2480974" y="2420175"/>
                  </a:lnTo>
                  <a:lnTo>
                    <a:pt x="2431536" y="2425381"/>
                  </a:lnTo>
                  <a:lnTo>
                    <a:pt x="2403710" y="2435992"/>
                  </a:lnTo>
                  <a:lnTo>
                    <a:pt x="2385715" y="2435955"/>
                  </a:lnTo>
                  <a:lnTo>
                    <a:pt x="2377554" y="2439212"/>
                  </a:lnTo>
                  <a:lnTo>
                    <a:pt x="2375425" y="2450449"/>
                  </a:lnTo>
                  <a:lnTo>
                    <a:pt x="2351537" y="2444415"/>
                  </a:lnTo>
                  <a:lnTo>
                    <a:pt x="2338175" y="2425855"/>
                  </a:lnTo>
                  <a:lnTo>
                    <a:pt x="2329756" y="2424739"/>
                  </a:lnTo>
                  <a:lnTo>
                    <a:pt x="2320191" y="2428526"/>
                  </a:lnTo>
                  <a:lnTo>
                    <a:pt x="2311541" y="2441227"/>
                  </a:lnTo>
                  <a:lnTo>
                    <a:pt x="2301494" y="2448244"/>
                  </a:lnTo>
                  <a:lnTo>
                    <a:pt x="2290440" y="2454434"/>
                  </a:lnTo>
                  <a:lnTo>
                    <a:pt x="2276223" y="2443326"/>
                  </a:lnTo>
                  <a:lnTo>
                    <a:pt x="2277046" y="2435732"/>
                  </a:lnTo>
                  <a:lnTo>
                    <a:pt x="2273928" y="2429113"/>
                  </a:lnTo>
                  <a:lnTo>
                    <a:pt x="2266565" y="2422637"/>
                  </a:lnTo>
                  <a:lnTo>
                    <a:pt x="2240812" y="2408176"/>
                  </a:lnTo>
                  <a:lnTo>
                    <a:pt x="2219662" y="2405557"/>
                  </a:lnTo>
                  <a:lnTo>
                    <a:pt x="2209009" y="2406819"/>
                  </a:lnTo>
                  <a:lnTo>
                    <a:pt x="2196540" y="2412269"/>
                  </a:lnTo>
                  <a:lnTo>
                    <a:pt x="2188700" y="2413947"/>
                  </a:lnTo>
                  <a:lnTo>
                    <a:pt x="2151507" y="2413934"/>
                  </a:lnTo>
                  <a:lnTo>
                    <a:pt x="2138423" y="2427964"/>
                  </a:lnTo>
                  <a:lnTo>
                    <a:pt x="2119350" y="2438813"/>
                  </a:lnTo>
                  <a:lnTo>
                    <a:pt x="2098936" y="2468162"/>
                  </a:lnTo>
                  <a:lnTo>
                    <a:pt x="2092423" y="2480964"/>
                  </a:lnTo>
                  <a:lnTo>
                    <a:pt x="2086442" y="2488210"/>
                  </a:lnTo>
                  <a:lnTo>
                    <a:pt x="2053738" y="2519128"/>
                  </a:lnTo>
                  <a:lnTo>
                    <a:pt x="2043947" y="2503740"/>
                  </a:lnTo>
                  <a:lnTo>
                    <a:pt x="2043526" y="2500344"/>
                  </a:lnTo>
                  <a:lnTo>
                    <a:pt x="2040321" y="2487595"/>
                  </a:lnTo>
                  <a:lnTo>
                    <a:pt x="2029136" y="2482241"/>
                  </a:lnTo>
                  <a:lnTo>
                    <a:pt x="2015171" y="2477368"/>
                  </a:lnTo>
                  <a:lnTo>
                    <a:pt x="1993375" y="2476424"/>
                  </a:lnTo>
                  <a:lnTo>
                    <a:pt x="1979949" y="2470956"/>
                  </a:lnTo>
                  <a:lnTo>
                    <a:pt x="1959174" y="2470310"/>
                  </a:lnTo>
                  <a:lnTo>
                    <a:pt x="1941098" y="2459709"/>
                  </a:lnTo>
                  <a:lnTo>
                    <a:pt x="1913646" y="2450922"/>
                  </a:lnTo>
                  <a:lnTo>
                    <a:pt x="1900206" y="2431305"/>
                  </a:lnTo>
                  <a:lnTo>
                    <a:pt x="1885979" y="2416640"/>
                  </a:lnTo>
                  <a:lnTo>
                    <a:pt x="1874403" y="2408082"/>
                  </a:lnTo>
                  <a:lnTo>
                    <a:pt x="1818039" y="2380025"/>
                  </a:lnTo>
                  <a:lnTo>
                    <a:pt x="1809680" y="2392412"/>
                  </a:lnTo>
                  <a:lnTo>
                    <a:pt x="1776162" y="2480954"/>
                  </a:lnTo>
                  <a:lnTo>
                    <a:pt x="1764322" y="2483361"/>
                  </a:lnTo>
                  <a:lnTo>
                    <a:pt x="1761892" y="2490642"/>
                  </a:lnTo>
                  <a:lnTo>
                    <a:pt x="1759860" y="2495019"/>
                  </a:lnTo>
                  <a:lnTo>
                    <a:pt x="1759537" y="2501052"/>
                  </a:lnTo>
                  <a:lnTo>
                    <a:pt x="1758745" y="2506822"/>
                  </a:lnTo>
                  <a:lnTo>
                    <a:pt x="1759416" y="2517674"/>
                  </a:lnTo>
                  <a:lnTo>
                    <a:pt x="1757108" y="2531888"/>
                  </a:lnTo>
                  <a:lnTo>
                    <a:pt x="1757097" y="2533418"/>
                  </a:lnTo>
                  <a:lnTo>
                    <a:pt x="1757616" y="2535754"/>
                  </a:lnTo>
                  <a:lnTo>
                    <a:pt x="1759684" y="2538966"/>
                  </a:lnTo>
                  <a:lnTo>
                    <a:pt x="1764917" y="2552794"/>
                  </a:lnTo>
                  <a:lnTo>
                    <a:pt x="1758891" y="2566343"/>
                  </a:lnTo>
                  <a:lnTo>
                    <a:pt x="1751880" y="2568030"/>
                  </a:lnTo>
                  <a:lnTo>
                    <a:pt x="1735021" y="2589237"/>
                  </a:lnTo>
                  <a:lnTo>
                    <a:pt x="1727341" y="2602375"/>
                  </a:lnTo>
                  <a:lnTo>
                    <a:pt x="1710442" y="2615059"/>
                  </a:lnTo>
                  <a:lnTo>
                    <a:pt x="1692384" y="2619862"/>
                  </a:lnTo>
                  <a:lnTo>
                    <a:pt x="1673052" y="2616458"/>
                  </a:lnTo>
                  <a:lnTo>
                    <a:pt x="1662858" y="2612653"/>
                  </a:lnTo>
                  <a:lnTo>
                    <a:pt x="1651309" y="2610087"/>
                  </a:lnTo>
                  <a:lnTo>
                    <a:pt x="1639673" y="2614063"/>
                  </a:lnTo>
                  <a:lnTo>
                    <a:pt x="1627111" y="2611676"/>
                  </a:lnTo>
                  <a:lnTo>
                    <a:pt x="1617722" y="2613762"/>
                  </a:lnTo>
                  <a:lnTo>
                    <a:pt x="1603227" y="2621593"/>
                  </a:lnTo>
                  <a:lnTo>
                    <a:pt x="1595071" y="2638581"/>
                  </a:lnTo>
                  <a:lnTo>
                    <a:pt x="1578599" y="2649300"/>
                  </a:lnTo>
                  <a:lnTo>
                    <a:pt x="1565518" y="2660332"/>
                  </a:lnTo>
                  <a:lnTo>
                    <a:pt x="1553303" y="2663025"/>
                  </a:lnTo>
                  <a:lnTo>
                    <a:pt x="1530736" y="2671264"/>
                  </a:lnTo>
                  <a:lnTo>
                    <a:pt x="1521454" y="2685007"/>
                  </a:lnTo>
                  <a:lnTo>
                    <a:pt x="1516335" y="2690967"/>
                  </a:lnTo>
                  <a:lnTo>
                    <a:pt x="1511396" y="2695263"/>
                  </a:lnTo>
                  <a:lnTo>
                    <a:pt x="1498057" y="2701233"/>
                  </a:lnTo>
                  <a:lnTo>
                    <a:pt x="1492815" y="2720398"/>
                  </a:lnTo>
                  <a:lnTo>
                    <a:pt x="1477626" y="2754035"/>
                  </a:lnTo>
                  <a:lnTo>
                    <a:pt x="1455327" y="2765524"/>
                  </a:lnTo>
                  <a:lnTo>
                    <a:pt x="1441882" y="2769461"/>
                  </a:lnTo>
                  <a:lnTo>
                    <a:pt x="1424984" y="2772351"/>
                  </a:lnTo>
                  <a:lnTo>
                    <a:pt x="1403534" y="2780952"/>
                  </a:lnTo>
                  <a:lnTo>
                    <a:pt x="1391647" y="2795202"/>
                  </a:lnTo>
                  <a:lnTo>
                    <a:pt x="1388646" y="2809104"/>
                  </a:lnTo>
                  <a:lnTo>
                    <a:pt x="1387221" y="2828436"/>
                  </a:lnTo>
                  <a:lnTo>
                    <a:pt x="1381859" y="2846734"/>
                  </a:lnTo>
                  <a:lnTo>
                    <a:pt x="1359216" y="2867460"/>
                  </a:lnTo>
                  <a:lnTo>
                    <a:pt x="1330505" y="2869477"/>
                  </a:lnTo>
                  <a:lnTo>
                    <a:pt x="1319141" y="2864215"/>
                  </a:lnTo>
                  <a:lnTo>
                    <a:pt x="1311893" y="2863508"/>
                  </a:lnTo>
                  <a:lnTo>
                    <a:pt x="1295260" y="2872501"/>
                  </a:lnTo>
                  <a:lnTo>
                    <a:pt x="1275539" y="2877027"/>
                  </a:lnTo>
                  <a:lnTo>
                    <a:pt x="1262264" y="2865042"/>
                  </a:lnTo>
                  <a:lnTo>
                    <a:pt x="1255530" y="2862288"/>
                  </a:lnTo>
                  <a:lnTo>
                    <a:pt x="1249043" y="2851584"/>
                  </a:lnTo>
                  <a:lnTo>
                    <a:pt x="1240832" y="2844188"/>
                  </a:lnTo>
                  <a:lnTo>
                    <a:pt x="1231820" y="2832599"/>
                  </a:lnTo>
                  <a:lnTo>
                    <a:pt x="1224770" y="2827949"/>
                  </a:lnTo>
                  <a:lnTo>
                    <a:pt x="1217913" y="2824313"/>
                  </a:lnTo>
                  <a:lnTo>
                    <a:pt x="1210450" y="2818662"/>
                  </a:lnTo>
                  <a:lnTo>
                    <a:pt x="1203081" y="2809401"/>
                  </a:lnTo>
                  <a:lnTo>
                    <a:pt x="1198105" y="2791397"/>
                  </a:lnTo>
                  <a:lnTo>
                    <a:pt x="1182495" y="2760582"/>
                  </a:lnTo>
                  <a:lnTo>
                    <a:pt x="1173058" y="2734664"/>
                  </a:lnTo>
                  <a:lnTo>
                    <a:pt x="1167242" y="2712505"/>
                  </a:lnTo>
                  <a:lnTo>
                    <a:pt x="1167612" y="2696038"/>
                  </a:lnTo>
                  <a:lnTo>
                    <a:pt x="1174721" y="2690220"/>
                  </a:lnTo>
                  <a:lnTo>
                    <a:pt x="1183706" y="2679847"/>
                  </a:lnTo>
                  <a:lnTo>
                    <a:pt x="1204550" y="2649417"/>
                  </a:lnTo>
                  <a:lnTo>
                    <a:pt x="1203940" y="2635158"/>
                  </a:lnTo>
                  <a:lnTo>
                    <a:pt x="1199331" y="2627902"/>
                  </a:lnTo>
                  <a:lnTo>
                    <a:pt x="1195292" y="2619585"/>
                  </a:lnTo>
                  <a:lnTo>
                    <a:pt x="1189903" y="2615604"/>
                  </a:lnTo>
                  <a:lnTo>
                    <a:pt x="1181304" y="2617194"/>
                  </a:lnTo>
                  <a:lnTo>
                    <a:pt x="1163680" y="2637436"/>
                  </a:lnTo>
                  <a:lnTo>
                    <a:pt x="1155383" y="2642375"/>
                  </a:lnTo>
                  <a:lnTo>
                    <a:pt x="1146360" y="2655581"/>
                  </a:lnTo>
                  <a:lnTo>
                    <a:pt x="1119937" y="2678806"/>
                  </a:lnTo>
                  <a:lnTo>
                    <a:pt x="1103768" y="2684191"/>
                  </a:lnTo>
                  <a:lnTo>
                    <a:pt x="1083510" y="2685745"/>
                  </a:lnTo>
                  <a:lnTo>
                    <a:pt x="1076663" y="2691610"/>
                  </a:lnTo>
                  <a:lnTo>
                    <a:pt x="1063075" y="2698727"/>
                  </a:lnTo>
                  <a:lnTo>
                    <a:pt x="1055626" y="2709815"/>
                  </a:lnTo>
                  <a:lnTo>
                    <a:pt x="1046614" y="2714484"/>
                  </a:lnTo>
                  <a:lnTo>
                    <a:pt x="1040619" y="2715856"/>
                  </a:lnTo>
                  <a:lnTo>
                    <a:pt x="1033730" y="2712491"/>
                  </a:lnTo>
                  <a:lnTo>
                    <a:pt x="1027987" y="2717989"/>
                  </a:lnTo>
                  <a:lnTo>
                    <a:pt x="1024863" y="2730173"/>
                  </a:lnTo>
                  <a:lnTo>
                    <a:pt x="1019798" y="2744482"/>
                  </a:lnTo>
                  <a:lnTo>
                    <a:pt x="1018656" y="2755558"/>
                  </a:lnTo>
                  <a:lnTo>
                    <a:pt x="1023184" y="2765728"/>
                  </a:lnTo>
                  <a:lnTo>
                    <a:pt x="1024172" y="2767161"/>
                  </a:lnTo>
                  <a:lnTo>
                    <a:pt x="1025352" y="2768422"/>
                  </a:lnTo>
                  <a:lnTo>
                    <a:pt x="1026437" y="2769960"/>
                  </a:lnTo>
                  <a:lnTo>
                    <a:pt x="1025027" y="2773320"/>
                  </a:lnTo>
                  <a:lnTo>
                    <a:pt x="1008341" y="2782365"/>
                  </a:lnTo>
                  <a:lnTo>
                    <a:pt x="989457" y="2764127"/>
                  </a:lnTo>
                  <a:lnTo>
                    <a:pt x="992232" y="2731069"/>
                  </a:lnTo>
                  <a:lnTo>
                    <a:pt x="991822" y="2722412"/>
                  </a:lnTo>
                  <a:lnTo>
                    <a:pt x="978730" y="2700635"/>
                  </a:lnTo>
                  <a:lnTo>
                    <a:pt x="976072" y="2695233"/>
                  </a:lnTo>
                  <a:lnTo>
                    <a:pt x="973863" y="2686693"/>
                  </a:lnTo>
                  <a:lnTo>
                    <a:pt x="970670" y="2668518"/>
                  </a:lnTo>
                  <a:lnTo>
                    <a:pt x="976248" y="2657277"/>
                  </a:lnTo>
                  <a:lnTo>
                    <a:pt x="988318" y="2643448"/>
                  </a:lnTo>
                  <a:lnTo>
                    <a:pt x="989458" y="2640153"/>
                  </a:lnTo>
                  <a:lnTo>
                    <a:pt x="985963" y="2621936"/>
                  </a:lnTo>
                  <a:lnTo>
                    <a:pt x="982833" y="2613763"/>
                  </a:lnTo>
                  <a:lnTo>
                    <a:pt x="982622" y="2611258"/>
                  </a:lnTo>
                  <a:lnTo>
                    <a:pt x="983441" y="2606062"/>
                  </a:lnTo>
                  <a:lnTo>
                    <a:pt x="983181" y="2603486"/>
                  </a:lnTo>
                  <a:lnTo>
                    <a:pt x="982234" y="2600083"/>
                  </a:lnTo>
                  <a:lnTo>
                    <a:pt x="982039" y="2596939"/>
                  </a:lnTo>
                  <a:lnTo>
                    <a:pt x="982759" y="2589306"/>
                  </a:lnTo>
                  <a:lnTo>
                    <a:pt x="981952" y="2587226"/>
                  </a:lnTo>
                  <a:lnTo>
                    <a:pt x="980381" y="2586330"/>
                  </a:lnTo>
                  <a:lnTo>
                    <a:pt x="976609" y="2586864"/>
                  </a:lnTo>
                  <a:lnTo>
                    <a:pt x="974659" y="2586751"/>
                  </a:lnTo>
                  <a:lnTo>
                    <a:pt x="972873" y="2586212"/>
                  </a:lnTo>
                  <a:lnTo>
                    <a:pt x="971330" y="2584915"/>
                  </a:lnTo>
                  <a:lnTo>
                    <a:pt x="969810" y="2583141"/>
                  </a:lnTo>
                  <a:lnTo>
                    <a:pt x="966741" y="2578339"/>
                  </a:lnTo>
                  <a:lnTo>
                    <a:pt x="965430" y="2576741"/>
                  </a:lnTo>
                  <a:lnTo>
                    <a:pt x="964156" y="2575593"/>
                  </a:lnTo>
                  <a:lnTo>
                    <a:pt x="962717" y="2574566"/>
                  </a:lnTo>
                  <a:lnTo>
                    <a:pt x="961242" y="2573739"/>
                  </a:lnTo>
                  <a:lnTo>
                    <a:pt x="959598" y="2573285"/>
                  </a:lnTo>
                  <a:lnTo>
                    <a:pt x="957982" y="2573394"/>
                  </a:lnTo>
                  <a:lnTo>
                    <a:pt x="956341" y="2573961"/>
                  </a:lnTo>
                  <a:lnTo>
                    <a:pt x="954712" y="2574764"/>
                  </a:lnTo>
                  <a:lnTo>
                    <a:pt x="953322" y="2575739"/>
                  </a:lnTo>
                  <a:lnTo>
                    <a:pt x="951829" y="2576481"/>
                  </a:lnTo>
                  <a:lnTo>
                    <a:pt x="950205" y="2576755"/>
                  </a:lnTo>
                  <a:lnTo>
                    <a:pt x="948559" y="2576229"/>
                  </a:lnTo>
                  <a:lnTo>
                    <a:pt x="945670" y="2572988"/>
                  </a:lnTo>
                  <a:lnTo>
                    <a:pt x="943783" y="2572309"/>
                  </a:lnTo>
                  <a:lnTo>
                    <a:pt x="941561" y="2572338"/>
                  </a:lnTo>
                  <a:lnTo>
                    <a:pt x="938799" y="2572701"/>
                  </a:lnTo>
                  <a:lnTo>
                    <a:pt x="936469" y="2571477"/>
                  </a:lnTo>
                  <a:lnTo>
                    <a:pt x="934250" y="2568699"/>
                  </a:lnTo>
                  <a:lnTo>
                    <a:pt x="928732" y="2557505"/>
                  </a:lnTo>
                  <a:lnTo>
                    <a:pt x="925487" y="2553699"/>
                  </a:lnTo>
                  <a:lnTo>
                    <a:pt x="921902" y="2551476"/>
                  </a:lnTo>
                  <a:lnTo>
                    <a:pt x="913317" y="2547846"/>
                  </a:lnTo>
                  <a:lnTo>
                    <a:pt x="911964" y="2544846"/>
                  </a:lnTo>
                  <a:lnTo>
                    <a:pt x="911887" y="2540437"/>
                  </a:lnTo>
                  <a:lnTo>
                    <a:pt x="915795" y="2522316"/>
                  </a:lnTo>
                  <a:lnTo>
                    <a:pt x="914070" y="2520573"/>
                  </a:lnTo>
                  <a:lnTo>
                    <a:pt x="910327" y="2522789"/>
                  </a:lnTo>
                  <a:lnTo>
                    <a:pt x="900056" y="2531892"/>
                  </a:lnTo>
                  <a:lnTo>
                    <a:pt x="895622" y="2534453"/>
                  </a:lnTo>
                  <a:lnTo>
                    <a:pt x="892554" y="2535272"/>
                  </a:lnTo>
                  <a:lnTo>
                    <a:pt x="891157" y="2534225"/>
                  </a:lnTo>
                  <a:lnTo>
                    <a:pt x="889495" y="2533447"/>
                  </a:lnTo>
                  <a:lnTo>
                    <a:pt x="887752" y="2532927"/>
                  </a:lnTo>
                  <a:lnTo>
                    <a:pt x="885896" y="2532906"/>
                  </a:lnTo>
                  <a:lnTo>
                    <a:pt x="884256" y="2533512"/>
                  </a:lnTo>
                  <a:lnTo>
                    <a:pt x="881462" y="2535468"/>
                  </a:lnTo>
                  <a:lnTo>
                    <a:pt x="879985" y="2536249"/>
                  </a:lnTo>
                  <a:lnTo>
                    <a:pt x="878168" y="2536390"/>
                  </a:lnTo>
                  <a:lnTo>
                    <a:pt x="876564" y="2535864"/>
                  </a:lnTo>
                  <a:lnTo>
                    <a:pt x="875172" y="2534928"/>
                  </a:lnTo>
                  <a:lnTo>
                    <a:pt x="872601" y="2532698"/>
                  </a:lnTo>
                  <a:lnTo>
                    <a:pt x="869576" y="2530636"/>
                  </a:lnTo>
                  <a:lnTo>
                    <a:pt x="865253" y="2528637"/>
                  </a:lnTo>
                  <a:lnTo>
                    <a:pt x="860867" y="2527552"/>
                  </a:lnTo>
                  <a:lnTo>
                    <a:pt x="845297" y="2527355"/>
                  </a:lnTo>
                  <a:lnTo>
                    <a:pt x="849040" y="2503888"/>
                  </a:lnTo>
                  <a:lnTo>
                    <a:pt x="854691" y="2491654"/>
                  </a:lnTo>
                  <a:lnTo>
                    <a:pt x="855603" y="2475655"/>
                  </a:lnTo>
                  <a:lnTo>
                    <a:pt x="848787" y="2445603"/>
                  </a:lnTo>
                  <a:lnTo>
                    <a:pt x="850006" y="2436555"/>
                  </a:lnTo>
                  <a:lnTo>
                    <a:pt x="849833" y="2422959"/>
                  </a:lnTo>
                  <a:lnTo>
                    <a:pt x="851045" y="2415571"/>
                  </a:lnTo>
                  <a:lnTo>
                    <a:pt x="848811" y="2407272"/>
                  </a:lnTo>
                  <a:lnTo>
                    <a:pt x="844882" y="2402299"/>
                  </a:lnTo>
                  <a:lnTo>
                    <a:pt x="842729" y="2393778"/>
                  </a:lnTo>
                  <a:lnTo>
                    <a:pt x="834604" y="2387259"/>
                  </a:lnTo>
                  <a:lnTo>
                    <a:pt x="831722" y="2379119"/>
                  </a:lnTo>
                  <a:lnTo>
                    <a:pt x="830986" y="2364583"/>
                  </a:lnTo>
                  <a:lnTo>
                    <a:pt x="823634" y="2331785"/>
                  </a:lnTo>
                  <a:lnTo>
                    <a:pt x="825178" y="2320786"/>
                  </a:lnTo>
                  <a:lnTo>
                    <a:pt x="825001" y="2315433"/>
                  </a:lnTo>
                  <a:lnTo>
                    <a:pt x="821629" y="2310636"/>
                  </a:lnTo>
                  <a:lnTo>
                    <a:pt x="813102" y="2301221"/>
                  </a:lnTo>
                  <a:lnTo>
                    <a:pt x="805431" y="2283631"/>
                  </a:lnTo>
                  <a:lnTo>
                    <a:pt x="792340" y="2218066"/>
                  </a:lnTo>
                  <a:lnTo>
                    <a:pt x="798159" y="2194014"/>
                  </a:lnTo>
                  <a:lnTo>
                    <a:pt x="790531" y="2173358"/>
                  </a:lnTo>
                  <a:lnTo>
                    <a:pt x="799310" y="2159358"/>
                  </a:lnTo>
                  <a:lnTo>
                    <a:pt x="797409" y="2117043"/>
                  </a:lnTo>
                  <a:lnTo>
                    <a:pt x="767855" y="2108282"/>
                  </a:lnTo>
                  <a:lnTo>
                    <a:pt x="753627" y="2095071"/>
                  </a:lnTo>
                  <a:lnTo>
                    <a:pt x="744996" y="2081785"/>
                  </a:lnTo>
                  <a:lnTo>
                    <a:pt x="733230" y="2068330"/>
                  </a:lnTo>
                  <a:lnTo>
                    <a:pt x="719445" y="2058702"/>
                  </a:lnTo>
                  <a:lnTo>
                    <a:pt x="700582" y="2049302"/>
                  </a:lnTo>
                  <a:lnTo>
                    <a:pt x="678453" y="2033622"/>
                  </a:lnTo>
                  <a:lnTo>
                    <a:pt x="662283" y="2036198"/>
                  </a:lnTo>
                  <a:lnTo>
                    <a:pt x="654047" y="2044112"/>
                  </a:lnTo>
                  <a:lnTo>
                    <a:pt x="650276" y="2054712"/>
                  </a:lnTo>
                  <a:lnTo>
                    <a:pt x="633515" y="2046293"/>
                  </a:lnTo>
                  <a:lnTo>
                    <a:pt x="628915" y="2057687"/>
                  </a:lnTo>
                  <a:lnTo>
                    <a:pt x="620378" y="2074385"/>
                  </a:lnTo>
                  <a:lnTo>
                    <a:pt x="614035" y="2101880"/>
                  </a:lnTo>
                  <a:lnTo>
                    <a:pt x="602750" y="2126434"/>
                  </a:lnTo>
                  <a:lnTo>
                    <a:pt x="589658" y="2148553"/>
                  </a:lnTo>
                  <a:lnTo>
                    <a:pt x="575991" y="2157498"/>
                  </a:lnTo>
                  <a:lnTo>
                    <a:pt x="563192" y="2163736"/>
                  </a:lnTo>
                  <a:lnTo>
                    <a:pt x="551711" y="2159393"/>
                  </a:lnTo>
                  <a:lnTo>
                    <a:pt x="543832" y="2155452"/>
                  </a:lnTo>
                  <a:lnTo>
                    <a:pt x="537523" y="2151353"/>
                  </a:lnTo>
                  <a:lnTo>
                    <a:pt x="532533" y="2149498"/>
                  </a:lnTo>
                  <a:lnTo>
                    <a:pt x="527845" y="2148813"/>
                  </a:lnTo>
                  <a:lnTo>
                    <a:pt x="522146" y="2149573"/>
                  </a:lnTo>
                  <a:lnTo>
                    <a:pt x="516100" y="2155337"/>
                  </a:lnTo>
                  <a:lnTo>
                    <a:pt x="508076" y="2164939"/>
                  </a:lnTo>
                  <a:lnTo>
                    <a:pt x="502409" y="2189943"/>
                  </a:lnTo>
                  <a:lnTo>
                    <a:pt x="485507" y="2207911"/>
                  </a:lnTo>
                  <a:lnTo>
                    <a:pt x="482827" y="2233514"/>
                  </a:lnTo>
                  <a:lnTo>
                    <a:pt x="469224" y="2254313"/>
                  </a:lnTo>
                  <a:lnTo>
                    <a:pt x="469172" y="2291978"/>
                  </a:lnTo>
                  <a:lnTo>
                    <a:pt x="452879" y="2288097"/>
                  </a:lnTo>
                  <a:lnTo>
                    <a:pt x="452785" y="2288080"/>
                  </a:lnTo>
                  <a:lnTo>
                    <a:pt x="447202" y="2279973"/>
                  </a:lnTo>
                  <a:lnTo>
                    <a:pt x="445642" y="2278973"/>
                  </a:lnTo>
                  <a:lnTo>
                    <a:pt x="442027" y="2270504"/>
                  </a:lnTo>
                  <a:lnTo>
                    <a:pt x="440738" y="2268309"/>
                  </a:lnTo>
                  <a:lnTo>
                    <a:pt x="436473" y="2262495"/>
                  </a:lnTo>
                  <a:lnTo>
                    <a:pt x="429133" y="2247089"/>
                  </a:lnTo>
                  <a:lnTo>
                    <a:pt x="425657" y="2241344"/>
                  </a:lnTo>
                  <a:lnTo>
                    <a:pt x="402849" y="2212690"/>
                  </a:lnTo>
                  <a:lnTo>
                    <a:pt x="384012" y="2179924"/>
                  </a:lnTo>
                  <a:lnTo>
                    <a:pt x="382127" y="2175006"/>
                  </a:lnTo>
                  <a:lnTo>
                    <a:pt x="378815" y="2162265"/>
                  </a:lnTo>
                  <a:lnTo>
                    <a:pt x="374357" y="2150142"/>
                  </a:lnTo>
                  <a:lnTo>
                    <a:pt x="355074" y="2126671"/>
                  </a:lnTo>
                  <a:lnTo>
                    <a:pt x="345998" y="2111927"/>
                  </a:lnTo>
                  <a:lnTo>
                    <a:pt x="346286" y="2098535"/>
                  </a:lnTo>
                  <a:lnTo>
                    <a:pt x="338311" y="2090368"/>
                  </a:lnTo>
                  <a:lnTo>
                    <a:pt x="319374" y="2059900"/>
                  </a:lnTo>
                  <a:lnTo>
                    <a:pt x="316144" y="2051903"/>
                  </a:lnTo>
                  <a:lnTo>
                    <a:pt x="310139" y="2045373"/>
                  </a:lnTo>
                  <a:lnTo>
                    <a:pt x="288509" y="2012522"/>
                  </a:lnTo>
                  <a:lnTo>
                    <a:pt x="286922" y="2009026"/>
                  </a:lnTo>
                  <a:lnTo>
                    <a:pt x="285398" y="1999974"/>
                  </a:lnTo>
                  <a:lnTo>
                    <a:pt x="282088" y="1988962"/>
                  </a:lnTo>
                  <a:lnTo>
                    <a:pt x="280642" y="1986119"/>
                  </a:lnTo>
                  <a:lnTo>
                    <a:pt x="279347" y="1976793"/>
                  </a:lnTo>
                  <a:lnTo>
                    <a:pt x="261584" y="1949720"/>
                  </a:lnTo>
                  <a:lnTo>
                    <a:pt x="256724" y="1938262"/>
                  </a:lnTo>
                  <a:lnTo>
                    <a:pt x="254697" y="1924609"/>
                  </a:lnTo>
                  <a:lnTo>
                    <a:pt x="245795" y="1896836"/>
                  </a:lnTo>
                  <a:lnTo>
                    <a:pt x="223807" y="1853009"/>
                  </a:lnTo>
                  <a:lnTo>
                    <a:pt x="221042" y="1841130"/>
                  </a:lnTo>
                  <a:lnTo>
                    <a:pt x="220259" y="1839426"/>
                  </a:lnTo>
                  <a:lnTo>
                    <a:pt x="218730" y="1837711"/>
                  </a:lnTo>
                  <a:lnTo>
                    <a:pt x="217156" y="1835337"/>
                  </a:lnTo>
                  <a:lnTo>
                    <a:pt x="216248" y="1831713"/>
                  </a:lnTo>
                  <a:lnTo>
                    <a:pt x="215781" y="1828001"/>
                  </a:lnTo>
                  <a:lnTo>
                    <a:pt x="205828" y="1799522"/>
                  </a:lnTo>
                  <a:lnTo>
                    <a:pt x="207714" y="1799401"/>
                  </a:lnTo>
                  <a:lnTo>
                    <a:pt x="205927" y="1794941"/>
                  </a:lnTo>
                  <a:lnTo>
                    <a:pt x="205359" y="1785482"/>
                  </a:lnTo>
                  <a:lnTo>
                    <a:pt x="204586" y="1780525"/>
                  </a:lnTo>
                  <a:lnTo>
                    <a:pt x="195714" y="1760724"/>
                  </a:lnTo>
                  <a:lnTo>
                    <a:pt x="195617" y="1756960"/>
                  </a:lnTo>
                  <a:lnTo>
                    <a:pt x="191352" y="1753897"/>
                  </a:lnTo>
                  <a:lnTo>
                    <a:pt x="188766" y="1746410"/>
                  </a:lnTo>
                  <a:lnTo>
                    <a:pt x="186626" y="1733168"/>
                  </a:lnTo>
                  <a:lnTo>
                    <a:pt x="175954" y="1708622"/>
                  </a:lnTo>
                  <a:lnTo>
                    <a:pt x="173433" y="1704844"/>
                  </a:lnTo>
                  <a:lnTo>
                    <a:pt x="159843" y="1670705"/>
                  </a:lnTo>
                  <a:lnTo>
                    <a:pt x="158400" y="1668526"/>
                  </a:lnTo>
                  <a:lnTo>
                    <a:pt x="152047" y="1662408"/>
                  </a:lnTo>
                  <a:lnTo>
                    <a:pt x="150498" y="1659027"/>
                  </a:lnTo>
                  <a:lnTo>
                    <a:pt x="149518" y="1657451"/>
                  </a:lnTo>
                  <a:lnTo>
                    <a:pt x="143492" y="1651025"/>
                  </a:lnTo>
                  <a:lnTo>
                    <a:pt x="135608" y="1630217"/>
                  </a:lnTo>
                  <a:lnTo>
                    <a:pt x="133651" y="1627122"/>
                  </a:lnTo>
                  <a:lnTo>
                    <a:pt x="130235" y="1623922"/>
                  </a:lnTo>
                  <a:lnTo>
                    <a:pt x="128690" y="1621002"/>
                  </a:lnTo>
                  <a:lnTo>
                    <a:pt x="128452" y="1612901"/>
                  </a:lnTo>
                  <a:lnTo>
                    <a:pt x="127107" y="1609623"/>
                  </a:lnTo>
                  <a:lnTo>
                    <a:pt x="123888" y="1604510"/>
                  </a:lnTo>
                  <a:lnTo>
                    <a:pt x="120803" y="1596540"/>
                  </a:lnTo>
                  <a:lnTo>
                    <a:pt x="119107" y="1588363"/>
                  </a:lnTo>
                  <a:lnTo>
                    <a:pt x="120223" y="1582533"/>
                  </a:lnTo>
                  <a:lnTo>
                    <a:pt x="115001" y="1574848"/>
                  </a:lnTo>
                  <a:lnTo>
                    <a:pt x="94268" y="1558695"/>
                  </a:lnTo>
                  <a:lnTo>
                    <a:pt x="91126" y="1554472"/>
                  </a:lnTo>
                  <a:lnTo>
                    <a:pt x="85546" y="1541200"/>
                  </a:lnTo>
                  <a:lnTo>
                    <a:pt x="82849" y="1536545"/>
                  </a:lnTo>
                  <a:lnTo>
                    <a:pt x="67721" y="1517985"/>
                  </a:lnTo>
                  <a:lnTo>
                    <a:pt x="45806" y="1501386"/>
                  </a:lnTo>
                  <a:lnTo>
                    <a:pt x="41962" y="1493989"/>
                  </a:lnTo>
                  <a:lnTo>
                    <a:pt x="38011" y="1481705"/>
                  </a:lnTo>
                  <a:lnTo>
                    <a:pt x="35464" y="1469384"/>
                  </a:lnTo>
                  <a:lnTo>
                    <a:pt x="35916" y="1461983"/>
                  </a:lnTo>
                  <a:lnTo>
                    <a:pt x="34506" y="1459718"/>
                  </a:lnTo>
                  <a:lnTo>
                    <a:pt x="31439" y="1453824"/>
                  </a:lnTo>
                  <a:lnTo>
                    <a:pt x="30784" y="1451219"/>
                  </a:lnTo>
                  <a:lnTo>
                    <a:pt x="29483" y="1449465"/>
                  </a:lnTo>
                  <a:lnTo>
                    <a:pt x="26861" y="1449010"/>
                  </a:lnTo>
                  <a:lnTo>
                    <a:pt x="23968" y="1449006"/>
                  </a:lnTo>
                  <a:lnTo>
                    <a:pt x="21966" y="1448423"/>
                  </a:lnTo>
                  <a:lnTo>
                    <a:pt x="14388" y="1433969"/>
                  </a:lnTo>
                  <a:lnTo>
                    <a:pt x="9050" y="1430247"/>
                  </a:lnTo>
                  <a:lnTo>
                    <a:pt x="706" y="1422355"/>
                  </a:lnTo>
                  <a:lnTo>
                    <a:pt x="0" y="1420503"/>
                  </a:lnTo>
                  <a:lnTo>
                    <a:pt x="3025" y="1417992"/>
                  </a:lnTo>
                  <a:lnTo>
                    <a:pt x="4624" y="1412671"/>
                  </a:lnTo>
                  <a:lnTo>
                    <a:pt x="4944" y="1407035"/>
                  </a:lnTo>
                  <a:lnTo>
                    <a:pt x="4126" y="1403549"/>
                  </a:lnTo>
                  <a:lnTo>
                    <a:pt x="9585" y="1400507"/>
                  </a:lnTo>
                  <a:lnTo>
                    <a:pt x="17264" y="1394424"/>
                  </a:lnTo>
                  <a:lnTo>
                    <a:pt x="25465" y="1389406"/>
                  </a:lnTo>
                  <a:lnTo>
                    <a:pt x="36992" y="1384786"/>
                  </a:lnTo>
                  <a:lnTo>
                    <a:pt x="58779" y="1359812"/>
                  </a:lnTo>
                  <a:lnTo>
                    <a:pt x="61885" y="1358362"/>
                  </a:lnTo>
                  <a:lnTo>
                    <a:pt x="64740" y="1359889"/>
                  </a:lnTo>
                  <a:lnTo>
                    <a:pt x="66377" y="1363801"/>
                  </a:lnTo>
                  <a:lnTo>
                    <a:pt x="67567" y="1368218"/>
                  </a:lnTo>
                  <a:lnTo>
                    <a:pt x="69059" y="1371409"/>
                  </a:lnTo>
                  <a:lnTo>
                    <a:pt x="74226" y="1371612"/>
                  </a:lnTo>
                  <a:lnTo>
                    <a:pt x="80025" y="1365890"/>
                  </a:lnTo>
                  <a:lnTo>
                    <a:pt x="85076" y="1358025"/>
                  </a:lnTo>
                  <a:lnTo>
                    <a:pt x="88060" y="1351796"/>
                  </a:lnTo>
                  <a:lnTo>
                    <a:pt x="88530" y="1345806"/>
                  </a:lnTo>
                  <a:lnTo>
                    <a:pt x="88384" y="1337738"/>
                  </a:lnTo>
                  <a:lnTo>
                    <a:pt x="89517" y="1330608"/>
                  </a:lnTo>
                  <a:lnTo>
                    <a:pt x="93847" y="1327252"/>
                  </a:lnTo>
                  <a:lnTo>
                    <a:pt x="96946" y="1324161"/>
                  </a:lnTo>
                  <a:lnTo>
                    <a:pt x="94354" y="1317861"/>
                  </a:lnTo>
                  <a:lnTo>
                    <a:pt x="87115" y="1308177"/>
                  </a:lnTo>
                  <a:lnTo>
                    <a:pt x="84557" y="1302899"/>
                  </a:lnTo>
                  <a:lnTo>
                    <a:pt x="82839" y="1295775"/>
                  </a:lnTo>
                  <a:lnTo>
                    <a:pt x="83767" y="1289390"/>
                  </a:lnTo>
                  <a:lnTo>
                    <a:pt x="89082" y="1286298"/>
                  </a:lnTo>
                  <a:lnTo>
                    <a:pt x="91848" y="1287395"/>
                  </a:lnTo>
                  <a:lnTo>
                    <a:pt x="95064" y="1289486"/>
                  </a:lnTo>
                  <a:lnTo>
                    <a:pt x="98265" y="1290373"/>
                  </a:lnTo>
                  <a:lnTo>
                    <a:pt x="101027" y="1287962"/>
                  </a:lnTo>
                  <a:lnTo>
                    <a:pt x="101345" y="1283481"/>
                  </a:lnTo>
                  <a:lnTo>
                    <a:pt x="99284" y="1279413"/>
                  </a:lnTo>
                  <a:lnTo>
                    <a:pt x="96719" y="1276000"/>
                  </a:lnTo>
                  <a:lnTo>
                    <a:pt x="95631" y="1273585"/>
                  </a:lnTo>
                  <a:lnTo>
                    <a:pt x="96662" y="1270191"/>
                  </a:lnTo>
                  <a:lnTo>
                    <a:pt x="98270" y="1268770"/>
                  </a:lnTo>
                  <a:lnTo>
                    <a:pt x="104856" y="1268376"/>
                  </a:lnTo>
                  <a:lnTo>
                    <a:pt x="109512" y="1266938"/>
                  </a:lnTo>
                  <a:lnTo>
                    <a:pt x="109220" y="1264399"/>
                  </a:lnTo>
                  <a:lnTo>
                    <a:pt x="103331" y="1257729"/>
                  </a:lnTo>
                  <a:lnTo>
                    <a:pt x="102379" y="1255927"/>
                  </a:lnTo>
                  <a:lnTo>
                    <a:pt x="102850" y="1253776"/>
                  </a:lnTo>
                  <a:lnTo>
                    <a:pt x="104637" y="1252124"/>
                  </a:lnTo>
                  <a:lnTo>
                    <a:pt x="105919" y="1252589"/>
                  </a:lnTo>
                  <a:lnTo>
                    <a:pt x="107296" y="1253522"/>
                  </a:lnTo>
                  <a:lnTo>
                    <a:pt x="112434" y="1253042"/>
                  </a:lnTo>
                  <a:lnTo>
                    <a:pt x="114114" y="1254211"/>
                  </a:lnTo>
                  <a:lnTo>
                    <a:pt x="115469" y="1254306"/>
                  </a:lnTo>
                  <a:lnTo>
                    <a:pt x="117511" y="1250628"/>
                  </a:lnTo>
                  <a:lnTo>
                    <a:pt x="118016" y="1222526"/>
                  </a:lnTo>
                  <a:lnTo>
                    <a:pt x="119043" y="1221509"/>
                  </a:lnTo>
                  <a:lnTo>
                    <a:pt x="123933" y="1215089"/>
                  </a:lnTo>
                  <a:lnTo>
                    <a:pt x="125724" y="1213437"/>
                  </a:lnTo>
                  <a:lnTo>
                    <a:pt x="128198" y="1213935"/>
                  </a:lnTo>
                  <a:lnTo>
                    <a:pt x="131546" y="1217557"/>
                  </a:lnTo>
                  <a:lnTo>
                    <a:pt x="134688" y="1217939"/>
                  </a:lnTo>
                  <a:lnTo>
                    <a:pt x="138307" y="1216244"/>
                  </a:lnTo>
                  <a:lnTo>
                    <a:pt x="142420" y="1211192"/>
                  </a:lnTo>
                  <a:lnTo>
                    <a:pt x="145943" y="1209980"/>
                  </a:lnTo>
                  <a:lnTo>
                    <a:pt x="154338" y="1211599"/>
                  </a:lnTo>
                  <a:lnTo>
                    <a:pt x="164188" y="1203187"/>
                  </a:lnTo>
                  <a:lnTo>
                    <a:pt x="167563" y="1201146"/>
                  </a:lnTo>
                  <a:lnTo>
                    <a:pt x="173583" y="1199229"/>
                  </a:lnTo>
                  <a:lnTo>
                    <a:pt x="176726" y="1199103"/>
                  </a:lnTo>
                  <a:lnTo>
                    <a:pt x="180307" y="1200339"/>
                  </a:lnTo>
                  <a:lnTo>
                    <a:pt x="184957" y="1205307"/>
                  </a:lnTo>
                  <a:lnTo>
                    <a:pt x="188959" y="1212290"/>
                  </a:lnTo>
                  <a:lnTo>
                    <a:pt x="193423" y="1218440"/>
                  </a:lnTo>
                  <a:lnTo>
                    <a:pt x="199612" y="1220829"/>
                  </a:lnTo>
                  <a:lnTo>
                    <a:pt x="207539" y="1222781"/>
                  </a:lnTo>
                  <a:lnTo>
                    <a:pt x="210733" y="1228720"/>
                  </a:lnTo>
                  <a:lnTo>
                    <a:pt x="211160" y="1236659"/>
                  </a:lnTo>
                  <a:lnTo>
                    <a:pt x="210822" y="1244681"/>
                  </a:lnTo>
                  <a:lnTo>
                    <a:pt x="213347" y="1261076"/>
                  </a:lnTo>
                  <a:lnTo>
                    <a:pt x="220406" y="1268857"/>
                  </a:lnTo>
                  <a:lnTo>
                    <a:pt x="230431" y="1270133"/>
                  </a:lnTo>
                  <a:lnTo>
                    <a:pt x="249769" y="1264226"/>
                  </a:lnTo>
                  <a:lnTo>
                    <a:pt x="257735" y="1263299"/>
                  </a:lnTo>
                  <a:lnTo>
                    <a:pt x="261321" y="1264761"/>
                  </a:lnTo>
                  <a:lnTo>
                    <a:pt x="262805" y="1268579"/>
                  </a:lnTo>
                  <a:lnTo>
                    <a:pt x="263524" y="1273028"/>
                  </a:lnTo>
                  <a:lnTo>
                    <a:pt x="264911" y="1276341"/>
                  </a:lnTo>
                  <a:lnTo>
                    <a:pt x="267987" y="1280500"/>
                  </a:lnTo>
                  <a:lnTo>
                    <a:pt x="269100" y="1284050"/>
                  </a:lnTo>
                  <a:lnTo>
                    <a:pt x="269638" y="1287633"/>
                  </a:lnTo>
                  <a:lnTo>
                    <a:pt x="271114" y="1291890"/>
                  </a:lnTo>
                  <a:lnTo>
                    <a:pt x="273473" y="1295363"/>
                  </a:lnTo>
                  <a:lnTo>
                    <a:pt x="278792" y="1301689"/>
                  </a:lnTo>
                  <a:lnTo>
                    <a:pt x="280629" y="1305559"/>
                  </a:lnTo>
                  <a:lnTo>
                    <a:pt x="281723" y="1313055"/>
                  </a:lnTo>
                  <a:lnTo>
                    <a:pt x="281574" y="1322780"/>
                  </a:lnTo>
                  <a:lnTo>
                    <a:pt x="279492" y="1331236"/>
                  </a:lnTo>
                  <a:lnTo>
                    <a:pt x="274794" y="1335103"/>
                  </a:lnTo>
                  <a:lnTo>
                    <a:pt x="269675" y="1336767"/>
                  </a:lnTo>
                  <a:lnTo>
                    <a:pt x="264531" y="1340626"/>
                  </a:lnTo>
                  <a:lnTo>
                    <a:pt x="260799" y="1345568"/>
                  </a:lnTo>
                  <a:lnTo>
                    <a:pt x="259896" y="1350701"/>
                  </a:lnTo>
                  <a:lnTo>
                    <a:pt x="262806" y="1356916"/>
                  </a:lnTo>
                  <a:lnTo>
                    <a:pt x="271831" y="1367396"/>
                  </a:lnTo>
                  <a:lnTo>
                    <a:pt x="274105" y="1375294"/>
                  </a:lnTo>
                  <a:lnTo>
                    <a:pt x="276857" y="1381081"/>
                  </a:lnTo>
                  <a:lnTo>
                    <a:pt x="288395" y="1384615"/>
                  </a:lnTo>
                  <a:lnTo>
                    <a:pt x="292242" y="1392163"/>
                  </a:lnTo>
                  <a:lnTo>
                    <a:pt x="291139" y="1406112"/>
                  </a:lnTo>
                  <a:lnTo>
                    <a:pt x="288176" y="1420978"/>
                  </a:lnTo>
                  <a:lnTo>
                    <a:pt x="289394" y="1431535"/>
                  </a:lnTo>
                  <a:lnTo>
                    <a:pt x="300996" y="1432693"/>
                  </a:lnTo>
                  <a:lnTo>
                    <a:pt x="314417" y="1428558"/>
                  </a:lnTo>
                  <a:lnTo>
                    <a:pt x="327089" y="1426262"/>
                  </a:lnTo>
                  <a:lnTo>
                    <a:pt x="333267" y="1424323"/>
                  </a:lnTo>
                  <a:lnTo>
                    <a:pt x="338959" y="1421207"/>
                  </a:lnTo>
                  <a:lnTo>
                    <a:pt x="344111" y="1419732"/>
                  </a:lnTo>
                  <a:lnTo>
                    <a:pt x="348956" y="1422768"/>
                  </a:lnTo>
                  <a:lnTo>
                    <a:pt x="351053" y="1430132"/>
                  </a:lnTo>
                  <a:lnTo>
                    <a:pt x="351312" y="1438810"/>
                  </a:lnTo>
                  <a:lnTo>
                    <a:pt x="353135" y="1445860"/>
                  </a:lnTo>
                  <a:lnTo>
                    <a:pt x="359961" y="1448452"/>
                  </a:lnTo>
                  <a:lnTo>
                    <a:pt x="370056" y="1450742"/>
                  </a:lnTo>
                  <a:lnTo>
                    <a:pt x="373986" y="1450256"/>
                  </a:lnTo>
                  <a:lnTo>
                    <a:pt x="376861" y="1448663"/>
                  </a:lnTo>
                  <a:lnTo>
                    <a:pt x="382722" y="1444084"/>
                  </a:lnTo>
                  <a:lnTo>
                    <a:pt x="385972" y="1442324"/>
                  </a:lnTo>
                  <a:lnTo>
                    <a:pt x="395849" y="1440873"/>
                  </a:lnTo>
                  <a:lnTo>
                    <a:pt x="447896" y="1449428"/>
                  </a:lnTo>
                  <a:lnTo>
                    <a:pt x="459331" y="1453529"/>
                  </a:lnTo>
                  <a:lnTo>
                    <a:pt x="470111" y="1459641"/>
                  </a:lnTo>
                  <a:lnTo>
                    <a:pt x="489691" y="1474322"/>
                  </a:lnTo>
                  <a:lnTo>
                    <a:pt x="501830" y="1479855"/>
                  </a:lnTo>
                  <a:lnTo>
                    <a:pt x="528178" y="1487572"/>
                  </a:lnTo>
                  <a:lnTo>
                    <a:pt x="533905" y="1487369"/>
                  </a:lnTo>
                  <a:lnTo>
                    <a:pt x="544663" y="1482916"/>
                  </a:lnTo>
                  <a:lnTo>
                    <a:pt x="571504" y="1477495"/>
                  </a:lnTo>
                  <a:lnTo>
                    <a:pt x="578400" y="1477638"/>
                  </a:lnTo>
                  <a:lnTo>
                    <a:pt x="591598" y="1481794"/>
                  </a:lnTo>
                  <a:lnTo>
                    <a:pt x="599202" y="1482707"/>
                  </a:lnTo>
                  <a:lnTo>
                    <a:pt x="605045" y="1479845"/>
                  </a:lnTo>
                  <a:lnTo>
                    <a:pt x="607347" y="1478155"/>
                  </a:lnTo>
                  <a:lnTo>
                    <a:pt x="610663" y="1476923"/>
                  </a:lnTo>
                  <a:lnTo>
                    <a:pt x="616621" y="1475626"/>
                  </a:lnTo>
                  <a:lnTo>
                    <a:pt x="618278" y="1474993"/>
                  </a:lnTo>
                  <a:lnTo>
                    <a:pt x="620858" y="1473106"/>
                  </a:lnTo>
                  <a:lnTo>
                    <a:pt x="622558" y="1472689"/>
                  </a:lnTo>
                  <a:lnTo>
                    <a:pt x="623967" y="1473419"/>
                  </a:lnTo>
                  <a:lnTo>
                    <a:pt x="627904" y="1476755"/>
                  </a:lnTo>
                  <a:lnTo>
                    <a:pt x="629339" y="1477374"/>
                  </a:lnTo>
                  <a:lnTo>
                    <a:pt x="635844" y="1474921"/>
                  </a:lnTo>
                  <a:lnTo>
                    <a:pt x="646687" y="1468159"/>
                  </a:lnTo>
                  <a:lnTo>
                    <a:pt x="705259" y="1456444"/>
                  </a:lnTo>
                  <a:lnTo>
                    <a:pt x="770025" y="1462735"/>
                  </a:lnTo>
                  <a:lnTo>
                    <a:pt x="775381" y="1467367"/>
                  </a:lnTo>
                  <a:lnTo>
                    <a:pt x="783734" y="1479337"/>
                  </a:lnTo>
                  <a:lnTo>
                    <a:pt x="787158" y="1482968"/>
                  </a:lnTo>
                  <a:lnTo>
                    <a:pt x="789357" y="1483629"/>
                  </a:lnTo>
                  <a:lnTo>
                    <a:pt x="800203" y="1484503"/>
                  </a:lnTo>
                  <a:lnTo>
                    <a:pt x="803661" y="1485508"/>
                  </a:lnTo>
                  <a:lnTo>
                    <a:pt x="805160" y="1486897"/>
                  </a:lnTo>
                  <a:lnTo>
                    <a:pt x="810699" y="1493531"/>
                  </a:lnTo>
                  <a:lnTo>
                    <a:pt x="822526" y="1492322"/>
                  </a:lnTo>
                  <a:lnTo>
                    <a:pt x="835046" y="1487473"/>
                  </a:lnTo>
                  <a:lnTo>
                    <a:pt x="852136" y="1477313"/>
                  </a:lnTo>
                  <a:lnTo>
                    <a:pt x="854530" y="1474614"/>
                  </a:lnTo>
                  <a:lnTo>
                    <a:pt x="857645" y="1468854"/>
                  </a:lnTo>
                  <a:lnTo>
                    <a:pt x="859462" y="1467458"/>
                  </a:lnTo>
                  <a:lnTo>
                    <a:pt x="869542" y="1466162"/>
                  </a:lnTo>
                  <a:lnTo>
                    <a:pt x="873067" y="1463741"/>
                  </a:lnTo>
                  <a:lnTo>
                    <a:pt x="873033" y="1459476"/>
                  </a:lnTo>
                  <a:lnTo>
                    <a:pt x="860633" y="1440011"/>
                  </a:lnTo>
                  <a:lnTo>
                    <a:pt x="858245" y="1432423"/>
                  </a:lnTo>
                  <a:lnTo>
                    <a:pt x="859025" y="1425020"/>
                  </a:lnTo>
                  <a:lnTo>
                    <a:pt x="863913" y="1414584"/>
                  </a:lnTo>
                  <a:lnTo>
                    <a:pt x="867207" y="1409767"/>
                  </a:lnTo>
                  <a:lnTo>
                    <a:pt x="870973" y="1406168"/>
                  </a:lnTo>
                  <a:lnTo>
                    <a:pt x="875418" y="1405603"/>
                  </a:lnTo>
                  <a:lnTo>
                    <a:pt x="883051" y="1411316"/>
                  </a:lnTo>
                  <a:lnTo>
                    <a:pt x="886359" y="1411752"/>
                  </a:lnTo>
                  <a:lnTo>
                    <a:pt x="890732" y="1409587"/>
                  </a:lnTo>
                  <a:lnTo>
                    <a:pt x="915463" y="1402003"/>
                  </a:lnTo>
                  <a:lnTo>
                    <a:pt x="921647" y="1398814"/>
                  </a:lnTo>
                  <a:lnTo>
                    <a:pt x="926810" y="1394177"/>
                  </a:lnTo>
                  <a:lnTo>
                    <a:pt x="929809" y="1388940"/>
                  </a:lnTo>
                  <a:lnTo>
                    <a:pt x="937485" y="1360307"/>
                  </a:lnTo>
                  <a:lnTo>
                    <a:pt x="939236" y="1357168"/>
                  </a:lnTo>
                  <a:lnTo>
                    <a:pt x="942152" y="1355839"/>
                  </a:lnTo>
                  <a:lnTo>
                    <a:pt x="944046" y="1354517"/>
                  </a:lnTo>
                  <a:lnTo>
                    <a:pt x="946385" y="1347926"/>
                  </a:lnTo>
                  <a:lnTo>
                    <a:pt x="947922" y="1344979"/>
                  </a:lnTo>
                  <a:lnTo>
                    <a:pt x="950521" y="1341440"/>
                  </a:lnTo>
                  <a:lnTo>
                    <a:pt x="952220" y="1338522"/>
                  </a:lnTo>
                  <a:lnTo>
                    <a:pt x="954095" y="1335999"/>
                  </a:lnTo>
                  <a:lnTo>
                    <a:pt x="957231" y="1333750"/>
                  </a:lnTo>
                  <a:lnTo>
                    <a:pt x="959908" y="1332762"/>
                  </a:lnTo>
                  <a:lnTo>
                    <a:pt x="990820" y="1329090"/>
                  </a:lnTo>
                  <a:lnTo>
                    <a:pt x="996037" y="1326066"/>
                  </a:lnTo>
                  <a:lnTo>
                    <a:pt x="1001937" y="1320936"/>
                  </a:lnTo>
                  <a:lnTo>
                    <a:pt x="1008864" y="1318170"/>
                  </a:lnTo>
                  <a:lnTo>
                    <a:pt x="1023741" y="1316504"/>
                  </a:lnTo>
                  <a:lnTo>
                    <a:pt x="1032678" y="1313515"/>
                  </a:lnTo>
                  <a:lnTo>
                    <a:pt x="1046009" y="1300327"/>
                  </a:lnTo>
                  <a:lnTo>
                    <a:pt x="1053976" y="1295377"/>
                  </a:lnTo>
                  <a:lnTo>
                    <a:pt x="1057411" y="1294803"/>
                  </a:lnTo>
                  <a:lnTo>
                    <a:pt x="1067470" y="1295717"/>
                  </a:lnTo>
                  <a:lnTo>
                    <a:pt x="1070654" y="1295263"/>
                  </a:lnTo>
                  <a:lnTo>
                    <a:pt x="1080182" y="1292446"/>
                  </a:lnTo>
                  <a:lnTo>
                    <a:pt x="1080254" y="1281980"/>
                  </a:lnTo>
                  <a:lnTo>
                    <a:pt x="1079712" y="1268073"/>
                  </a:lnTo>
                  <a:lnTo>
                    <a:pt x="1078943" y="1248343"/>
                  </a:lnTo>
                  <a:lnTo>
                    <a:pt x="1078174" y="1228576"/>
                  </a:lnTo>
                  <a:lnTo>
                    <a:pt x="1077407" y="1208845"/>
                  </a:lnTo>
                  <a:lnTo>
                    <a:pt x="1076609" y="1189116"/>
                  </a:lnTo>
                  <a:lnTo>
                    <a:pt x="1075811" y="1169350"/>
                  </a:lnTo>
                  <a:lnTo>
                    <a:pt x="1075046" y="1149583"/>
                  </a:lnTo>
                  <a:lnTo>
                    <a:pt x="1074283" y="1129853"/>
                  </a:lnTo>
                  <a:lnTo>
                    <a:pt x="1073520" y="1110085"/>
                  </a:lnTo>
                  <a:lnTo>
                    <a:pt x="1072758" y="1090318"/>
                  </a:lnTo>
                  <a:lnTo>
                    <a:pt x="1072000" y="1070624"/>
                  </a:lnTo>
                  <a:lnTo>
                    <a:pt x="1071240" y="1050857"/>
                  </a:lnTo>
                  <a:lnTo>
                    <a:pt x="1070481" y="1031090"/>
                  </a:lnTo>
                  <a:lnTo>
                    <a:pt x="1069693" y="1011361"/>
                  </a:lnTo>
                  <a:lnTo>
                    <a:pt x="1068936" y="991594"/>
                  </a:lnTo>
                  <a:lnTo>
                    <a:pt x="1068181" y="971827"/>
                  </a:lnTo>
                  <a:lnTo>
                    <a:pt x="1067428" y="952096"/>
                  </a:lnTo>
                  <a:lnTo>
                    <a:pt x="1066677" y="932403"/>
                  </a:lnTo>
                  <a:lnTo>
                    <a:pt x="1065924" y="912636"/>
                  </a:lnTo>
                  <a:lnTo>
                    <a:pt x="1065173" y="892869"/>
                  </a:lnTo>
                  <a:lnTo>
                    <a:pt x="1064392" y="873140"/>
                  </a:lnTo>
                  <a:lnTo>
                    <a:pt x="1063610" y="853375"/>
                  </a:lnTo>
                  <a:lnTo>
                    <a:pt x="1062862" y="833609"/>
                  </a:lnTo>
                  <a:lnTo>
                    <a:pt x="1062116" y="813879"/>
                  </a:lnTo>
                  <a:lnTo>
                    <a:pt x="1061371" y="794149"/>
                  </a:lnTo>
                  <a:lnTo>
                    <a:pt x="1060626" y="774383"/>
                  </a:lnTo>
                  <a:lnTo>
                    <a:pt x="1059883" y="754653"/>
                  </a:lnTo>
                  <a:lnTo>
                    <a:pt x="1059108" y="734888"/>
                  </a:lnTo>
                  <a:lnTo>
                    <a:pt x="1058367" y="715159"/>
                  </a:lnTo>
                  <a:lnTo>
                    <a:pt x="1057626" y="695394"/>
                  </a:lnTo>
                  <a:lnTo>
                    <a:pt x="1056887" y="675664"/>
                  </a:lnTo>
                  <a:lnTo>
                    <a:pt x="1056149" y="655898"/>
                  </a:lnTo>
                  <a:lnTo>
                    <a:pt x="1055380" y="636171"/>
                  </a:lnTo>
                  <a:lnTo>
                    <a:pt x="1054611" y="616443"/>
                  </a:lnTo>
                  <a:lnTo>
                    <a:pt x="1053875" y="596678"/>
                  </a:lnTo>
                  <a:lnTo>
                    <a:pt x="1053142" y="576949"/>
                  </a:lnTo>
                  <a:lnTo>
                    <a:pt x="1052408" y="557185"/>
                  </a:lnTo>
                  <a:lnTo>
                    <a:pt x="1051677" y="537456"/>
                  </a:lnTo>
                  <a:lnTo>
                    <a:pt x="1050946" y="517692"/>
                  </a:lnTo>
                  <a:lnTo>
                    <a:pt x="1050184" y="497965"/>
                  </a:lnTo>
                  <a:lnTo>
                    <a:pt x="1049455" y="478201"/>
                  </a:lnTo>
                  <a:lnTo>
                    <a:pt x="1048728" y="458473"/>
                  </a:lnTo>
                  <a:lnTo>
                    <a:pt x="1048001" y="438746"/>
                  </a:lnTo>
                  <a:lnTo>
                    <a:pt x="1047275" y="418982"/>
                  </a:lnTo>
                  <a:lnTo>
                    <a:pt x="1046517" y="399220"/>
                  </a:lnTo>
                  <a:lnTo>
                    <a:pt x="1045762" y="379494"/>
                  </a:lnTo>
                  <a:lnTo>
                    <a:pt x="1045039" y="359730"/>
                  </a:lnTo>
                  <a:lnTo>
                    <a:pt x="1044318" y="340004"/>
                  </a:lnTo>
                  <a:lnTo>
                    <a:pt x="1043598" y="320278"/>
                  </a:lnTo>
                  <a:lnTo>
                    <a:pt x="1043045" y="305096"/>
                  </a:lnTo>
                  <a:lnTo>
                    <a:pt x="1042879" y="300552"/>
                  </a:lnTo>
                  <a:lnTo>
                    <a:pt x="1042160" y="280789"/>
                  </a:lnTo>
                  <a:lnTo>
                    <a:pt x="1041443" y="261027"/>
                  </a:lnTo>
                  <a:lnTo>
                    <a:pt x="1040727" y="241302"/>
                  </a:lnTo>
                  <a:lnTo>
                    <a:pt x="1039979" y="221541"/>
                  </a:lnTo>
                  <a:lnTo>
                    <a:pt x="1039265" y="201816"/>
                  </a:lnTo>
                  <a:lnTo>
                    <a:pt x="1038553" y="182091"/>
                  </a:lnTo>
                  <a:lnTo>
                    <a:pt x="1037840" y="162330"/>
                  </a:lnTo>
                  <a:lnTo>
                    <a:pt x="1037129" y="142570"/>
                  </a:lnTo>
                  <a:lnTo>
                    <a:pt x="1036420" y="122845"/>
                  </a:lnTo>
                  <a:lnTo>
                    <a:pt x="1035711" y="103121"/>
                  </a:lnTo>
                  <a:lnTo>
                    <a:pt x="1034969" y="83363"/>
                  </a:lnTo>
                  <a:lnTo>
                    <a:pt x="1034231" y="63641"/>
                  </a:lnTo>
                  <a:lnTo>
                    <a:pt x="1033524" y="43881"/>
                  </a:lnTo>
                  <a:lnTo>
                    <a:pt x="1032819" y="24122"/>
                  </a:lnTo>
                  <a:lnTo>
                    <a:pt x="1032116" y="4399"/>
                  </a:lnTo>
                  <a:lnTo>
                    <a:pt x="1031861" y="0"/>
                  </a:lnTo>
                  <a:lnTo>
                    <a:pt x="1033651" y="5689"/>
                  </a:lnTo>
                  <a:lnTo>
                    <a:pt x="1035819" y="8084"/>
                  </a:lnTo>
                  <a:lnTo>
                    <a:pt x="1041586" y="12166"/>
                  </a:lnTo>
                  <a:lnTo>
                    <a:pt x="1047935" y="21509"/>
                  </a:lnTo>
                  <a:lnTo>
                    <a:pt x="1064938" y="34063"/>
                  </a:lnTo>
                  <a:lnTo>
                    <a:pt x="1073826" y="43498"/>
                  </a:lnTo>
                  <a:lnTo>
                    <a:pt x="1077443" y="45842"/>
                  </a:lnTo>
                  <a:lnTo>
                    <a:pt x="1080508" y="46567"/>
                  </a:lnTo>
                  <a:lnTo>
                    <a:pt x="1087123" y="46761"/>
                  </a:lnTo>
                  <a:lnTo>
                    <a:pt x="1090423" y="47588"/>
                  </a:lnTo>
                  <a:lnTo>
                    <a:pt x="1115315" y="61623"/>
                  </a:lnTo>
                  <a:lnTo>
                    <a:pt x="1157678" y="94367"/>
                  </a:lnTo>
                  <a:lnTo>
                    <a:pt x="1161223" y="98797"/>
                  </a:lnTo>
                  <a:lnTo>
                    <a:pt x="1171920" y="120175"/>
                  </a:lnTo>
                  <a:lnTo>
                    <a:pt x="1180997" y="133597"/>
                  </a:lnTo>
                  <a:lnTo>
                    <a:pt x="1184702" y="141084"/>
                  </a:lnTo>
                  <a:lnTo>
                    <a:pt x="1184376" y="146268"/>
                  </a:lnTo>
                  <a:lnTo>
                    <a:pt x="1181769" y="152260"/>
                  </a:lnTo>
                  <a:lnTo>
                    <a:pt x="1184920" y="156924"/>
                  </a:lnTo>
                  <a:lnTo>
                    <a:pt x="1190962" y="160360"/>
                  </a:lnTo>
                  <a:lnTo>
                    <a:pt x="1197161" y="162553"/>
                  </a:lnTo>
                  <a:lnTo>
                    <a:pt x="1198050" y="171740"/>
                  </a:lnTo>
                  <a:lnTo>
                    <a:pt x="1198750" y="174011"/>
                  </a:lnTo>
                  <a:lnTo>
                    <a:pt x="1200823" y="176018"/>
                  </a:lnTo>
                  <a:lnTo>
                    <a:pt x="1206677" y="178806"/>
                  </a:lnTo>
                  <a:lnTo>
                    <a:pt x="1208818" y="180883"/>
                  </a:lnTo>
                  <a:lnTo>
                    <a:pt x="1209615" y="184172"/>
                  </a:lnTo>
                  <a:lnTo>
                    <a:pt x="1208499" y="186359"/>
                  </a:lnTo>
                  <a:lnTo>
                    <a:pt x="1207148" y="188373"/>
                  </a:lnTo>
                  <a:lnTo>
                    <a:pt x="1207266" y="191028"/>
                  </a:lnTo>
                  <a:lnTo>
                    <a:pt x="1208661" y="193458"/>
                  </a:lnTo>
                  <a:lnTo>
                    <a:pt x="1212128" y="197895"/>
                  </a:lnTo>
                  <a:lnTo>
                    <a:pt x="1213532" y="200616"/>
                  </a:lnTo>
                  <a:lnTo>
                    <a:pt x="1215986" y="211500"/>
                  </a:lnTo>
                  <a:lnTo>
                    <a:pt x="1218148" y="215326"/>
                  </a:lnTo>
                  <a:lnTo>
                    <a:pt x="1223517" y="218606"/>
                  </a:lnTo>
                  <a:lnTo>
                    <a:pt x="1232952" y="222518"/>
                  </a:lnTo>
                  <a:lnTo>
                    <a:pt x="1234828" y="225698"/>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9" name="Freeform 3">
              <a:extLst>
                <a:ext uri="{FF2B5EF4-FFF2-40B4-BE49-F238E27FC236}">
                  <a16:creationId xmlns:a16="http://schemas.microsoft.com/office/drawing/2014/main" id="{3FB3FBE1-80CC-2D41-DEEC-7D6AF8CB6158}"/>
                </a:ext>
              </a:extLst>
            </p:cNvPr>
            <p:cNvSpPr>
              <a:spLocks noChangeAspect="1"/>
            </p:cNvSpPr>
            <p:nvPr>
              <p:custDataLst>
                <p:tags r:id="rId2"/>
              </p:custDataLst>
            </p:nvPr>
          </p:nvSpPr>
          <p:spPr>
            <a:xfrm>
              <a:off x="2468278" y="4654516"/>
              <a:ext cx="1933252" cy="1511334"/>
            </a:xfrm>
            <a:custGeom>
              <a:avLst/>
              <a:gdLst/>
              <a:ahLst/>
              <a:cxnLst/>
              <a:rect l="0" t="0" r="0" b="0"/>
              <a:pathLst>
                <a:path w="1933252" h="1511334">
                  <a:moveTo>
                    <a:pt x="247797" y="15680"/>
                  </a:moveTo>
                  <a:lnTo>
                    <a:pt x="266660" y="25080"/>
                  </a:lnTo>
                  <a:lnTo>
                    <a:pt x="280445" y="34708"/>
                  </a:lnTo>
                  <a:lnTo>
                    <a:pt x="292211" y="48163"/>
                  </a:lnTo>
                  <a:lnTo>
                    <a:pt x="300842" y="61449"/>
                  </a:lnTo>
                  <a:lnTo>
                    <a:pt x="315070" y="74660"/>
                  </a:lnTo>
                  <a:lnTo>
                    <a:pt x="344624" y="83421"/>
                  </a:lnTo>
                  <a:lnTo>
                    <a:pt x="346525" y="125736"/>
                  </a:lnTo>
                  <a:lnTo>
                    <a:pt x="337746" y="139736"/>
                  </a:lnTo>
                  <a:lnTo>
                    <a:pt x="345374" y="160392"/>
                  </a:lnTo>
                  <a:lnTo>
                    <a:pt x="339555" y="184444"/>
                  </a:lnTo>
                  <a:lnTo>
                    <a:pt x="352646" y="250009"/>
                  </a:lnTo>
                  <a:lnTo>
                    <a:pt x="360317" y="267599"/>
                  </a:lnTo>
                  <a:lnTo>
                    <a:pt x="368844" y="277014"/>
                  </a:lnTo>
                  <a:lnTo>
                    <a:pt x="372216" y="281811"/>
                  </a:lnTo>
                  <a:lnTo>
                    <a:pt x="372393" y="287164"/>
                  </a:lnTo>
                  <a:lnTo>
                    <a:pt x="370849" y="298163"/>
                  </a:lnTo>
                  <a:lnTo>
                    <a:pt x="378201" y="330961"/>
                  </a:lnTo>
                  <a:lnTo>
                    <a:pt x="378937" y="345497"/>
                  </a:lnTo>
                  <a:lnTo>
                    <a:pt x="381819" y="353637"/>
                  </a:lnTo>
                  <a:lnTo>
                    <a:pt x="389944" y="360156"/>
                  </a:lnTo>
                  <a:lnTo>
                    <a:pt x="392097" y="368677"/>
                  </a:lnTo>
                  <a:lnTo>
                    <a:pt x="396026" y="373650"/>
                  </a:lnTo>
                  <a:lnTo>
                    <a:pt x="398260" y="381949"/>
                  </a:lnTo>
                  <a:lnTo>
                    <a:pt x="397048" y="389337"/>
                  </a:lnTo>
                  <a:lnTo>
                    <a:pt x="397221" y="402933"/>
                  </a:lnTo>
                  <a:lnTo>
                    <a:pt x="396002" y="411981"/>
                  </a:lnTo>
                  <a:lnTo>
                    <a:pt x="402818" y="442033"/>
                  </a:lnTo>
                  <a:lnTo>
                    <a:pt x="401906" y="458032"/>
                  </a:lnTo>
                  <a:lnTo>
                    <a:pt x="396255" y="470266"/>
                  </a:lnTo>
                  <a:lnTo>
                    <a:pt x="392512" y="493733"/>
                  </a:lnTo>
                  <a:lnTo>
                    <a:pt x="408082" y="493930"/>
                  </a:lnTo>
                  <a:lnTo>
                    <a:pt x="412468" y="495015"/>
                  </a:lnTo>
                  <a:lnTo>
                    <a:pt x="416791" y="497014"/>
                  </a:lnTo>
                  <a:lnTo>
                    <a:pt x="419816" y="499076"/>
                  </a:lnTo>
                  <a:lnTo>
                    <a:pt x="422387" y="501306"/>
                  </a:lnTo>
                  <a:lnTo>
                    <a:pt x="423779" y="502242"/>
                  </a:lnTo>
                  <a:lnTo>
                    <a:pt x="425383" y="502768"/>
                  </a:lnTo>
                  <a:lnTo>
                    <a:pt x="427200" y="502627"/>
                  </a:lnTo>
                  <a:lnTo>
                    <a:pt x="428677" y="501846"/>
                  </a:lnTo>
                  <a:lnTo>
                    <a:pt x="431471" y="499890"/>
                  </a:lnTo>
                  <a:lnTo>
                    <a:pt x="433111" y="499284"/>
                  </a:lnTo>
                  <a:lnTo>
                    <a:pt x="434967" y="499305"/>
                  </a:lnTo>
                  <a:lnTo>
                    <a:pt x="436710" y="499825"/>
                  </a:lnTo>
                  <a:lnTo>
                    <a:pt x="438372" y="500603"/>
                  </a:lnTo>
                  <a:lnTo>
                    <a:pt x="439769" y="501650"/>
                  </a:lnTo>
                  <a:lnTo>
                    <a:pt x="442837" y="500831"/>
                  </a:lnTo>
                  <a:lnTo>
                    <a:pt x="447271" y="498270"/>
                  </a:lnTo>
                  <a:lnTo>
                    <a:pt x="457542" y="489167"/>
                  </a:lnTo>
                  <a:lnTo>
                    <a:pt x="461285" y="486951"/>
                  </a:lnTo>
                  <a:lnTo>
                    <a:pt x="463010" y="488694"/>
                  </a:lnTo>
                  <a:lnTo>
                    <a:pt x="459102" y="506815"/>
                  </a:lnTo>
                  <a:lnTo>
                    <a:pt x="459179" y="511224"/>
                  </a:lnTo>
                  <a:lnTo>
                    <a:pt x="460532" y="514224"/>
                  </a:lnTo>
                  <a:lnTo>
                    <a:pt x="469117" y="517854"/>
                  </a:lnTo>
                  <a:lnTo>
                    <a:pt x="472702" y="520077"/>
                  </a:lnTo>
                  <a:lnTo>
                    <a:pt x="475947" y="523883"/>
                  </a:lnTo>
                  <a:lnTo>
                    <a:pt x="481465" y="535077"/>
                  </a:lnTo>
                  <a:lnTo>
                    <a:pt x="483684" y="537855"/>
                  </a:lnTo>
                  <a:lnTo>
                    <a:pt x="486014" y="539079"/>
                  </a:lnTo>
                  <a:lnTo>
                    <a:pt x="488776" y="538716"/>
                  </a:lnTo>
                  <a:lnTo>
                    <a:pt x="490998" y="538687"/>
                  </a:lnTo>
                  <a:lnTo>
                    <a:pt x="492885" y="539366"/>
                  </a:lnTo>
                  <a:lnTo>
                    <a:pt x="495774" y="542607"/>
                  </a:lnTo>
                  <a:lnTo>
                    <a:pt x="497420" y="543133"/>
                  </a:lnTo>
                  <a:lnTo>
                    <a:pt x="499044" y="542859"/>
                  </a:lnTo>
                  <a:lnTo>
                    <a:pt x="500537" y="542117"/>
                  </a:lnTo>
                  <a:lnTo>
                    <a:pt x="501927" y="541142"/>
                  </a:lnTo>
                  <a:lnTo>
                    <a:pt x="503556" y="540339"/>
                  </a:lnTo>
                  <a:lnTo>
                    <a:pt x="505197" y="539772"/>
                  </a:lnTo>
                  <a:lnTo>
                    <a:pt x="506813" y="539663"/>
                  </a:lnTo>
                  <a:lnTo>
                    <a:pt x="508457" y="540117"/>
                  </a:lnTo>
                  <a:lnTo>
                    <a:pt x="509932" y="540944"/>
                  </a:lnTo>
                  <a:lnTo>
                    <a:pt x="511371" y="541971"/>
                  </a:lnTo>
                  <a:lnTo>
                    <a:pt x="512645" y="543119"/>
                  </a:lnTo>
                  <a:lnTo>
                    <a:pt x="513956" y="544717"/>
                  </a:lnTo>
                  <a:lnTo>
                    <a:pt x="517025" y="549519"/>
                  </a:lnTo>
                  <a:lnTo>
                    <a:pt x="518545" y="551293"/>
                  </a:lnTo>
                  <a:lnTo>
                    <a:pt x="520088" y="552590"/>
                  </a:lnTo>
                  <a:lnTo>
                    <a:pt x="521874" y="553129"/>
                  </a:lnTo>
                  <a:lnTo>
                    <a:pt x="523824" y="553242"/>
                  </a:lnTo>
                  <a:lnTo>
                    <a:pt x="527596" y="552708"/>
                  </a:lnTo>
                  <a:lnTo>
                    <a:pt x="529167" y="553604"/>
                  </a:lnTo>
                  <a:lnTo>
                    <a:pt x="529974" y="555684"/>
                  </a:lnTo>
                  <a:lnTo>
                    <a:pt x="529254" y="563317"/>
                  </a:lnTo>
                  <a:lnTo>
                    <a:pt x="529449" y="566461"/>
                  </a:lnTo>
                  <a:lnTo>
                    <a:pt x="530396" y="569864"/>
                  </a:lnTo>
                  <a:lnTo>
                    <a:pt x="530656" y="572440"/>
                  </a:lnTo>
                  <a:lnTo>
                    <a:pt x="529837" y="577636"/>
                  </a:lnTo>
                  <a:lnTo>
                    <a:pt x="530048" y="580141"/>
                  </a:lnTo>
                  <a:lnTo>
                    <a:pt x="533178" y="588314"/>
                  </a:lnTo>
                  <a:lnTo>
                    <a:pt x="536673" y="606531"/>
                  </a:lnTo>
                  <a:lnTo>
                    <a:pt x="535533" y="609826"/>
                  </a:lnTo>
                  <a:lnTo>
                    <a:pt x="523463" y="623655"/>
                  </a:lnTo>
                  <a:lnTo>
                    <a:pt x="517885" y="634896"/>
                  </a:lnTo>
                  <a:lnTo>
                    <a:pt x="521078" y="653071"/>
                  </a:lnTo>
                  <a:lnTo>
                    <a:pt x="523287" y="661611"/>
                  </a:lnTo>
                  <a:lnTo>
                    <a:pt x="525945" y="667013"/>
                  </a:lnTo>
                  <a:lnTo>
                    <a:pt x="539037" y="688790"/>
                  </a:lnTo>
                  <a:lnTo>
                    <a:pt x="539447" y="697447"/>
                  </a:lnTo>
                  <a:lnTo>
                    <a:pt x="536672" y="730505"/>
                  </a:lnTo>
                  <a:lnTo>
                    <a:pt x="555556" y="748743"/>
                  </a:lnTo>
                  <a:lnTo>
                    <a:pt x="572242" y="739698"/>
                  </a:lnTo>
                  <a:lnTo>
                    <a:pt x="573652" y="736338"/>
                  </a:lnTo>
                  <a:lnTo>
                    <a:pt x="572567" y="734800"/>
                  </a:lnTo>
                  <a:lnTo>
                    <a:pt x="571387" y="733539"/>
                  </a:lnTo>
                  <a:lnTo>
                    <a:pt x="570399" y="732106"/>
                  </a:lnTo>
                  <a:lnTo>
                    <a:pt x="565871" y="721936"/>
                  </a:lnTo>
                  <a:lnTo>
                    <a:pt x="567013" y="710860"/>
                  </a:lnTo>
                  <a:lnTo>
                    <a:pt x="572078" y="696551"/>
                  </a:lnTo>
                  <a:lnTo>
                    <a:pt x="575202" y="684367"/>
                  </a:lnTo>
                  <a:lnTo>
                    <a:pt x="580945" y="678869"/>
                  </a:lnTo>
                  <a:lnTo>
                    <a:pt x="587834" y="682234"/>
                  </a:lnTo>
                  <a:lnTo>
                    <a:pt x="593829" y="680862"/>
                  </a:lnTo>
                  <a:lnTo>
                    <a:pt x="602841" y="676193"/>
                  </a:lnTo>
                  <a:lnTo>
                    <a:pt x="610290" y="665105"/>
                  </a:lnTo>
                  <a:lnTo>
                    <a:pt x="623878" y="657988"/>
                  </a:lnTo>
                  <a:lnTo>
                    <a:pt x="630725" y="652123"/>
                  </a:lnTo>
                  <a:lnTo>
                    <a:pt x="650983" y="650569"/>
                  </a:lnTo>
                  <a:lnTo>
                    <a:pt x="667152" y="645184"/>
                  </a:lnTo>
                  <a:lnTo>
                    <a:pt x="693575" y="621959"/>
                  </a:lnTo>
                  <a:lnTo>
                    <a:pt x="702598" y="608753"/>
                  </a:lnTo>
                  <a:lnTo>
                    <a:pt x="710895" y="603814"/>
                  </a:lnTo>
                  <a:lnTo>
                    <a:pt x="728519" y="583572"/>
                  </a:lnTo>
                  <a:lnTo>
                    <a:pt x="737118" y="581982"/>
                  </a:lnTo>
                  <a:lnTo>
                    <a:pt x="742507" y="585963"/>
                  </a:lnTo>
                  <a:lnTo>
                    <a:pt x="746546" y="594280"/>
                  </a:lnTo>
                  <a:lnTo>
                    <a:pt x="751155" y="601536"/>
                  </a:lnTo>
                  <a:lnTo>
                    <a:pt x="751765" y="615795"/>
                  </a:lnTo>
                  <a:lnTo>
                    <a:pt x="730921" y="646225"/>
                  </a:lnTo>
                  <a:lnTo>
                    <a:pt x="721936" y="656598"/>
                  </a:lnTo>
                  <a:lnTo>
                    <a:pt x="714827" y="662416"/>
                  </a:lnTo>
                  <a:lnTo>
                    <a:pt x="714457" y="678883"/>
                  </a:lnTo>
                  <a:lnTo>
                    <a:pt x="720273" y="701042"/>
                  </a:lnTo>
                  <a:lnTo>
                    <a:pt x="729710" y="726960"/>
                  </a:lnTo>
                  <a:lnTo>
                    <a:pt x="745320" y="757775"/>
                  </a:lnTo>
                  <a:lnTo>
                    <a:pt x="750296" y="775779"/>
                  </a:lnTo>
                  <a:lnTo>
                    <a:pt x="757665" y="785040"/>
                  </a:lnTo>
                  <a:lnTo>
                    <a:pt x="765128" y="790691"/>
                  </a:lnTo>
                  <a:lnTo>
                    <a:pt x="771985" y="794327"/>
                  </a:lnTo>
                  <a:lnTo>
                    <a:pt x="779035" y="798977"/>
                  </a:lnTo>
                  <a:lnTo>
                    <a:pt x="788047" y="810566"/>
                  </a:lnTo>
                  <a:lnTo>
                    <a:pt x="796258" y="817962"/>
                  </a:lnTo>
                  <a:lnTo>
                    <a:pt x="802745" y="828666"/>
                  </a:lnTo>
                  <a:lnTo>
                    <a:pt x="809479" y="831420"/>
                  </a:lnTo>
                  <a:lnTo>
                    <a:pt x="822754" y="843405"/>
                  </a:lnTo>
                  <a:lnTo>
                    <a:pt x="842475" y="838879"/>
                  </a:lnTo>
                  <a:lnTo>
                    <a:pt x="859108" y="829886"/>
                  </a:lnTo>
                  <a:lnTo>
                    <a:pt x="866356" y="830593"/>
                  </a:lnTo>
                  <a:lnTo>
                    <a:pt x="877720" y="835855"/>
                  </a:lnTo>
                  <a:lnTo>
                    <a:pt x="906431" y="833838"/>
                  </a:lnTo>
                  <a:lnTo>
                    <a:pt x="929074" y="813112"/>
                  </a:lnTo>
                  <a:lnTo>
                    <a:pt x="934436" y="794814"/>
                  </a:lnTo>
                  <a:lnTo>
                    <a:pt x="935861" y="775482"/>
                  </a:lnTo>
                  <a:lnTo>
                    <a:pt x="938862" y="761580"/>
                  </a:lnTo>
                  <a:lnTo>
                    <a:pt x="950749" y="747330"/>
                  </a:lnTo>
                  <a:lnTo>
                    <a:pt x="972199" y="738729"/>
                  </a:lnTo>
                  <a:lnTo>
                    <a:pt x="989097" y="735839"/>
                  </a:lnTo>
                  <a:lnTo>
                    <a:pt x="1002542" y="731902"/>
                  </a:lnTo>
                  <a:lnTo>
                    <a:pt x="1024841" y="720413"/>
                  </a:lnTo>
                  <a:lnTo>
                    <a:pt x="1040030" y="686776"/>
                  </a:lnTo>
                  <a:lnTo>
                    <a:pt x="1045272" y="667611"/>
                  </a:lnTo>
                  <a:lnTo>
                    <a:pt x="1058611" y="661641"/>
                  </a:lnTo>
                  <a:lnTo>
                    <a:pt x="1063550" y="657345"/>
                  </a:lnTo>
                  <a:lnTo>
                    <a:pt x="1068669" y="651385"/>
                  </a:lnTo>
                  <a:lnTo>
                    <a:pt x="1077951" y="637642"/>
                  </a:lnTo>
                  <a:lnTo>
                    <a:pt x="1100518" y="629403"/>
                  </a:lnTo>
                  <a:lnTo>
                    <a:pt x="1112733" y="626710"/>
                  </a:lnTo>
                  <a:lnTo>
                    <a:pt x="1125814" y="615678"/>
                  </a:lnTo>
                  <a:lnTo>
                    <a:pt x="1142286" y="604959"/>
                  </a:lnTo>
                  <a:lnTo>
                    <a:pt x="1150442" y="587971"/>
                  </a:lnTo>
                  <a:lnTo>
                    <a:pt x="1164937" y="580140"/>
                  </a:lnTo>
                  <a:lnTo>
                    <a:pt x="1174326" y="578054"/>
                  </a:lnTo>
                  <a:lnTo>
                    <a:pt x="1186888" y="580441"/>
                  </a:lnTo>
                  <a:lnTo>
                    <a:pt x="1198524" y="576465"/>
                  </a:lnTo>
                  <a:lnTo>
                    <a:pt x="1210073" y="579031"/>
                  </a:lnTo>
                  <a:lnTo>
                    <a:pt x="1220267" y="582836"/>
                  </a:lnTo>
                  <a:lnTo>
                    <a:pt x="1239599" y="586240"/>
                  </a:lnTo>
                  <a:lnTo>
                    <a:pt x="1257657" y="581437"/>
                  </a:lnTo>
                  <a:lnTo>
                    <a:pt x="1274556" y="568753"/>
                  </a:lnTo>
                  <a:lnTo>
                    <a:pt x="1282236" y="555615"/>
                  </a:lnTo>
                  <a:lnTo>
                    <a:pt x="1299095" y="534408"/>
                  </a:lnTo>
                  <a:lnTo>
                    <a:pt x="1306106" y="532721"/>
                  </a:lnTo>
                  <a:lnTo>
                    <a:pt x="1312132" y="519172"/>
                  </a:lnTo>
                  <a:lnTo>
                    <a:pt x="1306899" y="505344"/>
                  </a:lnTo>
                  <a:lnTo>
                    <a:pt x="1304831" y="502132"/>
                  </a:lnTo>
                  <a:lnTo>
                    <a:pt x="1304312" y="499796"/>
                  </a:lnTo>
                  <a:lnTo>
                    <a:pt x="1304323" y="498266"/>
                  </a:lnTo>
                  <a:lnTo>
                    <a:pt x="1306631" y="484052"/>
                  </a:lnTo>
                  <a:lnTo>
                    <a:pt x="1305960" y="473200"/>
                  </a:lnTo>
                  <a:lnTo>
                    <a:pt x="1306752" y="467430"/>
                  </a:lnTo>
                  <a:lnTo>
                    <a:pt x="1307075" y="461397"/>
                  </a:lnTo>
                  <a:lnTo>
                    <a:pt x="1309107" y="457020"/>
                  </a:lnTo>
                  <a:lnTo>
                    <a:pt x="1311537" y="449739"/>
                  </a:lnTo>
                  <a:lnTo>
                    <a:pt x="1323377" y="447332"/>
                  </a:lnTo>
                  <a:lnTo>
                    <a:pt x="1356895" y="358790"/>
                  </a:lnTo>
                  <a:lnTo>
                    <a:pt x="1365254" y="346403"/>
                  </a:lnTo>
                  <a:lnTo>
                    <a:pt x="1421618" y="374460"/>
                  </a:lnTo>
                  <a:lnTo>
                    <a:pt x="1433194" y="383018"/>
                  </a:lnTo>
                  <a:lnTo>
                    <a:pt x="1447421" y="397683"/>
                  </a:lnTo>
                  <a:lnTo>
                    <a:pt x="1460861" y="417300"/>
                  </a:lnTo>
                  <a:lnTo>
                    <a:pt x="1488313" y="426087"/>
                  </a:lnTo>
                  <a:lnTo>
                    <a:pt x="1506389" y="436688"/>
                  </a:lnTo>
                  <a:lnTo>
                    <a:pt x="1527164" y="437334"/>
                  </a:lnTo>
                  <a:lnTo>
                    <a:pt x="1540590" y="442802"/>
                  </a:lnTo>
                  <a:lnTo>
                    <a:pt x="1562386" y="443746"/>
                  </a:lnTo>
                  <a:lnTo>
                    <a:pt x="1576351" y="448619"/>
                  </a:lnTo>
                  <a:lnTo>
                    <a:pt x="1587536" y="453973"/>
                  </a:lnTo>
                  <a:lnTo>
                    <a:pt x="1590741" y="466722"/>
                  </a:lnTo>
                  <a:lnTo>
                    <a:pt x="1591162" y="470118"/>
                  </a:lnTo>
                  <a:lnTo>
                    <a:pt x="1600953" y="485506"/>
                  </a:lnTo>
                  <a:lnTo>
                    <a:pt x="1633657" y="454588"/>
                  </a:lnTo>
                  <a:lnTo>
                    <a:pt x="1639638" y="447342"/>
                  </a:lnTo>
                  <a:lnTo>
                    <a:pt x="1646151" y="434540"/>
                  </a:lnTo>
                  <a:lnTo>
                    <a:pt x="1666565" y="405191"/>
                  </a:lnTo>
                  <a:lnTo>
                    <a:pt x="1685638" y="394342"/>
                  </a:lnTo>
                  <a:lnTo>
                    <a:pt x="1698722" y="380312"/>
                  </a:lnTo>
                  <a:lnTo>
                    <a:pt x="1735915" y="380325"/>
                  </a:lnTo>
                  <a:lnTo>
                    <a:pt x="1743755" y="378647"/>
                  </a:lnTo>
                  <a:lnTo>
                    <a:pt x="1756224" y="373197"/>
                  </a:lnTo>
                  <a:lnTo>
                    <a:pt x="1766877" y="371935"/>
                  </a:lnTo>
                  <a:lnTo>
                    <a:pt x="1788027" y="374554"/>
                  </a:lnTo>
                  <a:lnTo>
                    <a:pt x="1813780" y="389015"/>
                  </a:lnTo>
                  <a:lnTo>
                    <a:pt x="1821143" y="395491"/>
                  </a:lnTo>
                  <a:lnTo>
                    <a:pt x="1824261" y="402110"/>
                  </a:lnTo>
                  <a:lnTo>
                    <a:pt x="1823438" y="409704"/>
                  </a:lnTo>
                  <a:lnTo>
                    <a:pt x="1837655" y="420812"/>
                  </a:lnTo>
                  <a:lnTo>
                    <a:pt x="1848709" y="414622"/>
                  </a:lnTo>
                  <a:lnTo>
                    <a:pt x="1858756" y="407605"/>
                  </a:lnTo>
                  <a:lnTo>
                    <a:pt x="1867406" y="394904"/>
                  </a:lnTo>
                  <a:lnTo>
                    <a:pt x="1876971" y="391117"/>
                  </a:lnTo>
                  <a:lnTo>
                    <a:pt x="1885390" y="392233"/>
                  </a:lnTo>
                  <a:lnTo>
                    <a:pt x="1898752" y="410793"/>
                  </a:lnTo>
                  <a:lnTo>
                    <a:pt x="1922640" y="416827"/>
                  </a:lnTo>
                  <a:lnTo>
                    <a:pt x="1925888" y="426347"/>
                  </a:lnTo>
                  <a:lnTo>
                    <a:pt x="1923021" y="428653"/>
                  </a:lnTo>
                  <a:lnTo>
                    <a:pt x="1921247" y="436121"/>
                  </a:lnTo>
                  <a:lnTo>
                    <a:pt x="1917587" y="440669"/>
                  </a:lnTo>
                  <a:lnTo>
                    <a:pt x="1916481" y="451501"/>
                  </a:lnTo>
                  <a:lnTo>
                    <a:pt x="1924404" y="455904"/>
                  </a:lnTo>
                  <a:lnTo>
                    <a:pt x="1930939" y="464955"/>
                  </a:lnTo>
                  <a:lnTo>
                    <a:pt x="1933251" y="473733"/>
                  </a:lnTo>
                  <a:lnTo>
                    <a:pt x="1925701" y="484811"/>
                  </a:lnTo>
                  <a:lnTo>
                    <a:pt x="1921135" y="489308"/>
                  </a:lnTo>
                  <a:lnTo>
                    <a:pt x="1915619" y="491935"/>
                  </a:lnTo>
                  <a:lnTo>
                    <a:pt x="1913048" y="496753"/>
                  </a:lnTo>
                  <a:lnTo>
                    <a:pt x="1913395" y="501062"/>
                  </a:lnTo>
                  <a:lnTo>
                    <a:pt x="1912225" y="507782"/>
                  </a:lnTo>
                  <a:lnTo>
                    <a:pt x="1908451" y="512259"/>
                  </a:lnTo>
                  <a:lnTo>
                    <a:pt x="1908541" y="520482"/>
                  </a:lnTo>
                  <a:lnTo>
                    <a:pt x="1909217" y="525865"/>
                  </a:lnTo>
                  <a:lnTo>
                    <a:pt x="1906211" y="534832"/>
                  </a:lnTo>
                  <a:lnTo>
                    <a:pt x="1894526" y="541461"/>
                  </a:lnTo>
                  <a:lnTo>
                    <a:pt x="1888021" y="552450"/>
                  </a:lnTo>
                  <a:lnTo>
                    <a:pt x="1845379" y="571529"/>
                  </a:lnTo>
                  <a:lnTo>
                    <a:pt x="1833238" y="569522"/>
                  </a:lnTo>
                  <a:lnTo>
                    <a:pt x="1807029" y="560512"/>
                  </a:lnTo>
                  <a:lnTo>
                    <a:pt x="1796511" y="565036"/>
                  </a:lnTo>
                  <a:lnTo>
                    <a:pt x="1782310" y="576001"/>
                  </a:lnTo>
                  <a:lnTo>
                    <a:pt x="1771307" y="599897"/>
                  </a:lnTo>
                  <a:lnTo>
                    <a:pt x="1761101" y="606267"/>
                  </a:lnTo>
                  <a:lnTo>
                    <a:pt x="1715130" y="612164"/>
                  </a:lnTo>
                  <a:lnTo>
                    <a:pt x="1700752" y="619597"/>
                  </a:lnTo>
                  <a:lnTo>
                    <a:pt x="1678972" y="617624"/>
                  </a:lnTo>
                  <a:lnTo>
                    <a:pt x="1668000" y="630873"/>
                  </a:lnTo>
                  <a:lnTo>
                    <a:pt x="1654634" y="642554"/>
                  </a:lnTo>
                  <a:lnTo>
                    <a:pt x="1653271" y="655853"/>
                  </a:lnTo>
                  <a:lnTo>
                    <a:pt x="1653379" y="671008"/>
                  </a:lnTo>
                  <a:lnTo>
                    <a:pt x="1660980" y="683869"/>
                  </a:lnTo>
                  <a:lnTo>
                    <a:pt x="1665372" y="699408"/>
                  </a:lnTo>
                  <a:lnTo>
                    <a:pt x="1667321" y="711320"/>
                  </a:lnTo>
                  <a:lnTo>
                    <a:pt x="1666337" y="727961"/>
                  </a:lnTo>
                  <a:lnTo>
                    <a:pt x="1676483" y="739685"/>
                  </a:lnTo>
                  <a:lnTo>
                    <a:pt x="1681687" y="751396"/>
                  </a:lnTo>
                  <a:lnTo>
                    <a:pt x="1694118" y="763095"/>
                  </a:lnTo>
                  <a:lnTo>
                    <a:pt x="1681409" y="777141"/>
                  </a:lnTo>
                  <a:lnTo>
                    <a:pt x="1662130" y="775789"/>
                  </a:lnTo>
                  <a:lnTo>
                    <a:pt x="1642343" y="777728"/>
                  </a:lnTo>
                  <a:lnTo>
                    <a:pt x="1627451" y="784672"/>
                  </a:lnTo>
                  <a:lnTo>
                    <a:pt x="1621509" y="786662"/>
                  </a:lnTo>
                  <a:lnTo>
                    <a:pt x="1618698" y="787009"/>
                  </a:lnTo>
                  <a:lnTo>
                    <a:pt x="1614919" y="782875"/>
                  </a:lnTo>
                  <a:lnTo>
                    <a:pt x="1612615" y="779232"/>
                  </a:lnTo>
                  <a:lnTo>
                    <a:pt x="1610382" y="774150"/>
                  </a:lnTo>
                  <a:lnTo>
                    <a:pt x="1609396" y="772762"/>
                  </a:lnTo>
                  <a:lnTo>
                    <a:pt x="1608229" y="771469"/>
                  </a:lnTo>
                  <a:lnTo>
                    <a:pt x="1607018" y="770339"/>
                  </a:lnTo>
                  <a:lnTo>
                    <a:pt x="1605756" y="768919"/>
                  </a:lnTo>
                  <a:lnTo>
                    <a:pt x="1604861" y="768459"/>
                  </a:lnTo>
                  <a:lnTo>
                    <a:pt x="1604587" y="770628"/>
                  </a:lnTo>
                  <a:lnTo>
                    <a:pt x="1606274" y="779119"/>
                  </a:lnTo>
                  <a:lnTo>
                    <a:pt x="1606733" y="791521"/>
                  </a:lnTo>
                  <a:lnTo>
                    <a:pt x="1602425" y="799222"/>
                  </a:lnTo>
                  <a:lnTo>
                    <a:pt x="1591604" y="803068"/>
                  </a:lnTo>
                  <a:lnTo>
                    <a:pt x="1585225" y="807089"/>
                  </a:lnTo>
                  <a:lnTo>
                    <a:pt x="1571475" y="826486"/>
                  </a:lnTo>
                  <a:lnTo>
                    <a:pt x="1569952" y="837334"/>
                  </a:lnTo>
                  <a:lnTo>
                    <a:pt x="1560919" y="851406"/>
                  </a:lnTo>
                  <a:lnTo>
                    <a:pt x="1565600" y="865945"/>
                  </a:lnTo>
                  <a:lnTo>
                    <a:pt x="1561250" y="880111"/>
                  </a:lnTo>
                  <a:lnTo>
                    <a:pt x="1512363" y="962667"/>
                  </a:lnTo>
                  <a:lnTo>
                    <a:pt x="1510060" y="975076"/>
                  </a:lnTo>
                  <a:lnTo>
                    <a:pt x="1514108" y="988578"/>
                  </a:lnTo>
                  <a:lnTo>
                    <a:pt x="1559963" y="989026"/>
                  </a:lnTo>
                  <a:lnTo>
                    <a:pt x="1596425" y="983227"/>
                  </a:lnTo>
                  <a:lnTo>
                    <a:pt x="1664793" y="985448"/>
                  </a:lnTo>
                  <a:lnTo>
                    <a:pt x="1716674" y="996727"/>
                  </a:lnTo>
                  <a:lnTo>
                    <a:pt x="1738645" y="1006356"/>
                  </a:lnTo>
                  <a:lnTo>
                    <a:pt x="1753974" y="1018644"/>
                  </a:lnTo>
                  <a:lnTo>
                    <a:pt x="1759933" y="1042540"/>
                  </a:lnTo>
                  <a:lnTo>
                    <a:pt x="1774716" y="1062027"/>
                  </a:lnTo>
                  <a:lnTo>
                    <a:pt x="1770597" y="1070593"/>
                  </a:lnTo>
                  <a:lnTo>
                    <a:pt x="1717772" y="1095037"/>
                  </a:lnTo>
                  <a:lnTo>
                    <a:pt x="1711582" y="1102288"/>
                  </a:lnTo>
                  <a:lnTo>
                    <a:pt x="1708129" y="1107546"/>
                  </a:lnTo>
                  <a:lnTo>
                    <a:pt x="1697320" y="1119452"/>
                  </a:lnTo>
                  <a:lnTo>
                    <a:pt x="1723899" y="1121723"/>
                  </a:lnTo>
                  <a:lnTo>
                    <a:pt x="1731243" y="1118901"/>
                  </a:lnTo>
                  <a:lnTo>
                    <a:pt x="1738481" y="1120082"/>
                  </a:lnTo>
                  <a:lnTo>
                    <a:pt x="1749448" y="1124389"/>
                  </a:lnTo>
                  <a:lnTo>
                    <a:pt x="1755174" y="1133263"/>
                  </a:lnTo>
                  <a:lnTo>
                    <a:pt x="1791476" y="1150642"/>
                  </a:lnTo>
                  <a:lnTo>
                    <a:pt x="1777985" y="1172893"/>
                  </a:lnTo>
                  <a:lnTo>
                    <a:pt x="1777761" y="1177804"/>
                  </a:lnTo>
                  <a:lnTo>
                    <a:pt x="1778142" y="1188911"/>
                  </a:lnTo>
                  <a:lnTo>
                    <a:pt x="1778143" y="1188938"/>
                  </a:lnTo>
                  <a:lnTo>
                    <a:pt x="1776846" y="1188645"/>
                  </a:lnTo>
                  <a:lnTo>
                    <a:pt x="1763120" y="1189318"/>
                  </a:lnTo>
                  <a:lnTo>
                    <a:pt x="1716180" y="1200763"/>
                  </a:lnTo>
                  <a:lnTo>
                    <a:pt x="1709934" y="1203667"/>
                  </a:lnTo>
                  <a:lnTo>
                    <a:pt x="1704367" y="1207509"/>
                  </a:lnTo>
                  <a:lnTo>
                    <a:pt x="1699742" y="1212372"/>
                  </a:lnTo>
                  <a:lnTo>
                    <a:pt x="1697007" y="1220079"/>
                  </a:lnTo>
                  <a:lnTo>
                    <a:pt x="1699068" y="1227071"/>
                  </a:lnTo>
                  <a:lnTo>
                    <a:pt x="1704284" y="1231822"/>
                  </a:lnTo>
                  <a:lnTo>
                    <a:pt x="1710951" y="1232779"/>
                  </a:lnTo>
                  <a:lnTo>
                    <a:pt x="1710980" y="1235184"/>
                  </a:lnTo>
                  <a:lnTo>
                    <a:pt x="1609944" y="1226833"/>
                  </a:lnTo>
                  <a:lnTo>
                    <a:pt x="1608341" y="1224593"/>
                  </a:lnTo>
                  <a:lnTo>
                    <a:pt x="1606451" y="1214540"/>
                  </a:lnTo>
                  <a:lnTo>
                    <a:pt x="1605678" y="1212259"/>
                  </a:lnTo>
                  <a:lnTo>
                    <a:pt x="1596870" y="1211698"/>
                  </a:lnTo>
                  <a:lnTo>
                    <a:pt x="1593233" y="1210319"/>
                  </a:lnTo>
                  <a:lnTo>
                    <a:pt x="1590718" y="1207692"/>
                  </a:lnTo>
                  <a:lnTo>
                    <a:pt x="1591848" y="1212974"/>
                  </a:lnTo>
                  <a:lnTo>
                    <a:pt x="1594045" y="1215032"/>
                  </a:lnTo>
                  <a:lnTo>
                    <a:pt x="1596891" y="1216108"/>
                  </a:lnTo>
                  <a:lnTo>
                    <a:pt x="1599877" y="1218470"/>
                  </a:lnTo>
                  <a:lnTo>
                    <a:pt x="1602853" y="1223325"/>
                  </a:lnTo>
                  <a:lnTo>
                    <a:pt x="1602941" y="1225901"/>
                  </a:lnTo>
                  <a:lnTo>
                    <a:pt x="1601027" y="1228162"/>
                  </a:lnTo>
                  <a:lnTo>
                    <a:pt x="1599240" y="1226384"/>
                  </a:lnTo>
                  <a:lnTo>
                    <a:pt x="1595132" y="1225184"/>
                  </a:lnTo>
                  <a:lnTo>
                    <a:pt x="1587039" y="1224557"/>
                  </a:lnTo>
                  <a:lnTo>
                    <a:pt x="1583298" y="1225472"/>
                  </a:lnTo>
                  <a:lnTo>
                    <a:pt x="1580513" y="1226774"/>
                  </a:lnTo>
                  <a:lnTo>
                    <a:pt x="1577438" y="1227736"/>
                  </a:lnTo>
                  <a:lnTo>
                    <a:pt x="1572916" y="1227375"/>
                  </a:lnTo>
                  <a:lnTo>
                    <a:pt x="1549474" y="1220379"/>
                  </a:lnTo>
                  <a:lnTo>
                    <a:pt x="1540030" y="1214688"/>
                  </a:lnTo>
                  <a:lnTo>
                    <a:pt x="1536251" y="1213546"/>
                  </a:lnTo>
                  <a:lnTo>
                    <a:pt x="1532932" y="1211423"/>
                  </a:lnTo>
                  <a:lnTo>
                    <a:pt x="1530460" y="1206222"/>
                  </a:lnTo>
                  <a:lnTo>
                    <a:pt x="1529760" y="1202940"/>
                  </a:lnTo>
                  <a:lnTo>
                    <a:pt x="1529930" y="1200474"/>
                  </a:lnTo>
                  <a:lnTo>
                    <a:pt x="1531857" y="1199125"/>
                  </a:lnTo>
                  <a:lnTo>
                    <a:pt x="1536330" y="1199110"/>
                  </a:lnTo>
                  <a:lnTo>
                    <a:pt x="1531645" y="1195234"/>
                  </a:lnTo>
                  <a:lnTo>
                    <a:pt x="1525136" y="1193250"/>
                  </a:lnTo>
                  <a:lnTo>
                    <a:pt x="1512215" y="1192091"/>
                  </a:lnTo>
                  <a:lnTo>
                    <a:pt x="1515072" y="1197342"/>
                  </a:lnTo>
                  <a:lnTo>
                    <a:pt x="1519045" y="1202489"/>
                  </a:lnTo>
                  <a:lnTo>
                    <a:pt x="1523711" y="1206591"/>
                  </a:lnTo>
                  <a:lnTo>
                    <a:pt x="1528506" y="1208660"/>
                  </a:lnTo>
                  <a:lnTo>
                    <a:pt x="1523166" y="1210639"/>
                  </a:lnTo>
                  <a:lnTo>
                    <a:pt x="1516054" y="1209355"/>
                  </a:lnTo>
                  <a:lnTo>
                    <a:pt x="1482917" y="1198272"/>
                  </a:lnTo>
                  <a:lnTo>
                    <a:pt x="1477049" y="1197518"/>
                  </a:lnTo>
                  <a:lnTo>
                    <a:pt x="1469394" y="1197915"/>
                  </a:lnTo>
                  <a:lnTo>
                    <a:pt x="1463660" y="1199137"/>
                  </a:lnTo>
                  <a:lnTo>
                    <a:pt x="1458947" y="1201458"/>
                  </a:lnTo>
                  <a:lnTo>
                    <a:pt x="1444055" y="1214284"/>
                  </a:lnTo>
                  <a:lnTo>
                    <a:pt x="1432370" y="1220780"/>
                  </a:lnTo>
                  <a:lnTo>
                    <a:pt x="1419313" y="1224043"/>
                  </a:lnTo>
                  <a:lnTo>
                    <a:pt x="1391960" y="1221531"/>
                  </a:lnTo>
                  <a:lnTo>
                    <a:pt x="1379725" y="1222071"/>
                  </a:lnTo>
                  <a:lnTo>
                    <a:pt x="1354772" y="1228790"/>
                  </a:lnTo>
                  <a:lnTo>
                    <a:pt x="1348992" y="1231694"/>
                  </a:lnTo>
                  <a:lnTo>
                    <a:pt x="1344304" y="1235492"/>
                  </a:lnTo>
                  <a:lnTo>
                    <a:pt x="1335980" y="1245129"/>
                  </a:lnTo>
                  <a:lnTo>
                    <a:pt x="1332502" y="1252597"/>
                  </a:lnTo>
                  <a:lnTo>
                    <a:pt x="1333923" y="1258295"/>
                  </a:lnTo>
                  <a:lnTo>
                    <a:pt x="1338250" y="1262381"/>
                  </a:lnTo>
                  <a:lnTo>
                    <a:pt x="1343521" y="1265300"/>
                  </a:lnTo>
                  <a:lnTo>
                    <a:pt x="1339616" y="1268824"/>
                  </a:lnTo>
                  <a:lnTo>
                    <a:pt x="1333852" y="1271015"/>
                  </a:lnTo>
                  <a:lnTo>
                    <a:pt x="1296077" y="1277580"/>
                  </a:lnTo>
                  <a:lnTo>
                    <a:pt x="1285382" y="1282618"/>
                  </a:lnTo>
                  <a:lnTo>
                    <a:pt x="1278240" y="1290867"/>
                  </a:lnTo>
                  <a:lnTo>
                    <a:pt x="1277513" y="1296614"/>
                  </a:lnTo>
                  <a:lnTo>
                    <a:pt x="1279308" y="1308087"/>
                  </a:lnTo>
                  <a:lnTo>
                    <a:pt x="1276638" y="1312074"/>
                  </a:lnTo>
                  <a:lnTo>
                    <a:pt x="1271151" y="1322491"/>
                  </a:lnTo>
                  <a:lnTo>
                    <a:pt x="1269479" y="1323793"/>
                  </a:lnTo>
                  <a:lnTo>
                    <a:pt x="1252557" y="1334406"/>
                  </a:lnTo>
                  <a:lnTo>
                    <a:pt x="1240793" y="1339170"/>
                  </a:lnTo>
                  <a:lnTo>
                    <a:pt x="1228456" y="1341975"/>
                  </a:lnTo>
                  <a:lnTo>
                    <a:pt x="1215835" y="1343075"/>
                  </a:lnTo>
                  <a:lnTo>
                    <a:pt x="1184971" y="1337588"/>
                  </a:lnTo>
                  <a:lnTo>
                    <a:pt x="1173878" y="1331127"/>
                  </a:lnTo>
                  <a:lnTo>
                    <a:pt x="1167389" y="1329701"/>
                  </a:lnTo>
                  <a:lnTo>
                    <a:pt x="1161101" y="1331048"/>
                  </a:lnTo>
                  <a:lnTo>
                    <a:pt x="1149109" y="1336510"/>
                  </a:lnTo>
                  <a:lnTo>
                    <a:pt x="1138940" y="1338745"/>
                  </a:lnTo>
                  <a:lnTo>
                    <a:pt x="1136941" y="1340749"/>
                  </a:lnTo>
                  <a:lnTo>
                    <a:pt x="1135735" y="1343133"/>
                  </a:lnTo>
                  <a:lnTo>
                    <a:pt x="1134238" y="1345295"/>
                  </a:lnTo>
                  <a:lnTo>
                    <a:pt x="1132369" y="1346895"/>
                  </a:lnTo>
                  <a:lnTo>
                    <a:pt x="1113278" y="1355983"/>
                  </a:lnTo>
                  <a:lnTo>
                    <a:pt x="1100822" y="1358239"/>
                  </a:lnTo>
                  <a:lnTo>
                    <a:pt x="1088153" y="1357553"/>
                  </a:lnTo>
                  <a:lnTo>
                    <a:pt x="1039847" y="1341149"/>
                  </a:lnTo>
                  <a:lnTo>
                    <a:pt x="1028111" y="1338911"/>
                  </a:lnTo>
                  <a:lnTo>
                    <a:pt x="999777" y="1337240"/>
                  </a:lnTo>
                  <a:lnTo>
                    <a:pt x="985912" y="1339240"/>
                  </a:lnTo>
                  <a:lnTo>
                    <a:pt x="974522" y="1345405"/>
                  </a:lnTo>
                  <a:lnTo>
                    <a:pt x="976652" y="1345334"/>
                  </a:lnTo>
                  <a:lnTo>
                    <a:pt x="960210" y="1350612"/>
                  </a:lnTo>
                  <a:lnTo>
                    <a:pt x="954915" y="1353514"/>
                  </a:lnTo>
                  <a:lnTo>
                    <a:pt x="962819" y="1354566"/>
                  </a:lnTo>
                  <a:lnTo>
                    <a:pt x="969969" y="1359656"/>
                  </a:lnTo>
                  <a:lnTo>
                    <a:pt x="973739" y="1366925"/>
                  </a:lnTo>
                  <a:lnTo>
                    <a:pt x="971593" y="1374333"/>
                  </a:lnTo>
                  <a:lnTo>
                    <a:pt x="966212" y="1376719"/>
                  </a:lnTo>
                  <a:lnTo>
                    <a:pt x="914502" y="1369121"/>
                  </a:lnTo>
                  <a:lnTo>
                    <a:pt x="874073" y="1376153"/>
                  </a:lnTo>
                  <a:lnTo>
                    <a:pt x="862173" y="1382292"/>
                  </a:lnTo>
                  <a:lnTo>
                    <a:pt x="852428" y="1390705"/>
                  </a:lnTo>
                  <a:lnTo>
                    <a:pt x="837409" y="1412905"/>
                  </a:lnTo>
                  <a:lnTo>
                    <a:pt x="832195" y="1418375"/>
                  </a:lnTo>
                  <a:lnTo>
                    <a:pt x="826762" y="1420815"/>
                  </a:lnTo>
                  <a:lnTo>
                    <a:pt x="822645" y="1421889"/>
                  </a:lnTo>
                  <a:lnTo>
                    <a:pt x="820757" y="1424254"/>
                  </a:lnTo>
                  <a:lnTo>
                    <a:pt x="819305" y="1427405"/>
                  </a:lnTo>
                  <a:lnTo>
                    <a:pt x="816470" y="1430837"/>
                  </a:lnTo>
                  <a:lnTo>
                    <a:pt x="814047" y="1432249"/>
                  </a:lnTo>
                  <a:lnTo>
                    <a:pt x="804788" y="1436330"/>
                  </a:lnTo>
                  <a:lnTo>
                    <a:pt x="800254" y="1439773"/>
                  </a:lnTo>
                  <a:lnTo>
                    <a:pt x="795202" y="1444899"/>
                  </a:lnTo>
                  <a:lnTo>
                    <a:pt x="791161" y="1450962"/>
                  </a:lnTo>
                  <a:lnTo>
                    <a:pt x="789651" y="1457098"/>
                  </a:lnTo>
                  <a:lnTo>
                    <a:pt x="786493" y="1456160"/>
                  </a:lnTo>
                  <a:lnTo>
                    <a:pt x="779501" y="1458326"/>
                  </a:lnTo>
                  <a:lnTo>
                    <a:pt x="767961" y="1463971"/>
                  </a:lnTo>
                  <a:lnTo>
                    <a:pt x="747206" y="1480568"/>
                  </a:lnTo>
                  <a:lnTo>
                    <a:pt x="739547" y="1491944"/>
                  </a:lnTo>
                  <a:lnTo>
                    <a:pt x="743851" y="1501229"/>
                  </a:lnTo>
                  <a:lnTo>
                    <a:pt x="743949" y="1503431"/>
                  </a:lnTo>
                  <a:lnTo>
                    <a:pt x="739345" y="1504908"/>
                  </a:lnTo>
                  <a:lnTo>
                    <a:pt x="732007" y="1510081"/>
                  </a:lnTo>
                  <a:lnTo>
                    <a:pt x="727324" y="1511333"/>
                  </a:lnTo>
                  <a:lnTo>
                    <a:pt x="722752" y="1510863"/>
                  </a:lnTo>
                  <a:lnTo>
                    <a:pt x="718156" y="1509332"/>
                  </a:lnTo>
                  <a:lnTo>
                    <a:pt x="713863" y="1507216"/>
                  </a:lnTo>
                  <a:lnTo>
                    <a:pt x="695015" y="1494268"/>
                  </a:lnTo>
                  <a:lnTo>
                    <a:pt x="690626" y="1490124"/>
                  </a:lnTo>
                  <a:lnTo>
                    <a:pt x="685413" y="1487620"/>
                  </a:lnTo>
                  <a:lnTo>
                    <a:pt x="639085" y="1491015"/>
                  </a:lnTo>
                  <a:lnTo>
                    <a:pt x="634944" y="1492228"/>
                  </a:lnTo>
                  <a:lnTo>
                    <a:pt x="630374" y="1497303"/>
                  </a:lnTo>
                  <a:lnTo>
                    <a:pt x="626433" y="1498766"/>
                  </a:lnTo>
                  <a:lnTo>
                    <a:pt x="623292" y="1498188"/>
                  </a:lnTo>
                  <a:lnTo>
                    <a:pt x="621256" y="1496099"/>
                  </a:lnTo>
                  <a:lnTo>
                    <a:pt x="619795" y="1493697"/>
                  </a:lnTo>
                  <a:lnTo>
                    <a:pt x="618364" y="1491926"/>
                  </a:lnTo>
                  <a:lnTo>
                    <a:pt x="603322" y="1483533"/>
                  </a:lnTo>
                  <a:lnTo>
                    <a:pt x="580119" y="1462123"/>
                  </a:lnTo>
                  <a:lnTo>
                    <a:pt x="564868" y="1454300"/>
                  </a:lnTo>
                  <a:lnTo>
                    <a:pt x="560187" y="1450959"/>
                  </a:lnTo>
                  <a:lnTo>
                    <a:pt x="555378" y="1445559"/>
                  </a:lnTo>
                  <a:lnTo>
                    <a:pt x="549762" y="1441516"/>
                  </a:lnTo>
                  <a:lnTo>
                    <a:pt x="542783" y="1440950"/>
                  </a:lnTo>
                  <a:lnTo>
                    <a:pt x="535926" y="1443248"/>
                  </a:lnTo>
                  <a:lnTo>
                    <a:pt x="530639" y="1448027"/>
                  </a:lnTo>
                  <a:lnTo>
                    <a:pt x="528021" y="1446285"/>
                  </a:lnTo>
                  <a:lnTo>
                    <a:pt x="525446" y="1445861"/>
                  </a:lnTo>
                  <a:lnTo>
                    <a:pt x="522955" y="1446609"/>
                  </a:lnTo>
                  <a:lnTo>
                    <a:pt x="520547" y="1448501"/>
                  </a:lnTo>
                  <a:lnTo>
                    <a:pt x="521430" y="1444530"/>
                  </a:lnTo>
                  <a:lnTo>
                    <a:pt x="537454" y="1419829"/>
                  </a:lnTo>
                  <a:lnTo>
                    <a:pt x="538699" y="1415927"/>
                  </a:lnTo>
                  <a:lnTo>
                    <a:pt x="536794" y="1406378"/>
                  </a:lnTo>
                  <a:lnTo>
                    <a:pt x="531642" y="1395345"/>
                  </a:lnTo>
                  <a:lnTo>
                    <a:pt x="525155" y="1385149"/>
                  </a:lnTo>
                  <a:lnTo>
                    <a:pt x="519110" y="1378118"/>
                  </a:lnTo>
                  <a:lnTo>
                    <a:pt x="514887" y="1375219"/>
                  </a:lnTo>
                  <a:lnTo>
                    <a:pt x="511152" y="1374478"/>
                  </a:lnTo>
                  <a:lnTo>
                    <a:pt x="491071" y="1379677"/>
                  </a:lnTo>
                  <a:lnTo>
                    <a:pt x="473211" y="1379274"/>
                  </a:lnTo>
                  <a:lnTo>
                    <a:pt x="469251" y="1378318"/>
                  </a:lnTo>
                  <a:lnTo>
                    <a:pt x="465050" y="1374592"/>
                  </a:lnTo>
                  <a:lnTo>
                    <a:pt x="459229" y="1364920"/>
                  </a:lnTo>
                  <a:lnTo>
                    <a:pt x="454451" y="1361997"/>
                  </a:lnTo>
                  <a:lnTo>
                    <a:pt x="454323" y="1359593"/>
                  </a:lnTo>
                  <a:lnTo>
                    <a:pt x="461746" y="1357854"/>
                  </a:lnTo>
                  <a:lnTo>
                    <a:pt x="464926" y="1352535"/>
                  </a:lnTo>
                  <a:lnTo>
                    <a:pt x="466477" y="1345085"/>
                  </a:lnTo>
                  <a:lnTo>
                    <a:pt x="469062" y="1336955"/>
                  </a:lnTo>
                  <a:lnTo>
                    <a:pt x="464175" y="1340119"/>
                  </a:lnTo>
                  <a:lnTo>
                    <a:pt x="457927" y="1352015"/>
                  </a:lnTo>
                  <a:lnTo>
                    <a:pt x="454986" y="1354682"/>
                  </a:lnTo>
                  <a:lnTo>
                    <a:pt x="432701" y="1354315"/>
                  </a:lnTo>
                  <a:lnTo>
                    <a:pt x="428955" y="1354759"/>
                  </a:lnTo>
                  <a:lnTo>
                    <a:pt x="420754" y="1358324"/>
                  </a:lnTo>
                  <a:lnTo>
                    <a:pt x="392740" y="1364555"/>
                  </a:lnTo>
                  <a:lnTo>
                    <a:pt x="386866" y="1368928"/>
                  </a:lnTo>
                  <a:lnTo>
                    <a:pt x="385867" y="1371849"/>
                  </a:lnTo>
                  <a:lnTo>
                    <a:pt x="383099" y="1372794"/>
                  </a:lnTo>
                  <a:lnTo>
                    <a:pt x="379796" y="1372216"/>
                  </a:lnTo>
                  <a:lnTo>
                    <a:pt x="376982" y="1370638"/>
                  </a:lnTo>
                  <a:lnTo>
                    <a:pt x="374024" y="1366485"/>
                  </a:lnTo>
                  <a:lnTo>
                    <a:pt x="374163" y="1363035"/>
                  </a:lnTo>
                  <a:lnTo>
                    <a:pt x="376312" y="1358620"/>
                  </a:lnTo>
                  <a:lnTo>
                    <a:pt x="373703" y="1347130"/>
                  </a:lnTo>
                  <a:lnTo>
                    <a:pt x="373383" y="1344364"/>
                  </a:lnTo>
                  <a:lnTo>
                    <a:pt x="374159" y="1340421"/>
                  </a:lnTo>
                  <a:lnTo>
                    <a:pt x="375415" y="1338691"/>
                  </a:lnTo>
                  <a:lnTo>
                    <a:pt x="377047" y="1337317"/>
                  </a:lnTo>
                  <a:lnTo>
                    <a:pt x="378962" y="1334205"/>
                  </a:lnTo>
                  <a:lnTo>
                    <a:pt x="380995" y="1327214"/>
                  </a:lnTo>
                  <a:lnTo>
                    <a:pt x="380284" y="1322085"/>
                  </a:lnTo>
                  <a:lnTo>
                    <a:pt x="375453" y="1310335"/>
                  </a:lnTo>
                  <a:lnTo>
                    <a:pt x="374647" y="1303086"/>
                  </a:lnTo>
                  <a:lnTo>
                    <a:pt x="377051" y="1299750"/>
                  </a:lnTo>
                  <a:lnTo>
                    <a:pt x="380871" y="1296656"/>
                  </a:lnTo>
                  <a:lnTo>
                    <a:pt x="384350" y="1290366"/>
                  </a:lnTo>
                  <a:lnTo>
                    <a:pt x="371083" y="1272273"/>
                  </a:lnTo>
                  <a:lnTo>
                    <a:pt x="366240" y="1269851"/>
                  </a:lnTo>
                  <a:lnTo>
                    <a:pt x="348714" y="1266479"/>
                  </a:lnTo>
                  <a:lnTo>
                    <a:pt x="321318" y="1265296"/>
                  </a:lnTo>
                  <a:lnTo>
                    <a:pt x="294527" y="1268066"/>
                  </a:lnTo>
                  <a:lnTo>
                    <a:pt x="290342" y="1270127"/>
                  </a:lnTo>
                  <a:lnTo>
                    <a:pt x="287952" y="1271978"/>
                  </a:lnTo>
                  <a:lnTo>
                    <a:pt x="277682" y="1276923"/>
                  </a:lnTo>
                  <a:lnTo>
                    <a:pt x="272873" y="1280886"/>
                  </a:lnTo>
                  <a:lnTo>
                    <a:pt x="270603" y="1283536"/>
                  </a:lnTo>
                  <a:lnTo>
                    <a:pt x="268114" y="1287288"/>
                  </a:lnTo>
                  <a:lnTo>
                    <a:pt x="264092" y="1292042"/>
                  </a:lnTo>
                  <a:lnTo>
                    <a:pt x="262959" y="1294601"/>
                  </a:lnTo>
                  <a:lnTo>
                    <a:pt x="262839" y="1299403"/>
                  </a:lnTo>
                  <a:lnTo>
                    <a:pt x="263764" y="1302998"/>
                  </a:lnTo>
                  <a:lnTo>
                    <a:pt x="265346" y="1304837"/>
                  </a:lnTo>
                  <a:lnTo>
                    <a:pt x="267354" y="1306248"/>
                  </a:lnTo>
                  <a:lnTo>
                    <a:pt x="269361" y="1308464"/>
                  </a:lnTo>
                  <a:lnTo>
                    <a:pt x="274202" y="1322901"/>
                  </a:lnTo>
                  <a:lnTo>
                    <a:pt x="274830" y="1326312"/>
                  </a:lnTo>
                  <a:lnTo>
                    <a:pt x="275208" y="1329506"/>
                  </a:lnTo>
                  <a:lnTo>
                    <a:pt x="273979" y="1352941"/>
                  </a:lnTo>
                  <a:lnTo>
                    <a:pt x="275586" y="1360058"/>
                  </a:lnTo>
                  <a:lnTo>
                    <a:pt x="280777" y="1363652"/>
                  </a:lnTo>
                  <a:lnTo>
                    <a:pt x="275439" y="1365607"/>
                  </a:lnTo>
                  <a:lnTo>
                    <a:pt x="267979" y="1362166"/>
                  </a:lnTo>
                  <a:lnTo>
                    <a:pt x="260698" y="1356190"/>
                  </a:lnTo>
                  <a:lnTo>
                    <a:pt x="255953" y="1350594"/>
                  </a:lnTo>
                  <a:lnTo>
                    <a:pt x="248117" y="1337014"/>
                  </a:lnTo>
                  <a:lnTo>
                    <a:pt x="246922" y="1332889"/>
                  </a:lnTo>
                  <a:lnTo>
                    <a:pt x="247119" y="1330639"/>
                  </a:lnTo>
                  <a:lnTo>
                    <a:pt x="248155" y="1325729"/>
                  </a:lnTo>
                  <a:lnTo>
                    <a:pt x="248323" y="1322963"/>
                  </a:lnTo>
                  <a:lnTo>
                    <a:pt x="247678" y="1321707"/>
                  </a:lnTo>
                  <a:lnTo>
                    <a:pt x="246399" y="1320974"/>
                  </a:lnTo>
                  <a:lnTo>
                    <a:pt x="244963" y="1320392"/>
                  </a:lnTo>
                  <a:lnTo>
                    <a:pt x="244140" y="1319720"/>
                  </a:lnTo>
                  <a:lnTo>
                    <a:pt x="240792" y="1310631"/>
                  </a:lnTo>
                  <a:lnTo>
                    <a:pt x="238196" y="1306956"/>
                  </a:lnTo>
                  <a:lnTo>
                    <a:pt x="229616" y="1304531"/>
                  </a:lnTo>
                  <a:lnTo>
                    <a:pt x="226734" y="1301275"/>
                  </a:lnTo>
                  <a:lnTo>
                    <a:pt x="225751" y="1296792"/>
                  </a:lnTo>
                  <a:lnTo>
                    <a:pt x="226353" y="1291791"/>
                  </a:lnTo>
                  <a:lnTo>
                    <a:pt x="228319" y="1288898"/>
                  </a:lnTo>
                  <a:lnTo>
                    <a:pt x="230961" y="1287775"/>
                  </a:lnTo>
                  <a:lnTo>
                    <a:pt x="233126" y="1285817"/>
                  </a:lnTo>
                  <a:lnTo>
                    <a:pt x="233807" y="1280525"/>
                  </a:lnTo>
                  <a:lnTo>
                    <a:pt x="233662" y="1275709"/>
                  </a:lnTo>
                  <a:lnTo>
                    <a:pt x="234006" y="1271930"/>
                  </a:lnTo>
                  <a:lnTo>
                    <a:pt x="235031" y="1268398"/>
                  </a:lnTo>
                  <a:lnTo>
                    <a:pt x="236843" y="1264480"/>
                  </a:lnTo>
                  <a:lnTo>
                    <a:pt x="232613" y="1265345"/>
                  </a:lnTo>
                  <a:lnTo>
                    <a:pt x="230941" y="1266040"/>
                  </a:lnTo>
                  <a:lnTo>
                    <a:pt x="228842" y="1267535"/>
                  </a:lnTo>
                  <a:lnTo>
                    <a:pt x="224299" y="1261211"/>
                  </a:lnTo>
                  <a:lnTo>
                    <a:pt x="223589" y="1256140"/>
                  </a:lnTo>
                  <a:lnTo>
                    <a:pt x="225730" y="1251370"/>
                  </a:lnTo>
                  <a:lnTo>
                    <a:pt x="229729" y="1245808"/>
                  </a:lnTo>
                  <a:lnTo>
                    <a:pt x="233397" y="1239058"/>
                  </a:lnTo>
                  <a:lnTo>
                    <a:pt x="235781" y="1226321"/>
                  </a:lnTo>
                  <a:lnTo>
                    <a:pt x="238111" y="1218642"/>
                  </a:lnTo>
                  <a:lnTo>
                    <a:pt x="247133" y="1210451"/>
                  </a:lnTo>
                  <a:lnTo>
                    <a:pt x="258386" y="1210126"/>
                  </a:lnTo>
                  <a:lnTo>
                    <a:pt x="267731" y="1208126"/>
                  </a:lnTo>
                  <a:lnTo>
                    <a:pt x="270895" y="1194949"/>
                  </a:lnTo>
                  <a:lnTo>
                    <a:pt x="269221" y="1188320"/>
                  </a:lnTo>
                  <a:lnTo>
                    <a:pt x="263053" y="1179495"/>
                  </a:lnTo>
                  <a:lnTo>
                    <a:pt x="261525" y="1174984"/>
                  </a:lnTo>
                  <a:lnTo>
                    <a:pt x="260406" y="1168096"/>
                  </a:lnTo>
                  <a:lnTo>
                    <a:pt x="250824" y="1137375"/>
                  </a:lnTo>
                  <a:lnTo>
                    <a:pt x="242251" y="1122393"/>
                  </a:lnTo>
                  <a:lnTo>
                    <a:pt x="240227" y="1115612"/>
                  </a:lnTo>
                  <a:lnTo>
                    <a:pt x="237477" y="1114384"/>
                  </a:lnTo>
                  <a:lnTo>
                    <a:pt x="222962" y="1098582"/>
                  </a:lnTo>
                  <a:lnTo>
                    <a:pt x="217957" y="1095670"/>
                  </a:lnTo>
                  <a:lnTo>
                    <a:pt x="215497" y="1093710"/>
                  </a:lnTo>
                  <a:lnTo>
                    <a:pt x="214308" y="1090616"/>
                  </a:lnTo>
                  <a:lnTo>
                    <a:pt x="213445" y="1076103"/>
                  </a:lnTo>
                  <a:lnTo>
                    <a:pt x="212247" y="1068846"/>
                  </a:lnTo>
                  <a:lnTo>
                    <a:pt x="209858" y="1062890"/>
                  </a:lnTo>
                  <a:lnTo>
                    <a:pt x="201912" y="1051325"/>
                  </a:lnTo>
                  <a:lnTo>
                    <a:pt x="192986" y="1042689"/>
                  </a:lnTo>
                  <a:lnTo>
                    <a:pt x="159936" y="1022143"/>
                  </a:lnTo>
                  <a:lnTo>
                    <a:pt x="162468" y="1016054"/>
                  </a:lnTo>
                  <a:lnTo>
                    <a:pt x="160324" y="1009195"/>
                  </a:lnTo>
                  <a:lnTo>
                    <a:pt x="152096" y="995817"/>
                  </a:lnTo>
                  <a:lnTo>
                    <a:pt x="147700" y="986702"/>
                  </a:lnTo>
                  <a:lnTo>
                    <a:pt x="139975" y="977376"/>
                  </a:lnTo>
                  <a:lnTo>
                    <a:pt x="138862" y="973704"/>
                  </a:lnTo>
                  <a:lnTo>
                    <a:pt x="135781" y="969284"/>
                  </a:lnTo>
                  <a:lnTo>
                    <a:pt x="121472" y="956947"/>
                  </a:lnTo>
                  <a:lnTo>
                    <a:pt x="116325" y="954544"/>
                  </a:lnTo>
                  <a:lnTo>
                    <a:pt x="110090" y="952434"/>
                  </a:lnTo>
                  <a:lnTo>
                    <a:pt x="105643" y="947003"/>
                  </a:lnTo>
                  <a:lnTo>
                    <a:pt x="101959" y="940724"/>
                  </a:lnTo>
                  <a:lnTo>
                    <a:pt x="98206" y="936058"/>
                  </a:lnTo>
                  <a:lnTo>
                    <a:pt x="105495" y="931841"/>
                  </a:lnTo>
                  <a:lnTo>
                    <a:pt x="109789" y="930502"/>
                  </a:lnTo>
                  <a:lnTo>
                    <a:pt x="112983" y="931580"/>
                  </a:lnTo>
                  <a:lnTo>
                    <a:pt x="115532" y="935484"/>
                  </a:lnTo>
                  <a:lnTo>
                    <a:pt x="117396" y="939198"/>
                  </a:lnTo>
                  <a:lnTo>
                    <a:pt x="119614" y="942402"/>
                  </a:lnTo>
                  <a:lnTo>
                    <a:pt x="123108" y="944500"/>
                  </a:lnTo>
                  <a:lnTo>
                    <a:pt x="122027" y="948412"/>
                  </a:lnTo>
                  <a:lnTo>
                    <a:pt x="124337" y="951180"/>
                  </a:lnTo>
                  <a:lnTo>
                    <a:pt x="132806" y="957216"/>
                  </a:lnTo>
                  <a:lnTo>
                    <a:pt x="138711" y="964577"/>
                  </a:lnTo>
                  <a:lnTo>
                    <a:pt x="142790" y="968424"/>
                  </a:lnTo>
                  <a:lnTo>
                    <a:pt x="146659" y="969639"/>
                  </a:lnTo>
                  <a:lnTo>
                    <a:pt x="151044" y="966690"/>
                  </a:lnTo>
                  <a:lnTo>
                    <a:pt x="149606" y="962807"/>
                  </a:lnTo>
                  <a:lnTo>
                    <a:pt x="142864" y="956641"/>
                  </a:lnTo>
                  <a:lnTo>
                    <a:pt x="141125" y="953752"/>
                  </a:lnTo>
                  <a:lnTo>
                    <a:pt x="140165" y="947860"/>
                  </a:lnTo>
                  <a:lnTo>
                    <a:pt x="139158" y="945534"/>
                  </a:lnTo>
                  <a:lnTo>
                    <a:pt x="137812" y="944749"/>
                  </a:lnTo>
                  <a:lnTo>
                    <a:pt x="134483" y="944565"/>
                  </a:lnTo>
                  <a:lnTo>
                    <a:pt x="133002" y="943932"/>
                  </a:lnTo>
                  <a:lnTo>
                    <a:pt x="126133" y="937776"/>
                  </a:lnTo>
                  <a:lnTo>
                    <a:pt x="123502" y="934479"/>
                  </a:lnTo>
                  <a:lnTo>
                    <a:pt x="122280" y="931044"/>
                  </a:lnTo>
                  <a:lnTo>
                    <a:pt x="122257" y="915789"/>
                  </a:lnTo>
                  <a:lnTo>
                    <a:pt x="121028" y="910660"/>
                  </a:lnTo>
                  <a:lnTo>
                    <a:pt x="116410" y="904059"/>
                  </a:lnTo>
                  <a:lnTo>
                    <a:pt x="109217" y="900998"/>
                  </a:lnTo>
                  <a:lnTo>
                    <a:pt x="100631" y="900748"/>
                  </a:lnTo>
                  <a:lnTo>
                    <a:pt x="91918" y="902692"/>
                  </a:lnTo>
                  <a:lnTo>
                    <a:pt x="94926" y="908091"/>
                  </a:lnTo>
                  <a:lnTo>
                    <a:pt x="96576" y="909862"/>
                  </a:lnTo>
                  <a:lnTo>
                    <a:pt x="93032" y="910931"/>
                  </a:lnTo>
                  <a:lnTo>
                    <a:pt x="90060" y="912656"/>
                  </a:lnTo>
                  <a:lnTo>
                    <a:pt x="84594" y="917602"/>
                  </a:lnTo>
                  <a:lnTo>
                    <a:pt x="81148" y="914069"/>
                  </a:lnTo>
                  <a:lnTo>
                    <a:pt x="79143" y="910508"/>
                  </a:lnTo>
                  <a:lnTo>
                    <a:pt x="78219" y="907287"/>
                  </a:lnTo>
                  <a:lnTo>
                    <a:pt x="77897" y="904834"/>
                  </a:lnTo>
                  <a:lnTo>
                    <a:pt x="76579" y="901866"/>
                  </a:lnTo>
                  <a:lnTo>
                    <a:pt x="74343" y="898837"/>
                  </a:lnTo>
                  <a:lnTo>
                    <a:pt x="73067" y="895004"/>
                  </a:lnTo>
                  <a:lnTo>
                    <a:pt x="74765" y="889445"/>
                  </a:lnTo>
                  <a:lnTo>
                    <a:pt x="73175" y="886750"/>
                  </a:lnTo>
                  <a:lnTo>
                    <a:pt x="68936" y="876799"/>
                  </a:lnTo>
                  <a:lnTo>
                    <a:pt x="66671" y="869116"/>
                  </a:lnTo>
                  <a:lnTo>
                    <a:pt x="66250" y="866267"/>
                  </a:lnTo>
                  <a:lnTo>
                    <a:pt x="67072" y="863230"/>
                  </a:lnTo>
                  <a:lnTo>
                    <a:pt x="69837" y="859274"/>
                  </a:lnTo>
                  <a:lnTo>
                    <a:pt x="71273" y="854879"/>
                  </a:lnTo>
                  <a:lnTo>
                    <a:pt x="69381" y="850852"/>
                  </a:lnTo>
                  <a:lnTo>
                    <a:pt x="61978" y="842035"/>
                  </a:lnTo>
                  <a:lnTo>
                    <a:pt x="60287" y="841215"/>
                  </a:lnTo>
                  <a:lnTo>
                    <a:pt x="59075" y="839965"/>
                  </a:lnTo>
                  <a:lnTo>
                    <a:pt x="59146" y="836886"/>
                  </a:lnTo>
                  <a:lnTo>
                    <a:pt x="60273" y="836388"/>
                  </a:lnTo>
                  <a:lnTo>
                    <a:pt x="62465" y="836719"/>
                  </a:lnTo>
                  <a:lnTo>
                    <a:pt x="64447" y="836775"/>
                  </a:lnTo>
                  <a:lnTo>
                    <a:pt x="65296" y="835316"/>
                  </a:lnTo>
                  <a:lnTo>
                    <a:pt x="66167" y="834202"/>
                  </a:lnTo>
                  <a:lnTo>
                    <a:pt x="70456" y="829869"/>
                  </a:lnTo>
                  <a:lnTo>
                    <a:pt x="72059" y="828883"/>
                  </a:lnTo>
                  <a:lnTo>
                    <a:pt x="74432" y="828257"/>
                  </a:lnTo>
                  <a:lnTo>
                    <a:pt x="74884" y="826994"/>
                  </a:lnTo>
                  <a:lnTo>
                    <a:pt x="74865" y="825128"/>
                  </a:lnTo>
                  <a:lnTo>
                    <a:pt x="75723" y="822634"/>
                  </a:lnTo>
                  <a:lnTo>
                    <a:pt x="75768" y="819873"/>
                  </a:lnTo>
                  <a:lnTo>
                    <a:pt x="74827" y="809037"/>
                  </a:lnTo>
                  <a:lnTo>
                    <a:pt x="75515" y="804572"/>
                  </a:lnTo>
                  <a:lnTo>
                    <a:pt x="79379" y="801070"/>
                  </a:lnTo>
                  <a:lnTo>
                    <a:pt x="86200" y="797741"/>
                  </a:lnTo>
                  <a:lnTo>
                    <a:pt x="93220" y="795666"/>
                  </a:lnTo>
                  <a:lnTo>
                    <a:pt x="97626" y="795842"/>
                  </a:lnTo>
                  <a:lnTo>
                    <a:pt x="95597" y="798575"/>
                  </a:lnTo>
                  <a:lnTo>
                    <a:pt x="99383" y="803585"/>
                  </a:lnTo>
                  <a:lnTo>
                    <a:pt x="115275" y="816721"/>
                  </a:lnTo>
                  <a:lnTo>
                    <a:pt x="128333" y="821117"/>
                  </a:lnTo>
                  <a:lnTo>
                    <a:pt x="139459" y="817554"/>
                  </a:lnTo>
                  <a:lnTo>
                    <a:pt x="148836" y="809325"/>
                  </a:lnTo>
                  <a:lnTo>
                    <a:pt x="182465" y="770845"/>
                  </a:lnTo>
                  <a:lnTo>
                    <a:pt x="188551" y="756749"/>
                  </a:lnTo>
                  <a:lnTo>
                    <a:pt x="192084" y="743943"/>
                  </a:lnTo>
                  <a:lnTo>
                    <a:pt x="197337" y="714870"/>
                  </a:lnTo>
                  <a:lnTo>
                    <a:pt x="197638" y="700834"/>
                  </a:lnTo>
                  <a:lnTo>
                    <a:pt x="194820" y="676425"/>
                  </a:lnTo>
                  <a:lnTo>
                    <a:pt x="192782" y="670935"/>
                  </a:lnTo>
                  <a:lnTo>
                    <a:pt x="188772" y="663225"/>
                  </a:lnTo>
                  <a:lnTo>
                    <a:pt x="190106" y="657377"/>
                  </a:lnTo>
                  <a:lnTo>
                    <a:pt x="196600" y="647628"/>
                  </a:lnTo>
                  <a:lnTo>
                    <a:pt x="197161" y="633348"/>
                  </a:lnTo>
                  <a:lnTo>
                    <a:pt x="183008" y="587923"/>
                  </a:lnTo>
                  <a:lnTo>
                    <a:pt x="177493" y="550500"/>
                  </a:lnTo>
                  <a:lnTo>
                    <a:pt x="171323" y="535496"/>
                  </a:lnTo>
                  <a:lnTo>
                    <a:pt x="169133" y="527945"/>
                  </a:lnTo>
                  <a:lnTo>
                    <a:pt x="168973" y="512524"/>
                  </a:lnTo>
                  <a:lnTo>
                    <a:pt x="168107" y="505129"/>
                  </a:lnTo>
                  <a:lnTo>
                    <a:pt x="164342" y="498152"/>
                  </a:lnTo>
                  <a:lnTo>
                    <a:pt x="160316" y="493433"/>
                  </a:lnTo>
                  <a:lnTo>
                    <a:pt x="156570" y="487662"/>
                  </a:lnTo>
                  <a:lnTo>
                    <a:pt x="154499" y="483064"/>
                  </a:lnTo>
                  <a:lnTo>
                    <a:pt x="154074" y="479926"/>
                  </a:lnTo>
                  <a:lnTo>
                    <a:pt x="154203" y="477103"/>
                  </a:lnTo>
                  <a:lnTo>
                    <a:pt x="153693" y="473368"/>
                  </a:lnTo>
                  <a:lnTo>
                    <a:pt x="145945" y="449141"/>
                  </a:lnTo>
                  <a:lnTo>
                    <a:pt x="140204" y="437706"/>
                  </a:lnTo>
                  <a:lnTo>
                    <a:pt x="132349" y="426103"/>
                  </a:lnTo>
                  <a:lnTo>
                    <a:pt x="117347" y="408922"/>
                  </a:lnTo>
                  <a:lnTo>
                    <a:pt x="114838" y="404062"/>
                  </a:lnTo>
                  <a:lnTo>
                    <a:pt x="114050" y="401462"/>
                  </a:lnTo>
                  <a:lnTo>
                    <a:pt x="99196" y="382124"/>
                  </a:lnTo>
                  <a:lnTo>
                    <a:pt x="83988" y="367783"/>
                  </a:lnTo>
                  <a:lnTo>
                    <a:pt x="81420" y="362439"/>
                  </a:lnTo>
                  <a:lnTo>
                    <a:pt x="79136" y="356131"/>
                  </a:lnTo>
                  <a:lnTo>
                    <a:pt x="74229" y="351008"/>
                  </a:lnTo>
                  <a:lnTo>
                    <a:pt x="63819" y="342723"/>
                  </a:lnTo>
                  <a:lnTo>
                    <a:pt x="51024" y="325005"/>
                  </a:lnTo>
                  <a:lnTo>
                    <a:pt x="42073" y="318768"/>
                  </a:lnTo>
                  <a:lnTo>
                    <a:pt x="38568" y="310232"/>
                  </a:lnTo>
                  <a:lnTo>
                    <a:pt x="33971" y="293826"/>
                  </a:lnTo>
                  <a:lnTo>
                    <a:pt x="29965" y="289632"/>
                  </a:lnTo>
                  <a:lnTo>
                    <a:pt x="17117" y="280407"/>
                  </a:lnTo>
                  <a:lnTo>
                    <a:pt x="14227" y="276868"/>
                  </a:lnTo>
                  <a:lnTo>
                    <a:pt x="12334" y="272379"/>
                  </a:lnTo>
                  <a:lnTo>
                    <a:pt x="0" y="254458"/>
                  </a:lnTo>
                  <a:lnTo>
                    <a:pt x="94" y="254475"/>
                  </a:lnTo>
                  <a:lnTo>
                    <a:pt x="16387" y="258356"/>
                  </a:lnTo>
                  <a:lnTo>
                    <a:pt x="16439" y="220691"/>
                  </a:lnTo>
                  <a:lnTo>
                    <a:pt x="30042" y="199892"/>
                  </a:lnTo>
                  <a:lnTo>
                    <a:pt x="32722" y="174289"/>
                  </a:lnTo>
                  <a:lnTo>
                    <a:pt x="49624" y="156321"/>
                  </a:lnTo>
                  <a:lnTo>
                    <a:pt x="55291" y="131317"/>
                  </a:lnTo>
                  <a:lnTo>
                    <a:pt x="63315" y="121715"/>
                  </a:lnTo>
                  <a:lnTo>
                    <a:pt x="69361" y="115951"/>
                  </a:lnTo>
                  <a:lnTo>
                    <a:pt x="75060" y="115191"/>
                  </a:lnTo>
                  <a:lnTo>
                    <a:pt x="79748" y="115876"/>
                  </a:lnTo>
                  <a:lnTo>
                    <a:pt x="84738" y="117731"/>
                  </a:lnTo>
                  <a:lnTo>
                    <a:pt x="91047" y="121830"/>
                  </a:lnTo>
                  <a:lnTo>
                    <a:pt x="98926" y="125771"/>
                  </a:lnTo>
                  <a:lnTo>
                    <a:pt x="110407" y="130114"/>
                  </a:lnTo>
                  <a:lnTo>
                    <a:pt x="123206" y="123876"/>
                  </a:lnTo>
                  <a:lnTo>
                    <a:pt x="136873" y="114931"/>
                  </a:lnTo>
                  <a:lnTo>
                    <a:pt x="149965" y="92812"/>
                  </a:lnTo>
                  <a:lnTo>
                    <a:pt x="161250" y="68258"/>
                  </a:lnTo>
                  <a:lnTo>
                    <a:pt x="167593" y="40763"/>
                  </a:lnTo>
                  <a:lnTo>
                    <a:pt x="176130" y="24065"/>
                  </a:lnTo>
                  <a:lnTo>
                    <a:pt x="180730" y="12671"/>
                  </a:lnTo>
                  <a:lnTo>
                    <a:pt x="197491" y="21090"/>
                  </a:lnTo>
                  <a:lnTo>
                    <a:pt x="201262" y="10490"/>
                  </a:lnTo>
                  <a:lnTo>
                    <a:pt x="209498" y="2576"/>
                  </a:lnTo>
                  <a:lnTo>
                    <a:pt x="225668" y="0"/>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10" name="Freeform 4">
              <a:extLst>
                <a:ext uri="{FF2B5EF4-FFF2-40B4-BE49-F238E27FC236}">
                  <a16:creationId xmlns:a16="http://schemas.microsoft.com/office/drawing/2014/main" id="{A71A19D4-8315-4813-6C44-BA14C4FC3197}"/>
                </a:ext>
              </a:extLst>
            </p:cNvPr>
            <p:cNvSpPr>
              <a:spLocks noChangeAspect="1"/>
            </p:cNvSpPr>
            <p:nvPr>
              <p:custDataLst>
                <p:tags r:id="rId3"/>
              </p:custDataLst>
            </p:nvPr>
          </p:nvSpPr>
          <p:spPr>
            <a:xfrm>
              <a:off x="3899129" y="2550035"/>
              <a:ext cx="1802247" cy="1221178"/>
            </a:xfrm>
            <a:custGeom>
              <a:avLst/>
              <a:gdLst/>
              <a:ahLst/>
              <a:cxnLst/>
              <a:rect l="0" t="0" r="0" b="0"/>
              <a:pathLst>
                <a:path w="1802247" h="1221178">
                  <a:moveTo>
                    <a:pt x="1203716" y="3997"/>
                  </a:moveTo>
                  <a:lnTo>
                    <a:pt x="1203341" y="32798"/>
                  </a:lnTo>
                  <a:lnTo>
                    <a:pt x="1205251" y="42306"/>
                  </a:lnTo>
                  <a:lnTo>
                    <a:pt x="1214089" y="58080"/>
                  </a:lnTo>
                  <a:lnTo>
                    <a:pt x="1215982" y="66168"/>
                  </a:lnTo>
                  <a:lnTo>
                    <a:pt x="1219338" y="67454"/>
                  </a:lnTo>
                  <a:lnTo>
                    <a:pt x="1273935" y="73570"/>
                  </a:lnTo>
                  <a:lnTo>
                    <a:pt x="1281588" y="75747"/>
                  </a:lnTo>
                  <a:lnTo>
                    <a:pt x="1291574" y="82131"/>
                  </a:lnTo>
                  <a:lnTo>
                    <a:pt x="1299790" y="86251"/>
                  </a:lnTo>
                  <a:lnTo>
                    <a:pt x="1306028" y="87882"/>
                  </a:lnTo>
                  <a:lnTo>
                    <a:pt x="1314140" y="89036"/>
                  </a:lnTo>
                  <a:lnTo>
                    <a:pt x="1319015" y="87972"/>
                  </a:lnTo>
                  <a:lnTo>
                    <a:pt x="1338685" y="77425"/>
                  </a:lnTo>
                  <a:lnTo>
                    <a:pt x="1375842" y="61980"/>
                  </a:lnTo>
                  <a:lnTo>
                    <a:pt x="1389552" y="52387"/>
                  </a:lnTo>
                  <a:lnTo>
                    <a:pt x="1393129" y="43681"/>
                  </a:lnTo>
                  <a:lnTo>
                    <a:pt x="1396423" y="40685"/>
                  </a:lnTo>
                  <a:lnTo>
                    <a:pt x="1401410" y="39359"/>
                  </a:lnTo>
                  <a:lnTo>
                    <a:pt x="1405387" y="41783"/>
                  </a:lnTo>
                  <a:lnTo>
                    <a:pt x="1407651" y="48378"/>
                  </a:lnTo>
                  <a:lnTo>
                    <a:pt x="1410999" y="83842"/>
                  </a:lnTo>
                  <a:lnTo>
                    <a:pt x="1418488" y="97310"/>
                  </a:lnTo>
                  <a:lnTo>
                    <a:pt x="1429574" y="104479"/>
                  </a:lnTo>
                  <a:lnTo>
                    <a:pt x="1439821" y="115603"/>
                  </a:lnTo>
                  <a:lnTo>
                    <a:pt x="1444241" y="126412"/>
                  </a:lnTo>
                  <a:lnTo>
                    <a:pt x="1446682" y="130903"/>
                  </a:lnTo>
                  <a:lnTo>
                    <a:pt x="1450677" y="134351"/>
                  </a:lnTo>
                  <a:lnTo>
                    <a:pt x="1484706" y="140606"/>
                  </a:lnTo>
                  <a:lnTo>
                    <a:pt x="1508943" y="159565"/>
                  </a:lnTo>
                  <a:lnTo>
                    <a:pt x="1533194" y="161174"/>
                  </a:lnTo>
                  <a:lnTo>
                    <a:pt x="1547686" y="159261"/>
                  </a:lnTo>
                  <a:lnTo>
                    <a:pt x="1550891" y="162138"/>
                  </a:lnTo>
                  <a:lnTo>
                    <a:pt x="1552739" y="171318"/>
                  </a:lnTo>
                  <a:lnTo>
                    <a:pt x="1553344" y="173080"/>
                  </a:lnTo>
                  <a:lnTo>
                    <a:pt x="1554302" y="174558"/>
                  </a:lnTo>
                  <a:lnTo>
                    <a:pt x="1555664" y="175645"/>
                  </a:lnTo>
                  <a:lnTo>
                    <a:pt x="1557480" y="176288"/>
                  </a:lnTo>
                  <a:lnTo>
                    <a:pt x="1559551" y="176609"/>
                  </a:lnTo>
                  <a:lnTo>
                    <a:pt x="1562193" y="175723"/>
                  </a:lnTo>
                  <a:lnTo>
                    <a:pt x="1565870" y="172731"/>
                  </a:lnTo>
                  <a:lnTo>
                    <a:pt x="1577619" y="154564"/>
                  </a:lnTo>
                  <a:lnTo>
                    <a:pt x="1579558" y="147509"/>
                  </a:lnTo>
                  <a:lnTo>
                    <a:pt x="1579912" y="142693"/>
                  </a:lnTo>
                  <a:lnTo>
                    <a:pt x="1579715" y="140396"/>
                  </a:lnTo>
                  <a:lnTo>
                    <a:pt x="1579723" y="140013"/>
                  </a:lnTo>
                  <a:lnTo>
                    <a:pt x="1579840" y="139251"/>
                  </a:lnTo>
                  <a:lnTo>
                    <a:pt x="1581083" y="136805"/>
                  </a:lnTo>
                  <a:lnTo>
                    <a:pt x="1584296" y="134824"/>
                  </a:lnTo>
                  <a:lnTo>
                    <a:pt x="1591256" y="132148"/>
                  </a:lnTo>
                  <a:lnTo>
                    <a:pt x="1598093" y="132057"/>
                  </a:lnTo>
                  <a:lnTo>
                    <a:pt x="1605718" y="130693"/>
                  </a:lnTo>
                  <a:lnTo>
                    <a:pt x="1618440" y="143892"/>
                  </a:lnTo>
                  <a:lnTo>
                    <a:pt x="1622420" y="140967"/>
                  </a:lnTo>
                  <a:lnTo>
                    <a:pt x="1623925" y="140076"/>
                  </a:lnTo>
                  <a:lnTo>
                    <a:pt x="1628697" y="137918"/>
                  </a:lnTo>
                  <a:lnTo>
                    <a:pt x="1634165" y="137053"/>
                  </a:lnTo>
                  <a:lnTo>
                    <a:pt x="1681634" y="144053"/>
                  </a:lnTo>
                  <a:lnTo>
                    <a:pt x="1685000" y="144104"/>
                  </a:lnTo>
                  <a:lnTo>
                    <a:pt x="1686847" y="143497"/>
                  </a:lnTo>
                  <a:lnTo>
                    <a:pt x="1687200" y="143215"/>
                  </a:lnTo>
                  <a:lnTo>
                    <a:pt x="1687305" y="142999"/>
                  </a:lnTo>
                  <a:lnTo>
                    <a:pt x="1687667" y="142371"/>
                  </a:lnTo>
                  <a:lnTo>
                    <a:pt x="1689284" y="141085"/>
                  </a:lnTo>
                  <a:lnTo>
                    <a:pt x="1693649" y="138796"/>
                  </a:lnTo>
                  <a:lnTo>
                    <a:pt x="1700813" y="138149"/>
                  </a:lnTo>
                  <a:lnTo>
                    <a:pt x="1716014" y="142780"/>
                  </a:lnTo>
                  <a:lnTo>
                    <a:pt x="1731772" y="144301"/>
                  </a:lnTo>
                  <a:lnTo>
                    <a:pt x="1742837" y="147846"/>
                  </a:lnTo>
                  <a:lnTo>
                    <a:pt x="1767804" y="159798"/>
                  </a:lnTo>
                  <a:lnTo>
                    <a:pt x="1777139" y="166072"/>
                  </a:lnTo>
                  <a:lnTo>
                    <a:pt x="1781703" y="172977"/>
                  </a:lnTo>
                  <a:lnTo>
                    <a:pt x="1780306" y="182588"/>
                  </a:lnTo>
                  <a:lnTo>
                    <a:pt x="1777945" y="189385"/>
                  </a:lnTo>
                  <a:lnTo>
                    <a:pt x="1773806" y="192491"/>
                  </a:lnTo>
                  <a:lnTo>
                    <a:pt x="1766927" y="192604"/>
                  </a:lnTo>
                  <a:lnTo>
                    <a:pt x="1762452" y="191021"/>
                  </a:lnTo>
                  <a:lnTo>
                    <a:pt x="1756818" y="187094"/>
                  </a:lnTo>
                  <a:lnTo>
                    <a:pt x="1750286" y="183433"/>
                  </a:lnTo>
                  <a:lnTo>
                    <a:pt x="1745638" y="182702"/>
                  </a:lnTo>
                  <a:lnTo>
                    <a:pt x="1738401" y="185179"/>
                  </a:lnTo>
                  <a:lnTo>
                    <a:pt x="1736098" y="190014"/>
                  </a:lnTo>
                  <a:lnTo>
                    <a:pt x="1737056" y="196923"/>
                  </a:lnTo>
                  <a:lnTo>
                    <a:pt x="1744044" y="202014"/>
                  </a:lnTo>
                  <a:lnTo>
                    <a:pt x="1747817" y="207090"/>
                  </a:lnTo>
                  <a:lnTo>
                    <a:pt x="1750435" y="215285"/>
                  </a:lnTo>
                  <a:lnTo>
                    <a:pt x="1754295" y="218871"/>
                  </a:lnTo>
                  <a:lnTo>
                    <a:pt x="1760885" y="220130"/>
                  </a:lnTo>
                  <a:lnTo>
                    <a:pt x="1771616" y="218724"/>
                  </a:lnTo>
                  <a:lnTo>
                    <a:pt x="1778298" y="222065"/>
                  </a:lnTo>
                  <a:lnTo>
                    <a:pt x="1783121" y="225244"/>
                  </a:lnTo>
                  <a:lnTo>
                    <a:pt x="1802246" y="257978"/>
                  </a:lnTo>
                  <a:lnTo>
                    <a:pt x="1798218" y="286890"/>
                  </a:lnTo>
                  <a:lnTo>
                    <a:pt x="1784945" y="295810"/>
                  </a:lnTo>
                  <a:lnTo>
                    <a:pt x="1776677" y="298030"/>
                  </a:lnTo>
                  <a:lnTo>
                    <a:pt x="1759522" y="298743"/>
                  </a:lnTo>
                  <a:lnTo>
                    <a:pt x="1755291" y="300135"/>
                  </a:lnTo>
                  <a:lnTo>
                    <a:pt x="1752088" y="301866"/>
                  </a:lnTo>
                  <a:lnTo>
                    <a:pt x="1746710" y="301916"/>
                  </a:lnTo>
                  <a:lnTo>
                    <a:pt x="1744790" y="299239"/>
                  </a:lnTo>
                  <a:lnTo>
                    <a:pt x="1744816" y="294560"/>
                  </a:lnTo>
                  <a:lnTo>
                    <a:pt x="1748240" y="290740"/>
                  </a:lnTo>
                  <a:lnTo>
                    <a:pt x="1748537" y="286979"/>
                  </a:lnTo>
                  <a:lnTo>
                    <a:pt x="1745518" y="285438"/>
                  </a:lnTo>
                  <a:lnTo>
                    <a:pt x="1739069" y="286060"/>
                  </a:lnTo>
                  <a:lnTo>
                    <a:pt x="1730930" y="289695"/>
                  </a:lnTo>
                  <a:lnTo>
                    <a:pt x="1728035" y="294769"/>
                  </a:lnTo>
                  <a:lnTo>
                    <a:pt x="1728005" y="300960"/>
                  </a:lnTo>
                  <a:lnTo>
                    <a:pt x="1731698" y="320656"/>
                  </a:lnTo>
                  <a:lnTo>
                    <a:pt x="1732070" y="321522"/>
                  </a:lnTo>
                  <a:lnTo>
                    <a:pt x="1732882" y="324404"/>
                  </a:lnTo>
                  <a:lnTo>
                    <a:pt x="1732926" y="330232"/>
                  </a:lnTo>
                  <a:lnTo>
                    <a:pt x="1730814" y="339334"/>
                  </a:lnTo>
                  <a:lnTo>
                    <a:pt x="1722101" y="351514"/>
                  </a:lnTo>
                  <a:lnTo>
                    <a:pt x="1714280" y="358657"/>
                  </a:lnTo>
                  <a:lnTo>
                    <a:pt x="1706098" y="363917"/>
                  </a:lnTo>
                  <a:lnTo>
                    <a:pt x="1681975" y="368663"/>
                  </a:lnTo>
                  <a:lnTo>
                    <a:pt x="1691415" y="393188"/>
                  </a:lnTo>
                  <a:lnTo>
                    <a:pt x="1692785" y="397340"/>
                  </a:lnTo>
                  <a:lnTo>
                    <a:pt x="1693555" y="401895"/>
                  </a:lnTo>
                  <a:lnTo>
                    <a:pt x="1693145" y="404470"/>
                  </a:lnTo>
                  <a:lnTo>
                    <a:pt x="1690237" y="406614"/>
                  </a:lnTo>
                  <a:lnTo>
                    <a:pt x="1688183" y="407415"/>
                  </a:lnTo>
                  <a:lnTo>
                    <a:pt x="1687873" y="407971"/>
                  </a:lnTo>
                  <a:lnTo>
                    <a:pt x="1687092" y="409699"/>
                  </a:lnTo>
                  <a:lnTo>
                    <a:pt x="1687627" y="413792"/>
                  </a:lnTo>
                  <a:lnTo>
                    <a:pt x="1687824" y="420244"/>
                  </a:lnTo>
                  <a:lnTo>
                    <a:pt x="1686201" y="427321"/>
                  </a:lnTo>
                  <a:lnTo>
                    <a:pt x="1680095" y="435445"/>
                  </a:lnTo>
                  <a:lnTo>
                    <a:pt x="1669587" y="438793"/>
                  </a:lnTo>
                  <a:lnTo>
                    <a:pt x="1664500" y="443013"/>
                  </a:lnTo>
                  <a:lnTo>
                    <a:pt x="1642118" y="447025"/>
                  </a:lnTo>
                  <a:lnTo>
                    <a:pt x="1617387" y="450774"/>
                  </a:lnTo>
                  <a:lnTo>
                    <a:pt x="1611889" y="445611"/>
                  </a:lnTo>
                  <a:lnTo>
                    <a:pt x="1600069" y="445904"/>
                  </a:lnTo>
                  <a:lnTo>
                    <a:pt x="1593526" y="439755"/>
                  </a:lnTo>
                  <a:lnTo>
                    <a:pt x="1585233" y="434820"/>
                  </a:lnTo>
                  <a:lnTo>
                    <a:pt x="1580119" y="427651"/>
                  </a:lnTo>
                  <a:lnTo>
                    <a:pt x="1553636" y="437025"/>
                  </a:lnTo>
                  <a:lnTo>
                    <a:pt x="1532321" y="451176"/>
                  </a:lnTo>
                  <a:lnTo>
                    <a:pt x="1523283" y="491338"/>
                  </a:lnTo>
                  <a:lnTo>
                    <a:pt x="1514930" y="526094"/>
                  </a:lnTo>
                  <a:lnTo>
                    <a:pt x="1506898" y="536276"/>
                  </a:lnTo>
                  <a:lnTo>
                    <a:pt x="1496132" y="539845"/>
                  </a:lnTo>
                  <a:lnTo>
                    <a:pt x="1490819" y="546958"/>
                  </a:lnTo>
                  <a:lnTo>
                    <a:pt x="1471159" y="548539"/>
                  </a:lnTo>
                  <a:lnTo>
                    <a:pt x="1481198" y="597314"/>
                  </a:lnTo>
                  <a:lnTo>
                    <a:pt x="1453210" y="616679"/>
                  </a:lnTo>
                  <a:lnTo>
                    <a:pt x="1436679" y="631033"/>
                  </a:lnTo>
                  <a:lnTo>
                    <a:pt x="1447672" y="653836"/>
                  </a:lnTo>
                  <a:lnTo>
                    <a:pt x="1449235" y="658821"/>
                  </a:lnTo>
                  <a:lnTo>
                    <a:pt x="1450348" y="664252"/>
                  </a:lnTo>
                  <a:lnTo>
                    <a:pt x="1450371" y="665545"/>
                  </a:lnTo>
                  <a:lnTo>
                    <a:pt x="1450203" y="666634"/>
                  </a:lnTo>
                  <a:lnTo>
                    <a:pt x="1451675" y="667157"/>
                  </a:lnTo>
                  <a:lnTo>
                    <a:pt x="1454126" y="669211"/>
                  </a:lnTo>
                  <a:lnTo>
                    <a:pt x="1464877" y="666942"/>
                  </a:lnTo>
                  <a:lnTo>
                    <a:pt x="1468865" y="665496"/>
                  </a:lnTo>
                  <a:lnTo>
                    <a:pt x="1472892" y="663069"/>
                  </a:lnTo>
                  <a:lnTo>
                    <a:pt x="1488233" y="656499"/>
                  </a:lnTo>
                  <a:lnTo>
                    <a:pt x="1494150" y="650291"/>
                  </a:lnTo>
                  <a:lnTo>
                    <a:pt x="1533008" y="639378"/>
                  </a:lnTo>
                  <a:lnTo>
                    <a:pt x="1537991" y="644082"/>
                  </a:lnTo>
                  <a:lnTo>
                    <a:pt x="1539081" y="645636"/>
                  </a:lnTo>
                  <a:lnTo>
                    <a:pt x="1540601" y="648385"/>
                  </a:lnTo>
                  <a:lnTo>
                    <a:pt x="1544518" y="650369"/>
                  </a:lnTo>
                  <a:lnTo>
                    <a:pt x="1547586" y="653117"/>
                  </a:lnTo>
                  <a:lnTo>
                    <a:pt x="1575710" y="654273"/>
                  </a:lnTo>
                  <a:lnTo>
                    <a:pt x="1573679" y="665242"/>
                  </a:lnTo>
                  <a:lnTo>
                    <a:pt x="1570316" y="666928"/>
                  </a:lnTo>
                  <a:lnTo>
                    <a:pt x="1569059" y="668428"/>
                  </a:lnTo>
                  <a:lnTo>
                    <a:pt x="1567928" y="668710"/>
                  </a:lnTo>
                  <a:lnTo>
                    <a:pt x="1567211" y="670114"/>
                  </a:lnTo>
                  <a:lnTo>
                    <a:pt x="1565743" y="674450"/>
                  </a:lnTo>
                  <a:lnTo>
                    <a:pt x="1563774" y="694235"/>
                  </a:lnTo>
                  <a:lnTo>
                    <a:pt x="1558714" y="699032"/>
                  </a:lnTo>
                  <a:lnTo>
                    <a:pt x="1554356" y="708089"/>
                  </a:lnTo>
                  <a:lnTo>
                    <a:pt x="1555085" y="716828"/>
                  </a:lnTo>
                  <a:lnTo>
                    <a:pt x="1551162" y="762591"/>
                  </a:lnTo>
                  <a:lnTo>
                    <a:pt x="1548662" y="763152"/>
                  </a:lnTo>
                  <a:lnTo>
                    <a:pt x="1544301" y="766966"/>
                  </a:lnTo>
                  <a:lnTo>
                    <a:pt x="1542558" y="774301"/>
                  </a:lnTo>
                  <a:lnTo>
                    <a:pt x="1542217" y="781467"/>
                  </a:lnTo>
                  <a:lnTo>
                    <a:pt x="1541160" y="785122"/>
                  </a:lnTo>
                  <a:lnTo>
                    <a:pt x="1531252" y="799534"/>
                  </a:lnTo>
                  <a:lnTo>
                    <a:pt x="1527813" y="801550"/>
                  </a:lnTo>
                  <a:lnTo>
                    <a:pt x="1508257" y="806223"/>
                  </a:lnTo>
                  <a:lnTo>
                    <a:pt x="1504013" y="806511"/>
                  </a:lnTo>
                  <a:lnTo>
                    <a:pt x="1500019" y="805020"/>
                  </a:lnTo>
                  <a:lnTo>
                    <a:pt x="1490213" y="795079"/>
                  </a:lnTo>
                  <a:lnTo>
                    <a:pt x="1486098" y="793041"/>
                  </a:lnTo>
                  <a:lnTo>
                    <a:pt x="1477075" y="794247"/>
                  </a:lnTo>
                  <a:lnTo>
                    <a:pt x="1469357" y="800637"/>
                  </a:lnTo>
                  <a:lnTo>
                    <a:pt x="1455888" y="816048"/>
                  </a:lnTo>
                  <a:lnTo>
                    <a:pt x="1443434" y="825093"/>
                  </a:lnTo>
                  <a:lnTo>
                    <a:pt x="1436545" y="827955"/>
                  </a:lnTo>
                  <a:lnTo>
                    <a:pt x="1433621" y="824854"/>
                  </a:lnTo>
                  <a:lnTo>
                    <a:pt x="1434529" y="821595"/>
                  </a:lnTo>
                  <a:lnTo>
                    <a:pt x="1435915" y="818073"/>
                  </a:lnTo>
                  <a:lnTo>
                    <a:pt x="1435955" y="815233"/>
                  </a:lnTo>
                  <a:lnTo>
                    <a:pt x="1432765" y="814021"/>
                  </a:lnTo>
                  <a:lnTo>
                    <a:pt x="1430048" y="814347"/>
                  </a:lnTo>
                  <a:lnTo>
                    <a:pt x="1424677" y="815877"/>
                  </a:lnTo>
                  <a:lnTo>
                    <a:pt x="1393820" y="815939"/>
                  </a:lnTo>
                  <a:lnTo>
                    <a:pt x="1379951" y="813688"/>
                  </a:lnTo>
                  <a:lnTo>
                    <a:pt x="1369602" y="807957"/>
                  </a:lnTo>
                  <a:lnTo>
                    <a:pt x="1363378" y="796643"/>
                  </a:lnTo>
                  <a:lnTo>
                    <a:pt x="1359291" y="792761"/>
                  </a:lnTo>
                  <a:lnTo>
                    <a:pt x="1354606" y="795879"/>
                  </a:lnTo>
                  <a:lnTo>
                    <a:pt x="1353321" y="801482"/>
                  </a:lnTo>
                  <a:lnTo>
                    <a:pt x="1354093" y="824511"/>
                  </a:lnTo>
                  <a:lnTo>
                    <a:pt x="1346497" y="819128"/>
                  </a:lnTo>
                  <a:lnTo>
                    <a:pt x="1336951" y="810034"/>
                  </a:lnTo>
                  <a:lnTo>
                    <a:pt x="1335405" y="809278"/>
                  </a:lnTo>
                  <a:lnTo>
                    <a:pt x="1328682" y="813182"/>
                  </a:lnTo>
                  <a:lnTo>
                    <a:pt x="1324743" y="816682"/>
                  </a:lnTo>
                  <a:lnTo>
                    <a:pt x="1322645" y="819758"/>
                  </a:lnTo>
                  <a:lnTo>
                    <a:pt x="1319782" y="818215"/>
                  </a:lnTo>
                  <a:lnTo>
                    <a:pt x="1315290" y="814204"/>
                  </a:lnTo>
                  <a:lnTo>
                    <a:pt x="1313569" y="815121"/>
                  </a:lnTo>
                  <a:lnTo>
                    <a:pt x="1310125" y="818229"/>
                  </a:lnTo>
                  <a:lnTo>
                    <a:pt x="1302983" y="820219"/>
                  </a:lnTo>
                  <a:lnTo>
                    <a:pt x="1297442" y="823602"/>
                  </a:lnTo>
                  <a:lnTo>
                    <a:pt x="1288189" y="831785"/>
                  </a:lnTo>
                  <a:lnTo>
                    <a:pt x="1286843" y="833729"/>
                  </a:lnTo>
                  <a:lnTo>
                    <a:pt x="1285813" y="836225"/>
                  </a:lnTo>
                  <a:lnTo>
                    <a:pt x="1285105" y="838890"/>
                  </a:lnTo>
                  <a:lnTo>
                    <a:pt x="1284820" y="841452"/>
                  </a:lnTo>
                  <a:lnTo>
                    <a:pt x="1283628" y="845019"/>
                  </a:lnTo>
                  <a:lnTo>
                    <a:pt x="1281163" y="844997"/>
                  </a:lnTo>
                  <a:lnTo>
                    <a:pt x="1278916" y="843467"/>
                  </a:lnTo>
                  <a:lnTo>
                    <a:pt x="1278381" y="842439"/>
                  </a:lnTo>
                  <a:lnTo>
                    <a:pt x="1275866" y="841523"/>
                  </a:lnTo>
                  <a:lnTo>
                    <a:pt x="1272408" y="839664"/>
                  </a:lnTo>
                  <a:lnTo>
                    <a:pt x="1268143" y="838558"/>
                  </a:lnTo>
                  <a:lnTo>
                    <a:pt x="1263222" y="840007"/>
                  </a:lnTo>
                  <a:lnTo>
                    <a:pt x="1258754" y="843541"/>
                  </a:lnTo>
                  <a:lnTo>
                    <a:pt x="1250012" y="853107"/>
                  </a:lnTo>
                  <a:lnTo>
                    <a:pt x="1247965" y="856607"/>
                  </a:lnTo>
                  <a:lnTo>
                    <a:pt x="1247532" y="862609"/>
                  </a:lnTo>
                  <a:lnTo>
                    <a:pt x="1248477" y="867594"/>
                  </a:lnTo>
                  <a:lnTo>
                    <a:pt x="1248023" y="871865"/>
                  </a:lnTo>
                  <a:lnTo>
                    <a:pt x="1243393" y="875780"/>
                  </a:lnTo>
                  <a:lnTo>
                    <a:pt x="1235934" y="872843"/>
                  </a:lnTo>
                  <a:lnTo>
                    <a:pt x="1232140" y="872931"/>
                  </a:lnTo>
                  <a:lnTo>
                    <a:pt x="1223826" y="882910"/>
                  </a:lnTo>
                  <a:lnTo>
                    <a:pt x="1218713" y="886856"/>
                  </a:lnTo>
                  <a:lnTo>
                    <a:pt x="1200334" y="891977"/>
                  </a:lnTo>
                  <a:lnTo>
                    <a:pt x="1193905" y="899968"/>
                  </a:lnTo>
                  <a:lnTo>
                    <a:pt x="1200647" y="909914"/>
                  </a:lnTo>
                  <a:lnTo>
                    <a:pt x="1211370" y="919737"/>
                  </a:lnTo>
                  <a:lnTo>
                    <a:pt x="1216940" y="927412"/>
                  </a:lnTo>
                  <a:lnTo>
                    <a:pt x="1216437" y="947504"/>
                  </a:lnTo>
                  <a:lnTo>
                    <a:pt x="1215602" y="948184"/>
                  </a:lnTo>
                  <a:lnTo>
                    <a:pt x="1214010" y="947523"/>
                  </a:lnTo>
                  <a:lnTo>
                    <a:pt x="1211383" y="949105"/>
                  </a:lnTo>
                  <a:lnTo>
                    <a:pt x="1207166" y="955542"/>
                  </a:lnTo>
                  <a:lnTo>
                    <a:pt x="1205244" y="962160"/>
                  </a:lnTo>
                  <a:lnTo>
                    <a:pt x="1207400" y="967380"/>
                  </a:lnTo>
                  <a:lnTo>
                    <a:pt x="1215354" y="969609"/>
                  </a:lnTo>
                  <a:lnTo>
                    <a:pt x="1218500" y="970039"/>
                  </a:lnTo>
                  <a:lnTo>
                    <a:pt x="1221603" y="971195"/>
                  </a:lnTo>
                  <a:lnTo>
                    <a:pt x="1223902" y="973124"/>
                  </a:lnTo>
                  <a:lnTo>
                    <a:pt x="1224785" y="975759"/>
                  </a:lnTo>
                  <a:lnTo>
                    <a:pt x="1223266" y="976828"/>
                  </a:lnTo>
                  <a:lnTo>
                    <a:pt x="1192308" y="976046"/>
                  </a:lnTo>
                  <a:lnTo>
                    <a:pt x="1186372" y="973996"/>
                  </a:lnTo>
                  <a:lnTo>
                    <a:pt x="1177566" y="973709"/>
                  </a:lnTo>
                  <a:lnTo>
                    <a:pt x="1173594" y="974656"/>
                  </a:lnTo>
                  <a:lnTo>
                    <a:pt x="1170209" y="977486"/>
                  </a:lnTo>
                  <a:lnTo>
                    <a:pt x="1167228" y="984145"/>
                  </a:lnTo>
                  <a:lnTo>
                    <a:pt x="1166815" y="984759"/>
                  </a:lnTo>
                  <a:lnTo>
                    <a:pt x="1165704" y="985708"/>
                  </a:lnTo>
                  <a:lnTo>
                    <a:pt x="1163171" y="984163"/>
                  </a:lnTo>
                  <a:lnTo>
                    <a:pt x="1160340" y="981940"/>
                  </a:lnTo>
                  <a:lnTo>
                    <a:pt x="1158319" y="980820"/>
                  </a:lnTo>
                  <a:lnTo>
                    <a:pt x="1149781" y="982401"/>
                  </a:lnTo>
                  <a:lnTo>
                    <a:pt x="1142175" y="987035"/>
                  </a:lnTo>
                  <a:lnTo>
                    <a:pt x="1136720" y="994210"/>
                  </a:lnTo>
                  <a:lnTo>
                    <a:pt x="1134554" y="1003359"/>
                  </a:lnTo>
                  <a:lnTo>
                    <a:pt x="1134896" y="1006986"/>
                  </a:lnTo>
                  <a:lnTo>
                    <a:pt x="1135320" y="1009230"/>
                  </a:lnTo>
                  <a:lnTo>
                    <a:pt x="1134762" y="1011208"/>
                  </a:lnTo>
                  <a:lnTo>
                    <a:pt x="1132093" y="1014160"/>
                  </a:lnTo>
                  <a:lnTo>
                    <a:pt x="1130519" y="1014813"/>
                  </a:lnTo>
                  <a:lnTo>
                    <a:pt x="1125418" y="1015951"/>
                  </a:lnTo>
                  <a:lnTo>
                    <a:pt x="1123520" y="1016673"/>
                  </a:lnTo>
                  <a:lnTo>
                    <a:pt x="1095252" y="1042948"/>
                  </a:lnTo>
                  <a:lnTo>
                    <a:pt x="1091107" y="1048434"/>
                  </a:lnTo>
                  <a:lnTo>
                    <a:pt x="1088943" y="1051486"/>
                  </a:lnTo>
                  <a:lnTo>
                    <a:pt x="1088208" y="1052296"/>
                  </a:lnTo>
                  <a:lnTo>
                    <a:pt x="1080600" y="1066100"/>
                  </a:lnTo>
                  <a:lnTo>
                    <a:pt x="1079952" y="1067895"/>
                  </a:lnTo>
                  <a:lnTo>
                    <a:pt x="1079688" y="1069840"/>
                  </a:lnTo>
                  <a:lnTo>
                    <a:pt x="1080055" y="1071647"/>
                  </a:lnTo>
                  <a:lnTo>
                    <a:pt x="1080615" y="1073401"/>
                  </a:lnTo>
                  <a:lnTo>
                    <a:pt x="1084027" y="1079720"/>
                  </a:lnTo>
                  <a:lnTo>
                    <a:pt x="1084636" y="1081403"/>
                  </a:lnTo>
                  <a:lnTo>
                    <a:pt x="1084807" y="1083371"/>
                  </a:lnTo>
                  <a:lnTo>
                    <a:pt x="1084401" y="1085150"/>
                  </a:lnTo>
                  <a:lnTo>
                    <a:pt x="1083465" y="1086632"/>
                  </a:lnTo>
                  <a:lnTo>
                    <a:pt x="1082148" y="1087691"/>
                  </a:lnTo>
                  <a:lnTo>
                    <a:pt x="1080494" y="1088546"/>
                  </a:lnTo>
                  <a:lnTo>
                    <a:pt x="1078457" y="1089197"/>
                  </a:lnTo>
                  <a:lnTo>
                    <a:pt x="1076117" y="1089479"/>
                  </a:lnTo>
                  <a:lnTo>
                    <a:pt x="1073120" y="1089410"/>
                  </a:lnTo>
                  <a:lnTo>
                    <a:pt x="1070809" y="1088510"/>
                  </a:lnTo>
                  <a:lnTo>
                    <a:pt x="1069038" y="1086943"/>
                  </a:lnTo>
                  <a:lnTo>
                    <a:pt x="1067476" y="1083794"/>
                  </a:lnTo>
                  <a:lnTo>
                    <a:pt x="1066877" y="1081112"/>
                  </a:lnTo>
                  <a:lnTo>
                    <a:pt x="1066300" y="1076299"/>
                  </a:lnTo>
                  <a:lnTo>
                    <a:pt x="1064912" y="1070495"/>
                  </a:lnTo>
                  <a:lnTo>
                    <a:pt x="1063644" y="1062470"/>
                  </a:lnTo>
                  <a:lnTo>
                    <a:pt x="1063270" y="1061228"/>
                  </a:lnTo>
                  <a:lnTo>
                    <a:pt x="1061589" y="1060100"/>
                  </a:lnTo>
                  <a:lnTo>
                    <a:pt x="1058457" y="1058937"/>
                  </a:lnTo>
                  <a:lnTo>
                    <a:pt x="1037134" y="1054253"/>
                  </a:lnTo>
                  <a:lnTo>
                    <a:pt x="1033315" y="1053978"/>
                  </a:lnTo>
                  <a:lnTo>
                    <a:pt x="1026292" y="1054545"/>
                  </a:lnTo>
                  <a:lnTo>
                    <a:pt x="1024213" y="1054378"/>
                  </a:lnTo>
                  <a:lnTo>
                    <a:pt x="1021595" y="1053206"/>
                  </a:lnTo>
                  <a:lnTo>
                    <a:pt x="1018712" y="1051175"/>
                  </a:lnTo>
                  <a:lnTo>
                    <a:pt x="1014257" y="1046308"/>
                  </a:lnTo>
                  <a:lnTo>
                    <a:pt x="1010627" y="1041176"/>
                  </a:lnTo>
                  <a:lnTo>
                    <a:pt x="1007545" y="1039399"/>
                  </a:lnTo>
                  <a:lnTo>
                    <a:pt x="1000699" y="1039973"/>
                  </a:lnTo>
                  <a:lnTo>
                    <a:pt x="967887" y="1058599"/>
                  </a:lnTo>
                  <a:lnTo>
                    <a:pt x="959416" y="1065082"/>
                  </a:lnTo>
                  <a:lnTo>
                    <a:pt x="958043" y="1067401"/>
                  </a:lnTo>
                  <a:lnTo>
                    <a:pt x="955502" y="1070657"/>
                  </a:lnTo>
                  <a:lnTo>
                    <a:pt x="953203" y="1071858"/>
                  </a:lnTo>
                  <a:lnTo>
                    <a:pt x="951024" y="1072151"/>
                  </a:lnTo>
                  <a:lnTo>
                    <a:pt x="949143" y="1071444"/>
                  </a:lnTo>
                  <a:lnTo>
                    <a:pt x="945476" y="1070414"/>
                  </a:lnTo>
                  <a:lnTo>
                    <a:pt x="939409" y="1066672"/>
                  </a:lnTo>
                  <a:lnTo>
                    <a:pt x="935935" y="1065535"/>
                  </a:lnTo>
                  <a:lnTo>
                    <a:pt x="932532" y="1065509"/>
                  </a:lnTo>
                  <a:lnTo>
                    <a:pt x="930346" y="1066932"/>
                  </a:lnTo>
                  <a:lnTo>
                    <a:pt x="926829" y="1071657"/>
                  </a:lnTo>
                  <a:lnTo>
                    <a:pt x="925129" y="1072664"/>
                  </a:lnTo>
                  <a:lnTo>
                    <a:pt x="923253" y="1073415"/>
                  </a:lnTo>
                  <a:lnTo>
                    <a:pt x="917830" y="1076653"/>
                  </a:lnTo>
                  <a:lnTo>
                    <a:pt x="914343" y="1077394"/>
                  </a:lnTo>
                  <a:lnTo>
                    <a:pt x="912799" y="1076982"/>
                  </a:lnTo>
                  <a:lnTo>
                    <a:pt x="909909" y="1075160"/>
                  </a:lnTo>
                  <a:lnTo>
                    <a:pt x="907978" y="1074729"/>
                  </a:lnTo>
                  <a:lnTo>
                    <a:pt x="906103" y="1075462"/>
                  </a:lnTo>
                  <a:lnTo>
                    <a:pt x="904497" y="1077053"/>
                  </a:lnTo>
                  <a:lnTo>
                    <a:pt x="902627" y="1079498"/>
                  </a:lnTo>
                  <a:lnTo>
                    <a:pt x="882640" y="1084759"/>
                  </a:lnTo>
                  <a:lnTo>
                    <a:pt x="877883" y="1087989"/>
                  </a:lnTo>
                  <a:lnTo>
                    <a:pt x="855182" y="1108302"/>
                  </a:lnTo>
                  <a:lnTo>
                    <a:pt x="853000" y="1109620"/>
                  </a:lnTo>
                  <a:lnTo>
                    <a:pt x="849015" y="1110891"/>
                  </a:lnTo>
                  <a:lnTo>
                    <a:pt x="845084" y="1111271"/>
                  </a:lnTo>
                  <a:lnTo>
                    <a:pt x="841654" y="1111072"/>
                  </a:lnTo>
                  <a:lnTo>
                    <a:pt x="838447" y="1111656"/>
                  </a:lnTo>
                  <a:lnTo>
                    <a:pt x="835180" y="1114317"/>
                  </a:lnTo>
                  <a:lnTo>
                    <a:pt x="829960" y="1121755"/>
                  </a:lnTo>
                  <a:lnTo>
                    <a:pt x="828652" y="1122823"/>
                  </a:lnTo>
                  <a:lnTo>
                    <a:pt x="826070" y="1124085"/>
                  </a:lnTo>
                  <a:lnTo>
                    <a:pt x="826073" y="1127034"/>
                  </a:lnTo>
                  <a:lnTo>
                    <a:pt x="827641" y="1132429"/>
                  </a:lnTo>
                  <a:lnTo>
                    <a:pt x="825480" y="1136898"/>
                  </a:lnTo>
                  <a:lnTo>
                    <a:pt x="821122" y="1143340"/>
                  </a:lnTo>
                  <a:lnTo>
                    <a:pt x="815980" y="1149106"/>
                  </a:lnTo>
                  <a:lnTo>
                    <a:pt x="811513" y="1151599"/>
                  </a:lnTo>
                  <a:lnTo>
                    <a:pt x="809963" y="1152739"/>
                  </a:lnTo>
                  <a:lnTo>
                    <a:pt x="806661" y="1157859"/>
                  </a:lnTo>
                  <a:lnTo>
                    <a:pt x="805112" y="1159000"/>
                  </a:lnTo>
                  <a:lnTo>
                    <a:pt x="797729" y="1158970"/>
                  </a:lnTo>
                  <a:lnTo>
                    <a:pt x="794381" y="1159649"/>
                  </a:lnTo>
                  <a:lnTo>
                    <a:pt x="791190" y="1161348"/>
                  </a:lnTo>
                  <a:lnTo>
                    <a:pt x="789622" y="1163545"/>
                  </a:lnTo>
                  <a:lnTo>
                    <a:pt x="781401" y="1178516"/>
                  </a:lnTo>
                  <a:lnTo>
                    <a:pt x="781617" y="1181119"/>
                  </a:lnTo>
                  <a:lnTo>
                    <a:pt x="782575" y="1183144"/>
                  </a:lnTo>
                  <a:lnTo>
                    <a:pt x="782615" y="1185382"/>
                  </a:lnTo>
                  <a:lnTo>
                    <a:pt x="776196" y="1196884"/>
                  </a:lnTo>
                  <a:lnTo>
                    <a:pt x="771678" y="1202968"/>
                  </a:lnTo>
                  <a:lnTo>
                    <a:pt x="767489" y="1206759"/>
                  </a:lnTo>
                  <a:lnTo>
                    <a:pt x="764806" y="1206750"/>
                  </a:lnTo>
                  <a:lnTo>
                    <a:pt x="761258" y="1205866"/>
                  </a:lnTo>
                  <a:lnTo>
                    <a:pt x="758207" y="1205694"/>
                  </a:lnTo>
                  <a:lnTo>
                    <a:pt x="755543" y="1210128"/>
                  </a:lnTo>
                  <a:lnTo>
                    <a:pt x="755078" y="1210236"/>
                  </a:lnTo>
                  <a:lnTo>
                    <a:pt x="752474" y="1210884"/>
                  </a:lnTo>
                  <a:lnTo>
                    <a:pt x="748923" y="1211111"/>
                  </a:lnTo>
                  <a:lnTo>
                    <a:pt x="746255" y="1211723"/>
                  </a:lnTo>
                  <a:lnTo>
                    <a:pt x="739286" y="1218133"/>
                  </a:lnTo>
                  <a:lnTo>
                    <a:pt x="734992" y="1220744"/>
                  </a:lnTo>
                  <a:lnTo>
                    <a:pt x="732262" y="1221011"/>
                  </a:lnTo>
                  <a:lnTo>
                    <a:pt x="729838" y="1220186"/>
                  </a:lnTo>
                  <a:lnTo>
                    <a:pt x="696402" y="1154054"/>
                  </a:lnTo>
                  <a:lnTo>
                    <a:pt x="701857" y="1152986"/>
                  </a:lnTo>
                  <a:lnTo>
                    <a:pt x="759533" y="1083260"/>
                  </a:lnTo>
                  <a:lnTo>
                    <a:pt x="755484" y="1078698"/>
                  </a:lnTo>
                  <a:lnTo>
                    <a:pt x="752200" y="1077160"/>
                  </a:lnTo>
                  <a:lnTo>
                    <a:pt x="748576" y="1076004"/>
                  </a:lnTo>
                  <a:lnTo>
                    <a:pt x="742517" y="1075388"/>
                  </a:lnTo>
                  <a:lnTo>
                    <a:pt x="693495" y="1075903"/>
                  </a:lnTo>
                  <a:lnTo>
                    <a:pt x="685502" y="1073601"/>
                  </a:lnTo>
                  <a:lnTo>
                    <a:pt x="682700" y="1069012"/>
                  </a:lnTo>
                  <a:lnTo>
                    <a:pt x="681689" y="1062967"/>
                  </a:lnTo>
                  <a:lnTo>
                    <a:pt x="678260" y="1055593"/>
                  </a:lnTo>
                  <a:lnTo>
                    <a:pt x="675509" y="1045233"/>
                  </a:lnTo>
                  <a:lnTo>
                    <a:pt x="671139" y="1040079"/>
                  </a:lnTo>
                  <a:lnTo>
                    <a:pt x="669590" y="1040023"/>
                  </a:lnTo>
                  <a:lnTo>
                    <a:pt x="661119" y="1038473"/>
                  </a:lnTo>
                  <a:lnTo>
                    <a:pt x="656570" y="1038472"/>
                  </a:lnTo>
                  <a:lnTo>
                    <a:pt x="654472" y="1039146"/>
                  </a:lnTo>
                  <a:lnTo>
                    <a:pt x="652826" y="1040347"/>
                  </a:lnTo>
                  <a:lnTo>
                    <a:pt x="651229" y="1044024"/>
                  </a:lnTo>
                  <a:lnTo>
                    <a:pt x="650503" y="1047738"/>
                  </a:lnTo>
                  <a:lnTo>
                    <a:pt x="650455" y="1053945"/>
                  </a:lnTo>
                  <a:lnTo>
                    <a:pt x="651036" y="1057112"/>
                  </a:lnTo>
                  <a:lnTo>
                    <a:pt x="651809" y="1059533"/>
                  </a:lnTo>
                  <a:lnTo>
                    <a:pt x="652197" y="1061554"/>
                  </a:lnTo>
                  <a:lnTo>
                    <a:pt x="651809" y="1064084"/>
                  </a:lnTo>
                  <a:lnTo>
                    <a:pt x="648714" y="1070437"/>
                  </a:lnTo>
                  <a:lnTo>
                    <a:pt x="648134" y="1073404"/>
                  </a:lnTo>
                  <a:lnTo>
                    <a:pt x="648570" y="1077245"/>
                  </a:lnTo>
                  <a:lnTo>
                    <a:pt x="650263" y="1084035"/>
                  </a:lnTo>
                  <a:lnTo>
                    <a:pt x="651181" y="1085582"/>
                  </a:lnTo>
                  <a:lnTo>
                    <a:pt x="652632" y="1086547"/>
                  </a:lnTo>
                  <a:lnTo>
                    <a:pt x="655822" y="1088203"/>
                  </a:lnTo>
                  <a:lnTo>
                    <a:pt x="656950" y="1089551"/>
                  </a:lnTo>
                  <a:lnTo>
                    <a:pt x="657627" y="1091262"/>
                  </a:lnTo>
                  <a:lnTo>
                    <a:pt x="658399" y="1100018"/>
                  </a:lnTo>
                  <a:lnTo>
                    <a:pt x="657963" y="1104040"/>
                  </a:lnTo>
                  <a:lnTo>
                    <a:pt x="655788" y="1112014"/>
                  </a:lnTo>
                  <a:lnTo>
                    <a:pt x="655384" y="1116055"/>
                  </a:lnTo>
                  <a:lnTo>
                    <a:pt x="655481" y="1121716"/>
                  </a:lnTo>
                  <a:lnTo>
                    <a:pt x="654949" y="1124919"/>
                  </a:lnTo>
                  <a:lnTo>
                    <a:pt x="652969" y="1129798"/>
                  </a:lnTo>
                  <a:lnTo>
                    <a:pt x="651279" y="1132620"/>
                  </a:lnTo>
                  <a:lnTo>
                    <a:pt x="649202" y="1134586"/>
                  </a:lnTo>
                  <a:lnTo>
                    <a:pt x="645823" y="1135623"/>
                  </a:lnTo>
                  <a:lnTo>
                    <a:pt x="643360" y="1136716"/>
                  </a:lnTo>
                  <a:lnTo>
                    <a:pt x="641430" y="1138719"/>
                  </a:lnTo>
                  <a:lnTo>
                    <a:pt x="638375" y="1145801"/>
                  </a:lnTo>
                  <a:lnTo>
                    <a:pt x="633116" y="1152357"/>
                  </a:lnTo>
                  <a:lnTo>
                    <a:pt x="632011" y="1161314"/>
                  </a:lnTo>
                  <a:lnTo>
                    <a:pt x="632398" y="1163571"/>
                  </a:lnTo>
                  <a:lnTo>
                    <a:pt x="633126" y="1172526"/>
                  </a:lnTo>
                  <a:lnTo>
                    <a:pt x="632935" y="1174911"/>
                  </a:lnTo>
                  <a:lnTo>
                    <a:pt x="632261" y="1179008"/>
                  </a:lnTo>
                  <a:lnTo>
                    <a:pt x="630047" y="1186108"/>
                  </a:lnTo>
                  <a:lnTo>
                    <a:pt x="617601" y="1197239"/>
                  </a:lnTo>
                  <a:lnTo>
                    <a:pt x="615097" y="1200246"/>
                  </a:lnTo>
                  <a:lnTo>
                    <a:pt x="613414" y="1204580"/>
                  </a:lnTo>
                  <a:lnTo>
                    <a:pt x="612598" y="1207420"/>
                  </a:lnTo>
                  <a:lnTo>
                    <a:pt x="609760" y="1212484"/>
                  </a:lnTo>
                  <a:lnTo>
                    <a:pt x="601613" y="1221177"/>
                  </a:lnTo>
                  <a:lnTo>
                    <a:pt x="576309" y="1199375"/>
                  </a:lnTo>
                  <a:lnTo>
                    <a:pt x="576106" y="1194224"/>
                  </a:lnTo>
                  <a:lnTo>
                    <a:pt x="577880" y="1188996"/>
                  </a:lnTo>
                  <a:lnTo>
                    <a:pt x="579656" y="1185297"/>
                  </a:lnTo>
                  <a:lnTo>
                    <a:pt x="578968" y="1178108"/>
                  </a:lnTo>
                  <a:lnTo>
                    <a:pt x="570487" y="1166839"/>
                  </a:lnTo>
                  <a:lnTo>
                    <a:pt x="565848" y="1163464"/>
                  </a:lnTo>
                  <a:lnTo>
                    <a:pt x="558124" y="1161680"/>
                  </a:lnTo>
                  <a:lnTo>
                    <a:pt x="554591" y="1157721"/>
                  </a:lnTo>
                  <a:lnTo>
                    <a:pt x="552594" y="1150572"/>
                  </a:lnTo>
                  <a:lnTo>
                    <a:pt x="555952" y="1142608"/>
                  </a:lnTo>
                  <a:lnTo>
                    <a:pt x="559316" y="1136101"/>
                  </a:lnTo>
                  <a:lnTo>
                    <a:pt x="569111" y="1126048"/>
                  </a:lnTo>
                  <a:lnTo>
                    <a:pt x="571804" y="1120399"/>
                  </a:lnTo>
                  <a:lnTo>
                    <a:pt x="573284" y="1112205"/>
                  </a:lnTo>
                  <a:lnTo>
                    <a:pt x="571107" y="1087962"/>
                  </a:lnTo>
                  <a:lnTo>
                    <a:pt x="568031" y="1080997"/>
                  </a:lnTo>
                  <a:lnTo>
                    <a:pt x="566421" y="1074976"/>
                  </a:lnTo>
                  <a:lnTo>
                    <a:pt x="469920" y="1097417"/>
                  </a:lnTo>
                  <a:lnTo>
                    <a:pt x="461253" y="1078091"/>
                  </a:lnTo>
                  <a:lnTo>
                    <a:pt x="461097" y="1056502"/>
                  </a:lnTo>
                  <a:lnTo>
                    <a:pt x="452643" y="1040490"/>
                  </a:lnTo>
                  <a:lnTo>
                    <a:pt x="450648" y="1020040"/>
                  </a:lnTo>
                  <a:lnTo>
                    <a:pt x="449016" y="1013641"/>
                  </a:lnTo>
                  <a:lnTo>
                    <a:pt x="449230" y="1008161"/>
                  </a:lnTo>
                  <a:lnTo>
                    <a:pt x="450212" y="1001566"/>
                  </a:lnTo>
                  <a:lnTo>
                    <a:pt x="450848" y="965537"/>
                  </a:lnTo>
                  <a:lnTo>
                    <a:pt x="442809" y="952821"/>
                  </a:lnTo>
                  <a:lnTo>
                    <a:pt x="435631" y="944469"/>
                  </a:lnTo>
                  <a:lnTo>
                    <a:pt x="434635" y="948570"/>
                  </a:lnTo>
                  <a:lnTo>
                    <a:pt x="433486" y="951471"/>
                  </a:lnTo>
                  <a:lnTo>
                    <a:pt x="430799" y="956548"/>
                  </a:lnTo>
                  <a:lnTo>
                    <a:pt x="430313" y="964942"/>
                  </a:lnTo>
                  <a:lnTo>
                    <a:pt x="431071" y="970180"/>
                  </a:lnTo>
                  <a:lnTo>
                    <a:pt x="433009" y="978488"/>
                  </a:lnTo>
                  <a:lnTo>
                    <a:pt x="431571" y="981445"/>
                  </a:lnTo>
                  <a:lnTo>
                    <a:pt x="420645" y="981019"/>
                  </a:lnTo>
                  <a:lnTo>
                    <a:pt x="410775" y="979060"/>
                  </a:lnTo>
                  <a:lnTo>
                    <a:pt x="405259" y="980806"/>
                  </a:lnTo>
                  <a:lnTo>
                    <a:pt x="400922" y="984912"/>
                  </a:lnTo>
                  <a:lnTo>
                    <a:pt x="399597" y="989764"/>
                  </a:lnTo>
                  <a:lnTo>
                    <a:pt x="400545" y="993925"/>
                  </a:lnTo>
                  <a:lnTo>
                    <a:pt x="405658" y="997697"/>
                  </a:lnTo>
                  <a:lnTo>
                    <a:pt x="406652" y="1001622"/>
                  </a:lnTo>
                  <a:lnTo>
                    <a:pt x="404881" y="1004983"/>
                  </a:lnTo>
                  <a:lnTo>
                    <a:pt x="400489" y="1007597"/>
                  </a:lnTo>
                  <a:lnTo>
                    <a:pt x="394227" y="1008076"/>
                  </a:lnTo>
                  <a:lnTo>
                    <a:pt x="383366" y="1006841"/>
                  </a:lnTo>
                  <a:lnTo>
                    <a:pt x="376682" y="1007089"/>
                  </a:lnTo>
                  <a:lnTo>
                    <a:pt x="372371" y="1009378"/>
                  </a:lnTo>
                  <a:lnTo>
                    <a:pt x="371264" y="1010424"/>
                  </a:lnTo>
                  <a:lnTo>
                    <a:pt x="368009" y="1015655"/>
                  </a:lnTo>
                  <a:lnTo>
                    <a:pt x="361186" y="1022970"/>
                  </a:lnTo>
                  <a:lnTo>
                    <a:pt x="353527" y="1024122"/>
                  </a:lnTo>
                  <a:lnTo>
                    <a:pt x="339964" y="1019589"/>
                  </a:lnTo>
                  <a:lnTo>
                    <a:pt x="327079" y="1013654"/>
                  </a:lnTo>
                  <a:lnTo>
                    <a:pt x="314107" y="1005594"/>
                  </a:lnTo>
                  <a:lnTo>
                    <a:pt x="304811" y="1002674"/>
                  </a:lnTo>
                  <a:lnTo>
                    <a:pt x="277290" y="999496"/>
                  </a:lnTo>
                  <a:lnTo>
                    <a:pt x="276766" y="995405"/>
                  </a:lnTo>
                  <a:lnTo>
                    <a:pt x="275376" y="992051"/>
                  </a:lnTo>
                  <a:lnTo>
                    <a:pt x="273107" y="988050"/>
                  </a:lnTo>
                  <a:lnTo>
                    <a:pt x="266346" y="982457"/>
                  </a:lnTo>
                  <a:lnTo>
                    <a:pt x="258580" y="981608"/>
                  </a:lnTo>
                  <a:lnTo>
                    <a:pt x="256403" y="982013"/>
                  </a:lnTo>
                  <a:lnTo>
                    <a:pt x="252802" y="980685"/>
                  </a:lnTo>
                  <a:lnTo>
                    <a:pt x="234738" y="966134"/>
                  </a:lnTo>
                  <a:lnTo>
                    <a:pt x="228576" y="962907"/>
                  </a:lnTo>
                  <a:lnTo>
                    <a:pt x="219916" y="960601"/>
                  </a:lnTo>
                  <a:lnTo>
                    <a:pt x="204853" y="959829"/>
                  </a:lnTo>
                  <a:lnTo>
                    <a:pt x="198271" y="958323"/>
                  </a:lnTo>
                  <a:lnTo>
                    <a:pt x="192013" y="954266"/>
                  </a:lnTo>
                  <a:lnTo>
                    <a:pt x="163590" y="922744"/>
                  </a:lnTo>
                  <a:lnTo>
                    <a:pt x="150580" y="911716"/>
                  </a:lnTo>
                  <a:lnTo>
                    <a:pt x="135384" y="909808"/>
                  </a:lnTo>
                  <a:lnTo>
                    <a:pt x="130132" y="905783"/>
                  </a:lnTo>
                  <a:lnTo>
                    <a:pt x="126602" y="900990"/>
                  </a:lnTo>
                  <a:lnTo>
                    <a:pt x="122576" y="890667"/>
                  </a:lnTo>
                  <a:lnTo>
                    <a:pt x="121235" y="881420"/>
                  </a:lnTo>
                  <a:lnTo>
                    <a:pt x="120895" y="874361"/>
                  </a:lnTo>
                  <a:lnTo>
                    <a:pt x="121472" y="863120"/>
                  </a:lnTo>
                  <a:lnTo>
                    <a:pt x="123680" y="853859"/>
                  </a:lnTo>
                  <a:lnTo>
                    <a:pt x="127690" y="848142"/>
                  </a:lnTo>
                  <a:lnTo>
                    <a:pt x="141594" y="842437"/>
                  </a:lnTo>
                  <a:lnTo>
                    <a:pt x="145665" y="839925"/>
                  </a:lnTo>
                  <a:lnTo>
                    <a:pt x="146841" y="838034"/>
                  </a:lnTo>
                  <a:lnTo>
                    <a:pt x="147189" y="837356"/>
                  </a:lnTo>
                  <a:lnTo>
                    <a:pt x="147217" y="837046"/>
                  </a:lnTo>
                  <a:lnTo>
                    <a:pt x="145240" y="834669"/>
                  </a:lnTo>
                  <a:lnTo>
                    <a:pt x="135960" y="821048"/>
                  </a:lnTo>
                  <a:lnTo>
                    <a:pt x="124656" y="785321"/>
                  </a:lnTo>
                  <a:lnTo>
                    <a:pt x="124983" y="780638"/>
                  </a:lnTo>
                  <a:lnTo>
                    <a:pt x="126845" y="774022"/>
                  </a:lnTo>
                  <a:lnTo>
                    <a:pt x="131541" y="766749"/>
                  </a:lnTo>
                  <a:lnTo>
                    <a:pt x="132515" y="759272"/>
                  </a:lnTo>
                  <a:lnTo>
                    <a:pt x="131036" y="746930"/>
                  </a:lnTo>
                  <a:lnTo>
                    <a:pt x="131041" y="739939"/>
                  </a:lnTo>
                  <a:lnTo>
                    <a:pt x="133749" y="726977"/>
                  </a:lnTo>
                  <a:lnTo>
                    <a:pt x="132319" y="722100"/>
                  </a:lnTo>
                  <a:lnTo>
                    <a:pt x="110920" y="707449"/>
                  </a:lnTo>
                  <a:lnTo>
                    <a:pt x="105786" y="708068"/>
                  </a:lnTo>
                  <a:lnTo>
                    <a:pt x="103797" y="708989"/>
                  </a:lnTo>
                  <a:lnTo>
                    <a:pt x="102399" y="706715"/>
                  </a:lnTo>
                  <a:lnTo>
                    <a:pt x="99815" y="703529"/>
                  </a:lnTo>
                  <a:lnTo>
                    <a:pt x="96447" y="700138"/>
                  </a:lnTo>
                  <a:lnTo>
                    <a:pt x="90244" y="697715"/>
                  </a:lnTo>
                  <a:lnTo>
                    <a:pt x="80170" y="696771"/>
                  </a:lnTo>
                  <a:lnTo>
                    <a:pt x="76145" y="695375"/>
                  </a:lnTo>
                  <a:lnTo>
                    <a:pt x="72215" y="691647"/>
                  </a:lnTo>
                  <a:lnTo>
                    <a:pt x="67339" y="688845"/>
                  </a:lnTo>
                  <a:lnTo>
                    <a:pt x="61566" y="688296"/>
                  </a:lnTo>
                  <a:lnTo>
                    <a:pt x="57253" y="687361"/>
                  </a:lnTo>
                  <a:lnTo>
                    <a:pt x="48396" y="687390"/>
                  </a:lnTo>
                  <a:lnTo>
                    <a:pt x="44257" y="688275"/>
                  </a:lnTo>
                  <a:lnTo>
                    <a:pt x="40062" y="688669"/>
                  </a:lnTo>
                  <a:lnTo>
                    <a:pt x="32270" y="688102"/>
                  </a:lnTo>
                  <a:lnTo>
                    <a:pt x="28911" y="685753"/>
                  </a:lnTo>
                  <a:lnTo>
                    <a:pt x="26290" y="680607"/>
                  </a:lnTo>
                  <a:lnTo>
                    <a:pt x="23376" y="663214"/>
                  </a:lnTo>
                  <a:lnTo>
                    <a:pt x="22970" y="662237"/>
                  </a:lnTo>
                  <a:lnTo>
                    <a:pt x="21515" y="653704"/>
                  </a:lnTo>
                  <a:lnTo>
                    <a:pt x="21760" y="644433"/>
                  </a:lnTo>
                  <a:lnTo>
                    <a:pt x="23361" y="637471"/>
                  </a:lnTo>
                  <a:lnTo>
                    <a:pt x="27436" y="632198"/>
                  </a:lnTo>
                  <a:lnTo>
                    <a:pt x="23249" y="527188"/>
                  </a:lnTo>
                  <a:lnTo>
                    <a:pt x="1246" y="526350"/>
                  </a:lnTo>
                  <a:lnTo>
                    <a:pt x="0" y="526371"/>
                  </a:lnTo>
                  <a:lnTo>
                    <a:pt x="743" y="525576"/>
                  </a:lnTo>
                  <a:lnTo>
                    <a:pt x="13627" y="504972"/>
                  </a:lnTo>
                  <a:lnTo>
                    <a:pt x="13825" y="500891"/>
                  </a:lnTo>
                  <a:lnTo>
                    <a:pt x="12591" y="497380"/>
                  </a:lnTo>
                  <a:lnTo>
                    <a:pt x="12378" y="494252"/>
                  </a:lnTo>
                  <a:lnTo>
                    <a:pt x="15703" y="491358"/>
                  </a:lnTo>
                  <a:lnTo>
                    <a:pt x="24649" y="487826"/>
                  </a:lnTo>
                  <a:lnTo>
                    <a:pt x="27722" y="485520"/>
                  </a:lnTo>
                  <a:lnTo>
                    <a:pt x="30468" y="481034"/>
                  </a:lnTo>
                  <a:lnTo>
                    <a:pt x="31916" y="475113"/>
                  </a:lnTo>
                  <a:lnTo>
                    <a:pt x="32739" y="466799"/>
                  </a:lnTo>
                  <a:lnTo>
                    <a:pt x="32488" y="458939"/>
                  </a:lnTo>
                  <a:lnTo>
                    <a:pt x="30783" y="454524"/>
                  </a:lnTo>
                  <a:lnTo>
                    <a:pt x="26624" y="448256"/>
                  </a:lnTo>
                  <a:lnTo>
                    <a:pt x="29908" y="442305"/>
                  </a:lnTo>
                  <a:lnTo>
                    <a:pt x="36178" y="436636"/>
                  </a:lnTo>
                  <a:lnTo>
                    <a:pt x="40914" y="431245"/>
                  </a:lnTo>
                  <a:lnTo>
                    <a:pt x="44234" y="425260"/>
                  </a:lnTo>
                  <a:lnTo>
                    <a:pt x="43775" y="423083"/>
                  </a:lnTo>
                  <a:lnTo>
                    <a:pt x="41733" y="418054"/>
                  </a:lnTo>
                  <a:lnTo>
                    <a:pt x="39452" y="414595"/>
                  </a:lnTo>
                  <a:lnTo>
                    <a:pt x="37573" y="413932"/>
                  </a:lnTo>
                  <a:lnTo>
                    <a:pt x="36343" y="412824"/>
                  </a:lnTo>
                  <a:lnTo>
                    <a:pt x="36040" y="407950"/>
                  </a:lnTo>
                  <a:lnTo>
                    <a:pt x="37826" y="400276"/>
                  </a:lnTo>
                  <a:lnTo>
                    <a:pt x="41949" y="393003"/>
                  </a:lnTo>
                  <a:lnTo>
                    <a:pt x="55873" y="376005"/>
                  </a:lnTo>
                  <a:lnTo>
                    <a:pt x="57660" y="372520"/>
                  </a:lnTo>
                  <a:lnTo>
                    <a:pt x="58427" y="368868"/>
                  </a:lnTo>
                  <a:lnTo>
                    <a:pt x="59044" y="363834"/>
                  </a:lnTo>
                  <a:lnTo>
                    <a:pt x="58497" y="360021"/>
                  </a:lnTo>
                  <a:lnTo>
                    <a:pt x="57238" y="356982"/>
                  </a:lnTo>
                  <a:lnTo>
                    <a:pt x="57591" y="354174"/>
                  </a:lnTo>
                  <a:lnTo>
                    <a:pt x="61843" y="350759"/>
                  </a:lnTo>
                  <a:lnTo>
                    <a:pt x="64651" y="347296"/>
                  </a:lnTo>
                  <a:lnTo>
                    <a:pt x="63120" y="343605"/>
                  </a:lnTo>
                  <a:lnTo>
                    <a:pt x="60045" y="339902"/>
                  </a:lnTo>
                  <a:lnTo>
                    <a:pt x="58156" y="336473"/>
                  </a:lnTo>
                  <a:lnTo>
                    <a:pt x="58310" y="333485"/>
                  </a:lnTo>
                  <a:lnTo>
                    <a:pt x="59155" y="330596"/>
                  </a:lnTo>
                  <a:lnTo>
                    <a:pt x="61574" y="325136"/>
                  </a:lnTo>
                  <a:lnTo>
                    <a:pt x="67605" y="303240"/>
                  </a:lnTo>
                  <a:lnTo>
                    <a:pt x="69693" y="299750"/>
                  </a:lnTo>
                  <a:lnTo>
                    <a:pt x="77734" y="296356"/>
                  </a:lnTo>
                  <a:lnTo>
                    <a:pt x="81128" y="292156"/>
                  </a:lnTo>
                  <a:lnTo>
                    <a:pt x="86037" y="278398"/>
                  </a:lnTo>
                  <a:lnTo>
                    <a:pt x="88609" y="274029"/>
                  </a:lnTo>
                  <a:lnTo>
                    <a:pt x="91298" y="270969"/>
                  </a:lnTo>
                  <a:lnTo>
                    <a:pt x="94592" y="268738"/>
                  </a:lnTo>
                  <a:lnTo>
                    <a:pt x="98974" y="266711"/>
                  </a:lnTo>
                  <a:lnTo>
                    <a:pt x="102562" y="264330"/>
                  </a:lnTo>
                  <a:lnTo>
                    <a:pt x="103842" y="261583"/>
                  </a:lnTo>
                  <a:lnTo>
                    <a:pt x="104525" y="258552"/>
                  </a:lnTo>
                  <a:lnTo>
                    <a:pt x="106228" y="255398"/>
                  </a:lnTo>
                  <a:lnTo>
                    <a:pt x="118472" y="242526"/>
                  </a:lnTo>
                  <a:lnTo>
                    <a:pt x="125959" y="238421"/>
                  </a:lnTo>
                  <a:lnTo>
                    <a:pt x="133578" y="239412"/>
                  </a:lnTo>
                  <a:lnTo>
                    <a:pt x="135721" y="242259"/>
                  </a:lnTo>
                  <a:lnTo>
                    <a:pt x="137148" y="245808"/>
                  </a:lnTo>
                  <a:lnTo>
                    <a:pt x="139145" y="247601"/>
                  </a:lnTo>
                  <a:lnTo>
                    <a:pt x="143002" y="245331"/>
                  </a:lnTo>
                  <a:lnTo>
                    <a:pt x="145999" y="242744"/>
                  </a:lnTo>
                  <a:lnTo>
                    <a:pt x="169799" y="231016"/>
                  </a:lnTo>
                  <a:lnTo>
                    <a:pt x="184896" y="226320"/>
                  </a:lnTo>
                  <a:lnTo>
                    <a:pt x="200691" y="225007"/>
                  </a:lnTo>
                  <a:lnTo>
                    <a:pt x="218148" y="228123"/>
                  </a:lnTo>
                  <a:lnTo>
                    <a:pt x="232727" y="233570"/>
                  </a:lnTo>
                  <a:lnTo>
                    <a:pt x="237678" y="234682"/>
                  </a:lnTo>
                  <a:lnTo>
                    <a:pt x="243338" y="234185"/>
                  </a:lnTo>
                  <a:lnTo>
                    <a:pt x="253738" y="230184"/>
                  </a:lnTo>
                  <a:lnTo>
                    <a:pt x="257847" y="229379"/>
                  </a:lnTo>
                  <a:lnTo>
                    <a:pt x="262438" y="230753"/>
                  </a:lnTo>
                  <a:lnTo>
                    <a:pt x="265296" y="233563"/>
                  </a:lnTo>
                  <a:lnTo>
                    <a:pt x="270238" y="241013"/>
                  </a:lnTo>
                  <a:lnTo>
                    <a:pt x="274460" y="245449"/>
                  </a:lnTo>
                  <a:lnTo>
                    <a:pt x="277674" y="247784"/>
                  </a:lnTo>
                  <a:lnTo>
                    <a:pt x="287028" y="252027"/>
                  </a:lnTo>
                  <a:lnTo>
                    <a:pt x="295101" y="256903"/>
                  </a:lnTo>
                  <a:lnTo>
                    <a:pt x="328943" y="283143"/>
                  </a:lnTo>
                  <a:lnTo>
                    <a:pt x="331370" y="286617"/>
                  </a:lnTo>
                  <a:lnTo>
                    <a:pt x="335382" y="290733"/>
                  </a:lnTo>
                  <a:lnTo>
                    <a:pt x="353211" y="296089"/>
                  </a:lnTo>
                  <a:lnTo>
                    <a:pt x="356222" y="298760"/>
                  </a:lnTo>
                  <a:lnTo>
                    <a:pt x="359529" y="306088"/>
                  </a:lnTo>
                  <a:lnTo>
                    <a:pt x="361687" y="309202"/>
                  </a:lnTo>
                  <a:lnTo>
                    <a:pt x="364658" y="310999"/>
                  </a:lnTo>
                  <a:lnTo>
                    <a:pt x="371115" y="313064"/>
                  </a:lnTo>
                  <a:lnTo>
                    <a:pt x="373953" y="314827"/>
                  </a:lnTo>
                  <a:lnTo>
                    <a:pt x="386118" y="330757"/>
                  </a:lnTo>
                  <a:lnTo>
                    <a:pt x="400571" y="341144"/>
                  </a:lnTo>
                  <a:lnTo>
                    <a:pt x="405407" y="348028"/>
                  </a:lnTo>
                  <a:lnTo>
                    <a:pt x="411472" y="351776"/>
                  </a:lnTo>
                  <a:lnTo>
                    <a:pt x="427866" y="347566"/>
                  </a:lnTo>
                  <a:lnTo>
                    <a:pt x="431548" y="348236"/>
                  </a:lnTo>
                  <a:lnTo>
                    <a:pt x="434809" y="350257"/>
                  </a:lnTo>
                  <a:lnTo>
                    <a:pt x="438140" y="353004"/>
                  </a:lnTo>
                  <a:lnTo>
                    <a:pt x="438451" y="355878"/>
                  </a:lnTo>
                  <a:lnTo>
                    <a:pt x="436759" y="358908"/>
                  </a:lnTo>
                  <a:lnTo>
                    <a:pt x="437228" y="360580"/>
                  </a:lnTo>
                  <a:lnTo>
                    <a:pt x="444018" y="359524"/>
                  </a:lnTo>
                  <a:lnTo>
                    <a:pt x="476972" y="350372"/>
                  </a:lnTo>
                  <a:lnTo>
                    <a:pt x="493652" y="350192"/>
                  </a:lnTo>
                  <a:lnTo>
                    <a:pt x="507735" y="358254"/>
                  </a:lnTo>
                  <a:lnTo>
                    <a:pt x="529743" y="384421"/>
                  </a:lnTo>
                  <a:lnTo>
                    <a:pt x="543156" y="394354"/>
                  </a:lnTo>
                  <a:lnTo>
                    <a:pt x="559136" y="397007"/>
                  </a:lnTo>
                  <a:lnTo>
                    <a:pt x="567855" y="394730"/>
                  </a:lnTo>
                  <a:lnTo>
                    <a:pt x="574213" y="391987"/>
                  </a:lnTo>
                  <a:lnTo>
                    <a:pt x="580543" y="391174"/>
                  </a:lnTo>
                  <a:lnTo>
                    <a:pt x="594554" y="396371"/>
                  </a:lnTo>
                  <a:lnTo>
                    <a:pt x="618639" y="405318"/>
                  </a:lnTo>
                  <a:lnTo>
                    <a:pt x="635433" y="416845"/>
                  </a:lnTo>
                  <a:lnTo>
                    <a:pt x="646645" y="419390"/>
                  </a:lnTo>
                  <a:lnTo>
                    <a:pt x="669789" y="416773"/>
                  </a:lnTo>
                  <a:lnTo>
                    <a:pt x="680180" y="419145"/>
                  </a:lnTo>
                  <a:lnTo>
                    <a:pt x="689029" y="421482"/>
                  </a:lnTo>
                  <a:lnTo>
                    <a:pt x="698634" y="420364"/>
                  </a:lnTo>
                  <a:lnTo>
                    <a:pt x="717556" y="415332"/>
                  </a:lnTo>
                  <a:lnTo>
                    <a:pt x="723855" y="412686"/>
                  </a:lnTo>
                  <a:lnTo>
                    <a:pt x="742772" y="398203"/>
                  </a:lnTo>
                  <a:lnTo>
                    <a:pt x="757188" y="391251"/>
                  </a:lnTo>
                  <a:lnTo>
                    <a:pt x="769396" y="389466"/>
                  </a:lnTo>
                  <a:lnTo>
                    <a:pt x="781626" y="391543"/>
                  </a:lnTo>
                  <a:lnTo>
                    <a:pt x="796108" y="396144"/>
                  </a:lnTo>
                  <a:lnTo>
                    <a:pt x="809383" y="398561"/>
                  </a:lnTo>
                  <a:lnTo>
                    <a:pt x="875638" y="391933"/>
                  </a:lnTo>
                  <a:lnTo>
                    <a:pt x="898537" y="380679"/>
                  </a:lnTo>
                  <a:lnTo>
                    <a:pt x="939662" y="348675"/>
                  </a:lnTo>
                  <a:lnTo>
                    <a:pt x="946678" y="327507"/>
                  </a:lnTo>
                  <a:lnTo>
                    <a:pt x="960912" y="293827"/>
                  </a:lnTo>
                  <a:lnTo>
                    <a:pt x="964376" y="285642"/>
                  </a:lnTo>
                  <a:lnTo>
                    <a:pt x="974895" y="239941"/>
                  </a:lnTo>
                  <a:lnTo>
                    <a:pt x="1003279" y="177293"/>
                  </a:lnTo>
                  <a:lnTo>
                    <a:pt x="1010503" y="153920"/>
                  </a:lnTo>
                  <a:lnTo>
                    <a:pt x="1020320" y="136942"/>
                  </a:lnTo>
                  <a:lnTo>
                    <a:pt x="1021030" y="123847"/>
                  </a:lnTo>
                  <a:lnTo>
                    <a:pt x="1030533" y="102464"/>
                  </a:lnTo>
                  <a:lnTo>
                    <a:pt x="1034005" y="91180"/>
                  </a:lnTo>
                  <a:lnTo>
                    <a:pt x="1034299" y="76990"/>
                  </a:lnTo>
                  <a:lnTo>
                    <a:pt x="1031225" y="51231"/>
                  </a:lnTo>
                  <a:lnTo>
                    <a:pt x="1031766" y="42611"/>
                  </a:lnTo>
                  <a:lnTo>
                    <a:pt x="1033600" y="40955"/>
                  </a:lnTo>
                  <a:lnTo>
                    <a:pt x="1036052" y="40542"/>
                  </a:lnTo>
                  <a:lnTo>
                    <a:pt x="1046638" y="37007"/>
                  </a:lnTo>
                  <a:lnTo>
                    <a:pt x="1063075" y="37793"/>
                  </a:lnTo>
                  <a:lnTo>
                    <a:pt x="1067929" y="35296"/>
                  </a:lnTo>
                  <a:lnTo>
                    <a:pt x="1078395" y="27728"/>
                  </a:lnTo>
                  <a:lnTo>
                    <a:pt x="1127336" y="12900"/>
                  </a:lnTo>
                  <a:lnTo>
                    <a:pt x="1163624" y="1951"/>
                  </a:lnTo>
                  <a:lnTo>
                    <a:pt x="1178682" y="0"/>
                  </a:lnTo>
                  <a:lnTo>
                    <a:pt x="1184701" y="663"/>
                  </a:lnTo>
                  <a:lnTo>
                    <a:pt x="1190775" y="2164"/>
                  </a:lnTo>
                  <a:lnTo>
                    <a:pt x="1196562" y="2753"/>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12" name="Freeform 5">
              <a:extLst>
                <a:ext uri="{FF2B5EF4-FFF2-40B4-BE49-F238E27FC236}">
                  <a16:creationId xmlns:a16="http://schemas.microsoft.com/office/drawing/2014/main" id="{B58C3ADC-11A3-CCE2-8459-5BA8DC470349}"/>
                </a:ext>
              </a:extLst>
            </p:cNvPr>
            <p:cNvSpPr>
              <a:spLocks noChangeAspect="1"/>
            </p:cNvSpPr>
            <p:nvPr>
              <p:custDataLst>
                <p:tags r:id="rId4"/>
              </p:custDataLst>
            </p:nvPr>
          </p:nvSpPr>
          <p:spPr>
            <a:xfrm>
              <a:off x="4446711" y="3280263"/>
              <a:ext cx="1694530" cy="1404805"/>
            </a:xfrm>
            <a:custGeom>
              <a:avLst/>
              <a:gdLst/>
              <a:ahLst/>
              <a:cxnLst/>
              <a:rect l="0" t="0" r="0" b="0"/>
              <a:pathLst>
                <a:path w="1694530" h="1404805">
                  <a:moveTo>
                    <a:pt x="1189934" y="75610"/>
                  </a:moveTo>
                  <a:lnTo>
                    <a:pt x="1196714" y="70029"/>
                  </a:lnTo>
                  <a:lnTo>
                    <a:pt x="1200363" y="70242"/>
                  </a:lnTo>
                  <a:lnTo>
                    <a:pt x="1201958" y="77684"/>
                  </a:lnTo>
                  <a:lnTo>
                    <a:pt x="1202757" y="79309"/>
                  </a:lnTo>
                  <a:lnTo>
                    <a:pt x="1204157" y="81499"/>
                  </a:lnTo>
                  <a:lnTo>
                    <a:pt x="1205245" y="82642"/>
                  </a:lnTo>
                  <a:lnTo>
                    <a:pt x="1209152" y="85761"/>
                  </a:lnTo>
                  <a:lnTo>
                    <a:pt x="1217654" y="84787"/>
                  </a:lnTo>
                  <a:lnTo>
                    <a:pt x="1223527" y="82663"/>
                  </a:lnTo>
                  <a:lnTo>
                    <a:pt x="1227036" y="82602"/>
                  </a:lnTo>
                  <a:lnTo>
                    <a:pt x="1229162" y="83230"/>
                  </a:lnTo>
                  <a:lnTo>
                    <a:pt x="1230626" y="84839"/>
                  </a:lnTo>
                  <a:lnTo>
                    <a:pt x="1231707" y="86201"/>
                  </a:lnTo>
                  <a:lnTo>
                    <a:pt x="1237168" y="89915"/>
                  </a:lnTo>
                  <a:lnTo>
                    <a:pt x="1247846" y="96172"/>
                  </a:lnTo>
                  <a:lnTo>
                    <a:pt x="1253317" y="97247"/>
                  </a:lnTo>
                  <a:lnTo>
                    <a:pt x="1260305" y="96966"/>
                  </a:lnTo>
                  <a:lnTo>
                    <a:pt x="1267442" y="97675"/>
                  </a:lnTo>
                  <a:lnTo>
                    <a:pt x="1270536" y="98972"/>
                  </a:lnTo>
                  <a:lnTo>
                    <a:pt x="1272433" y="100687"/>
                  </a:lnTo>
                  <a:lnTo>
                    <a:pt x="1273665" y="106719"/>
                  </a:lnTo>
                  <a:lnTo>
                    <a:pt x="1274341" y="108525"/>
                  </a:lnTo>
                  <a:lnTo>
                    <a:pt x="1275351" y="110578"/>
                  </a:lnTo>
                  <a:lnTo>
                    <a:pt x="1276893" y="112702"/>
                  </a:lnTo>
                  <a:lnTo>
                    <a:pt x="1279631" y="115574"/>
                  </a:lnTo>
                  <a:lnTo>
                    <a:pt x="1281946" y="116283"/>
                  </a:lnTo>
                  <a:lnTo>
                    <a:pt x="1283800" y="116122"/>
                  </a:lnTo>
                  <a:lnTo>
                    <a:pt x="1285291" y="115093"/>
                  </a:lnTo>
                  <a:lnTo>
                    <a:pt x="1288670" y="111208"/>
                  </a:lnTo>
                  <a:lnTo>
                    <a:pt x="1290473" y="110080"/>
                  </a:lnTo>
                  <a:lnTo>
                    <a:pt x="1292781" y="109423"/>
                  </a:lnTo>
                  <a:lnTo>
                    <a:pt x="1296773" y="109384"/>
                  </a:lnTo>
                  <a:lnTo>
                    <a:pt x="1298886" y="110325"/>
                  </a:lnTo>
                  <a:lnTo>
                    <a:pt x="1300502" y="111632"/>
                  </a:lnTo>
                  <a:lnTo>
                    <a:pt x="1303523" y="116318"/>
                  </a:lnTo>
                  <a:lnTo>
                    <a:pt x="1307127" y="119911"/>
                  </a:lnTo>
                  <a:lnTo>
                    <a:pt x="1308518" y="123727"/>
                  </a:lnTo>
                  <a:lnTo>
                    <a:pt x="1317039" y="127768"/>
                  </a:lnTo>
                  <a:lnTo>
                    <a:pt x="1317938" y="130694"/>
                  </a:lnTo>
                  <a:lnTo>
                    <a:pt x="1315368" y="135112"/>
                  </a:lnTo>
                  <a:lnTo>
                    <a:pt x="1312828" y="143285"/>
                  </a:lnTo>
                  <a:lnTo>
                    <a:pt x="1316696" y="141932"/>
                  </a:lnTo>
                  <a:lnTo>
                    <a:pt x="1331570" y="129381"/>
                  </a:lnTo>
                  <a:lnTo>
                    <a:pt x="1335670" y="127436"/>
                  </a:lnTo>
                  <a:lnTo>
                    <a:pt x="1340094" y="127033"/>
                  </a:lnTo>
                  <a:lnTo>
                    <a:pt x="1346737" y="127303"/>
                  </a:lnTo>
                  <a:lnTo>
                    <a:pt x="1351934" y="126052"/>
                  </a:lnTo>
                  <a:lnTo>
                    <a:pt x="1351193" y="122857"/>
                  </a:lnTo>
                  <a:lnTo>
                    <a:pt x="1345972" y="117658"/>
                  </a:lnTo>
                  <a:lnTo>
                    <a:pt x="1343351" y="115879"/>
                  </a:lnTo>
                  <a:lnTo>
                    <a:pt x="1341241" y="116411"/>
                  </a:lnTo>
                  <a:lnTo>
                    <a:pt x="1340432" y="116349"/>
                  </a:lnTo>
                  <a:lnTo>
                    <a:pt x="1341644" y="112908"/>
                  </a:lnTo>
                  <a:lnTo>
                    <a:pt x="1350649" y="108336"/>
                  </a:lnTo>
                  <a:lnTo>
                    <a:pt x="1364657" y="114299"/>
                  </a:lnTo>
                  <a:lnTo>
                    <a:pt x="1388389" y="131308"/>
                  </a:lnTo>
                  <a:lnTo>
                    <a:pt x="1392063" y="133017"/>
                  </a:lnTo>
                  <a:lnTo>
                    <a:pt x="1394481" y="133463"/>
                  </a:lnTo>
                  <a:lnTo>
                    <a:pt x="1396786" y="134379"/>
                  </a:lnTo>
                  <a:lnTo>
                    <a:pt x="1400068" y="137625"/>
                  </a:lnTo>
                  <a:lnTo>
                    <a:pt x="1403265" y="139501"/>
                  </a:lnTo>
                  <a:lnTo>
                    <a:pt x="1406722" y="138945"/>
                  </a:lnTo>
                  <a:lnTo>
                    <a:pt x="1410077" y="137530"/>
                  </a:lnTo>
                  <a:lnTo>
                    <a:pt x="1413055" y="136739"/>
                  </a:lnTo>
                  <a:lnTo>
                    <a:pt x="1415806" y="137890"/>
                  </a:lnTo>
                  <a:lnTo>
                    <a:pt x="1417469" y="140043"/>
                  </a:lnTo>
                  <a:lnTo>
                    <a:pt x="1419273" y="141855"/>
                  </a:lnTo>
                  <a:lnTo>
                    <a:pt x="1422514" y="141894"/>
                  </a:lnTo>
                  <a:lnTo>
                    <a:pt x="1425293" y="140296"/>
                  </a:lnTo>
                  <a:lnTo>
                    <a:pt x="1429195" y="135220"/>
                  </a:lnTo>
                  <a:lnTo>
                    <a:pt x="1431596" y="132788"/>
                  </a:lnTo>
                  <a:lnTo>
                    <a:pt x="1434663" y="131310"/>
                  </a:lnTo>
                  <a:lnTo>
                    <a:pt x="1437418" y="130914"/>
                  </a:lnTo>
                  <a:lnTo>
                    <a:pt x="1440238" y="130029"/>
                  </a:lnTo>
                  <a:lnTo>
                    <a:pt x="1443470" y="127081"/>
                  </a:lnTo>
                  <a:lnTo>
                    <a:pt x="1446398" y="125435"/>
                  </a:lnTo>
                  <a:lnTo>
                    <a:pt x="1450215" y="125295"/>
                  </a:lnTo>
                  <a:lnTo>
                    <a:pt x="1456364" y="126224"/>
                  </a:lnTo>
                  <a:lnTo>
                    <a:pt x="1470043" y="136334"/>
                  </a:lnTo>
                  <a:lnTo>
                    <a:pt x="1472939" y="137459"/>
                  </a:lnTo>
                  <a:lnTo>
                    <a:pt x="1475544" y="137625"/>
                  </a:lnTo>
                  <a:lnTo>
                    <a:pt x="1476956" y="138988"/>
                  </a:lnTo>
                  <a:lnTo>
                    <a:pt x="1476398" y="143797"/>
                  </a:lnTo>
                  <a:lnTo>
                    <a:pt x="1477315" y="146746"/>
                  </a:lnTo>
                  <a:lnTo>
                    <a:pt x="1477473" y="147791"/>
                  </a:lnTo>
                  <a:lnTo>
                    <a:pt x="1477092" y="151732"/>
                  </a:lnTo>
                  <a:lnTo>
                    <a:pt x="1477366" y="153600"/>
                  </a:lnTo>
                  <a:lnTo>
                    <a:pt x="1478189" y="155106"/>
                  </a:lnTo>
                  <a:lnTo>
                    <a:pt x="1480732" y="157440"/>
                  </a:lnTo>
                  <a:lnTo>
                    <a:pt x="1481819" y="158791"/>
                  </a:lnTo>
                  <a:lnTo>
                    <a:pt x="1482739" y="160283"/>
                  </a:lnTo>
                  <a:lnTo>
                    <a:pt x="1484175" y="163670"/>
                  </a:lnTo>
                  <a:lnTo>
                    <a:pt x="1486538" y="171064"/>
                  </a:lnTo>
                  <a:lnTo>
                    <a:pt x="1489191" y="177120"/>
                  </a:lnTo>
                  <a:lnTo>
                    <a:pt x="1490383" y="179132"/>
                  </a:lnTo>
                  <a:lnTo>
                    <a:pt x="1492751" y="182225"/>
                  </a:lnTo>
                  <a:lnTo>
                    <a:pt x="1494899" y="183324"/>
                  </a:lnTo>
                  <a:lnTo>
                    <a:pt x="1496762" y="183301"/>
                  </a:lnTo>
                  <a:lnTo>
                    <a:pt x="1498189" y="182369"/>
                  </a:lnTo>
                  <a:lnTo>
                    <a:pt x="1500768" y="180022"/>
                  </a:lnTo>
                  <a:lnTo>
                    <a:pt x="1502306" y="179149"/>
                  </a:lnTo>
                  <a:lnTo>
                    <a:pt x="1506276" y="178238"/>
                  </a:lnTo>
                  <a:lnTo>
                    <a:pt x="1513272" y="178332"/>
                  </a:lnTo>
                  <a:lnTo>
                    <a:pt x="1520200" y="179411"/>
                  </a:lnTo>
                  <a:lnTo>
                    <a:pt x="1523714" y="180325"/>
                  </a:lnTo>
                  <a:lnTo>
                    <a:pt x="1526200" y="181475"/>
                  </a:lnTo>
                  <a:lnTo>
                    <a:pt x="1527418" y="182723"/>
                  </a:lnTo>
                  <a:lnTo>
                    <a:pt x="1529622" y="186215"/>
                  </a:lnTo>
                  <a:lnTo>
                    <a:pt x="1531985" y="188473"/>
                  </a:lnTo>
                  <a:lnTo>
                    <a:pt x="1536340" y="191625"/>
                  </a:lnTo>
                  <a:lnTo>
                    <a:pt x="1542332" y="193838"/>
                  </a:lnTo>
                  <a:lnTo>
                    <a:pt x="1545427" y="195523"/>
                  </a:lnTo>
                  <a:lnTo>
                    <a:pt x="1547309" y="197198"/>
                  </a:lnTo>
                  <a:lnTo>
                    <a:pt x="1548577" y="198814"/>
                  </a:lnTo>
                  <a:lnTo>
                    <a:pt x="1550642" y="200752"/>
                  </a:lnTo>
                  <a:lnTo>
                    <a:pt x="1557525" y="202472"/>
                  </a:lnTo>
                  <a:lnTo>
                    <a:pt x="1559820" y="203436"/>
                  </a:lnTo>
                  <a:lnTo>
                    <a:pt x="1561380" y="204589"/>
                  </a:lnTo>
                  <a:lnTo>
                    <a:pt x="1562063" y="205782"/>
                  </a:lnTo>
                  <a:lnTo>
                    <a:pt x="1561772" y="207083"/>
                  </a:lnTo>
                  <a:lnTo>
                    <a:pt x="1561042" y="208422"/>
                  </a:lnTo>
                  <a:lnTo>
                    <a:pt x="1560487" y="210260"/>
                  </a:lnTo>
                  <a:lnTo>
                    <a:pt x="1560505" y="212375"/>
                  </a:lnTo>
                  <a:lnTo>
                    <a:pt x="1561532" y="214747"/>
                  </a:lnTo>
                  <a:lnTo>
                    <a:pt x="1563240" y="215816"/>
                  </a:lnTo>
                  <a:lnTo>
                    <a:pt x="1565310" y="216315"/>
                  </a:lnTo>
                  <a:lnTo>
                    <a:pt x="1567546" y="216255"/>
                  </a:lnTo>
                  <a:lnTo>
                    <a:pt x="1569521" y="215839"/>
                  </a:lnTo>
                  <a:lnTo>
                    <a:pt x="1575085" y="213794"/>
                  </a:lnTo>
                  <a:lnTo>
                    <a:pt x="1577340" y="213244"/>
                  </a:lnTo>
                  <a:lnTo>
                    <a:pt x="1581831" y="213911"/>
                  </a:lnTo>
                  <a:lnTo>
                    <a:pt x="1584169" y="215022"/>
                  </a:lnTo>
                  <a:lnTo>
                    <a:pt x="1594552" y="222009"/>
                  </a:lnTo>
                  <a:lnTo>
                    <a:pt x="1598954" y="228727"/>
                  </a:lnTo>
                  <a:lnTo>
                    <a:pt x="1600309" y="233848"/>
                  </a:lnTo>
                  <a:lnTo>
                    <a:pt x="1601504" y="240621"/>
                  </a:lnTo>
                  <a:lnTo>
                    <a:pt x="1602792" y="242860"/>
                  </a:lnTo>
                  <a:lnTo>
                    <a:pt x="1604323" y="244689"/>
                  </a:lnTo>
                  <a:lnTo>
                    <a:pt x="1606252" y="246242"/>
                  </a:lnTo>
                  <a:lnTo>
                    <a:pt x="1606862" y="248016"/>
                  </a:lnTo>
                  <a:lnTo>
                    <a:pt x="1606783" y="250036"/>
                  </a:lnTo>
                  <a:lnTo>
                    <a:pt x="1606210" y="252311"/>
                  </a:lnTo>
                  <a:lnTo>
                    <a:pt x="1606585" y="253893"/>
                  </a:lnTo>
                  <a:lnTo>
                    <a:pt x="1616181" y="265322"/>
                  </a:lnTo>
                  <a:lnTo>
                    <a:pt x="1617632" y="266674"/>
                  </a:lnTo>
                  <a:lnTo>
                    <a:pt x="1621381" y="269176"/>
                  </a:lnTo>
                  <a:lnTo>
                    <a:pt x="1623627" y="271253"/>
                  </a:lnTo>
                  <a:lnTo>
                    <a:pt x="1623997" y="272945"/>
                  </a:lnTo>
                  <a:lnTo>
                    <a:pt x="1623351" y="274542"/>
                  </a:lnTo>
                  <a:lnTo>
                    <a:pt x="1622464" y="276165"/>
                  </a:lnTo>
                  <a:lnTo>
                    <a:pt x="1621937" y="278441"/>
                  </a:lnTo>
                  <a:lnTo>
                    <a:pt x="1622353" y="280189"/>
                  </a:lnTo>
                  <a:lnTo>
                    <a:pt x="1623162" y="281808"/>
                  </a:lnTo>
                  <a:lnTo>
                    <a:pt x="1624223" y="283163"/>
                  </a:lnTo>
                  <a:lnTo>
                    <a:pt x="1625436" y="284397"/>
                  </a:lnTo>
                  <a:lnTo>
                    <a:pt x="1645154" y="311758"/>
                  </a:lnTo>
                  <a:lnTo>
                    <a:pt x="1648371" y="314879"/>
                  </a:lnTo>
                  <a:lnTo>
                    <a:pt x="1650410" y="315164"/>
                  </a:lnTo>
                  <a:lnTo>
                    <a:pt x="1652454" y="314937"/>
                  </a:lnTo>
                  <a:lnTo>
                    <a:pt x="1654129" y="314240"/>
                  </a:lnTo>
                  <a:lnTo>
                    <a:pt x="1655569" y="313369"/>
                  </a:lnTo>
                  <a:lnTo>
                    <a:pt x="1657832" y="311329"/>
                  </a:lnTo>
                  <a:lnTo>
                    <a:pt x="1658529" y="310866"/>
                  </a:lnTo>
                  <a:lnTo>
                    <a:pt x="1659864" y="310173"/>
                  </a:lnTo>
                  <a:lnTo>
                    <a:pt x="1661628" y="309699"/>
                  </a:lnTo>
                  <a:lnTo>
                    <a:pt x="1663621" y="309544"/>
                  </a:lnTo>
                  <a:lnTo>
                    <a:pt x="1667482" y="309886"/>
                  </a:lnTo>
                  <a:lnTo>
                    <a:pt x="1669018" y="309457"/>
                  </a:lnTo>
                  <a:lnTo>
                    <a:pt x="1670079" y="308390"/>
                  </a:lnTo>
                  <a:lnTo>
                    <a:pt x="1670442" y="306618"/>
                  </a:lnTo>
                  <a:lnTo>
                    <a:pt x="1670300" y="302966"/>
                  </a:lnTo>
                  <a:lnTo>
                    <a:pt x="1670422" y="301166"/>
                  </a:lnTo>
                  <a:lnTo>
                    <a:pt x="1671116" y="299589"/>
                  </a:lnTo>
                  <a:lnTo>
                    <a:pt x="1672047" y="298170"/>
                  </a:lnTo>
                  <a:lnTo>
                    <a:pt x="1673307" y="296964"/>
                  </a:lnTo>
                  <a:lnTo>
                    <a:pt x="1674751" y="296021"/>
                  </a:lnTo>
                  <a:lnTo>
                    <a:pt x="1676432" y="295234"/>
                  </a:lnTo>
                  <a:lnTo>
                    <a:pt x="1680299" y="294301"/>
                  </a:lnTo>
                  <a:lnTo>
                    <a:pt x="1682491" y="294010"/>
                  </a:lnTo>
                  <a:lnTo>
                    <a:pt x="1687537" y="294294"/>
                  </a:lnTo>
                  <a:lnTo>
                    <a:pt x="1694529" y="296338"/>
                  </a:lnTo>
                  <a:lnTo>
                    <a:pt x="1679308" y="303103"/>
                  </a:lnTo>
                  <a:lnTo>
                    <a:pt x="1677912" y="306418"/>
                  </a:lnTo>
                  <a:lnTo>
                    <a:pt x="1678460" y="308428"/>
                  </a:lnTo>
                  <a:lnTo>
                    <a:pt x="1678102" y="311239"/>
                  </a:lnTo>
                  <a:lnTo>
                    <a:pt x="1676602" y="315935"/>
                  </a:lnTo>
                  <a:lnTo>
                    <a:pt x="1676394" y="318643"/>
                  </a:lnTo>
                  <a:lnTo>
                    <a:pt x="1677095" y="320477"/>
                  </a:lnTo>
                  <a:lnTo>
                    <a:pt x="1678609" y="321324"/>
                  </a:lnTo>
                  <a:lnTo>
                    <a:pt x="1689112" y="325429"/>
                  </a:lnTo>
                  <a:lnTo>
                    <a:pt x="1690572" y="326438"/>
                  </a:lnTo>
                  <a:lnTo>
                    <a:pt x="1691911" y="329193"/>
                  </a:lnTo>
                  <a:lnTo>
                    <a:pt x="1692902" y="333318"/>
                  </a:lnTo>
                  <a:lnTo>
                    <a:pt x="1693783" y="342436"/>
                  </a:lnTo>
                  <a:lnTo>
                    <a:pt x="1693227" y="346497"/>
                  </a:lnTo>
                  <a:lnTo>
                    <a:pt x="1692200" y="349115"/>
                  </a:lnTo>
                  <a:lnTo>
                    <a:pt x="1690801" y="350151"/>
                  </a:lnTo>
                  <a:lnTo>
                    <a:pt x="1672854" y="358971"/>
                  </a:lnTo>
                  <a:lnTo>
                    <a:pt x="1671414" y="359878"/>
                  </a:lnTo>
                  <a:lnTo>
                    <a:pt x="1668509" y="362291"/>
                  </a:lnTo>
                  <a:lnTo>
                    <a:pt x="1666924" y="363976"/>
                  </a:lnTo>
                  <a:lnTo>
                    <a:pt x="1664947" y="366556"/>
                  </a:lnTo>
                  <a:lnTo>
                    <a:pt x="1664110" y="368910"/>
                  </a:lnTo>
                  <a:lnTo>
                    <a:pt x="1663776" y="371156"/>
                  </a:lnTo>
                  <a:lnTo>
                    <a:pt x="1664030" y="373227"/>
                  </a:lnTo>
                  <a:lnTo>
                    <a:pt x="1664601" y="375038"/>
                  </a:lnTo>
                  <a:lnTo>
                    <a:pt x="1665337" y="376764"/>
                  </a:lnTo>
                  <a:lnTo>
                    <a:pt x="1669125" y="382664"/>
                  </a:lnTo>
                  <a:lnTo>
                    <a:pt x="1669928" y="384320"/>
                  </a:lnTo>
                  <a:lnTo>
                    <a:pt x="1670479" y="386203"/>
                  </a:lnTo>
                  <a:lnTo>
                    <a:pt x="1670730" y="388347"/>
                  </a:lnTo>
                  <a:lnTo>
                    <a:pt x="1670678" y="390769"/>
                  </a:lnTo>
                  <a:lnTo>
                    <a:pt x="1668661" y="404578"/>
                  </a:lnTo>
                  <a:lnTo>
                    <a:pt x="1668458" y="409511"/>
                  </a:lnTo>
                  <a:lnTo>
                    <a:pt x="1669411" y="413379"/>
                  </a:lnTo>
                  <a:lnTo>
                    <a:pt x="1673074" y="417106"/>
                  </a:lnTo>
                  <a:lnTo>
                    <a:pt x="1673626" y="418953"/>
                  </a:lnTo>
                  <a:lnTo>
                    <a:pt x="1673935" y="422011"/>
                  </a:lnTo>
                  <a:lnTo>
                    <a:pt x="1673273" y="424007"/>
                  </a:lnTo>
                  <a:lnTo>
                    <a:pt x="1672243" y="425550"/>
                  </a:lnTo>
                  <a:lnTo>
                    <a:pt x="1670869" y="427242"/>
                  </a:lnTo>
                  <a:lnTo>
                    <a:pt x="1669312" y="429858"/>
                  </a:lnTo>
                  <a:lnTo>
                    <a:pt x="1663859" y="443852"/>
                  </a:lnTo>
                  <a:lnTo>
                    <a:pt x="1661329" y="448633"/>
                  </a:lnTo>
                  <a:lnTo>
                    <a:pt x="1657607" y="453475"/>
                  </a:lnTo>
                  <a:lnTo>
                    <a:pt x="1655751" y="456370"/>
                  </a:lnTo>
                  <a:lnTo>
                    <a:pt x="1654975" y="458799"/>
                  </a:lnTo>
                  <a:lnTo>
                    <a:pt x="1654490" y="461222"/>
                  </a:lnTo>
                  <a:lnTo>
                    <a:pt x="1654682" y="474212"/>
                  </a:lnTo>
                  <a:lnTo>
                    <a:pt x="1654186" y="476890"/>
                  </a:lnTo>
                  <a:lnTo>
                    <a:pt x="1653142" y="478816"/>
                  </a:lnTo>
                  <a:lnTo>
                    <a:pt x="1651982" y="480062"/>
                  </a:lnTo>
                  <a:lnTo>
                    <a:pt x="1650587" y="481153"/>
                  </a:lnTo>
                  <a:lnTo>
                    <a:pt x="1646324" y="487523"/>
                  </a:lnTo>
                  <a:lnTo>
                    <a:pt x="1642308" y="496145"/>
                  </a:lnTo>
                  <a:lnTo>
                    <a:pt x="1640759" y="500639"/>
                  </a:lnTo>
                  <a:lnTo>
                    <a:pt x="1640129" y="504260"/>
                  </a:lnTo>
                  <a:lnTo>
                    <a:pt x="1640480" y="506280"/>
                  </a:lnTo>
                  <a:lnTo>
                    <a:pt x="1640982" y="508179"/>
                  </a:lnTo>
                  <a:lnTo>
                    <a:pt x="1641750" y="509833"/>
                  </a:lnTo>
                  <a:lnTo>
                    <a:pt x="1642684" y="511347"/>
                  </a:lnTo>
                  <a:lnTo>
                    <a:pt x="1643802" y="512688"/>
                  </a:lnTo>
                  <a:lnTo>
                    <a:pt x="1650267" y="518370"/>
                  </a:lnTo>
                  <a:lnTo>
                    <a:pt x="1651421" y="519621"/>
                  </a:lnTo>
                  <a:lnTo>
                    <a:pt x="1652423" y="521030"/>
                  </a:lnTo>
                  <a:lnTo>
                    <a:pt x="1653910" y="524701"/>
                  </a:lnTo>
                  <a:lnTo>
                    <a:pt x="1654967" y="530598"/>
                  </a:lnTo>
                  <a:lnTo>
                    <a:pt x="1652971" y="541655"/>
                  </a:lnTo>
                  <a:lnTo>
                    <a:pt x="1650776" y="545849"/>
                  </a:lnTo>
                  <a:lnTo>
                    <a:pt x="1641917" y="551700"/>
                  </a:lnTo>
                  <a:lnTo>
                    <a:pt x="1637622" y="556283"/>
                  </a:lnTo>
                  <a:lnTo>
                    <a:pt x="1634837" y="560817"/>
                  </a:lnTo>
                  <a:lnTo>
                    <a:pt x="1630747" y="569072"/>
                  </a:lnTo>
                  <a:lnTo>
                    <a:pt x="1628684" y="572470"/>
                  </a:lnTo>
                  <a:lnTo>
                    <a:pt x="1627107" y="574575"/>
                  </a:lnTo>
                  <a:lnTo>
                    <a:pt x="1626664" y="574831"/>
                  </a:lnTo>
                  <a:lnTo>
                    <a:pt x="1626320" y="574999"/>
                  </a:lnTo>
                  <a:lnTo>
                    <a:pt x="1622540" y="575666"/>
                  </a:lnTo>
                  <a:lnTo>
                    <a:pt x="1604502" y="575974"/>
                  </a:lnTo>
                  <a:lnTo>
                    <a:pt x="1600523" y="576835"/>
                  </a:lnTo>
                  <a:lnTo>
                    <a:pt x="1596847" y="578547"/>
                  </a:lnTo>
                  <a:lnTo>
                    <a:pt x="1594909" y="580110"/>
                  </a:lnTo>
                  <a:lnTo>
                    <a:pt x="1573391" y="605780"/>
                  </a:lnTo>
                  <a:lnTo>
                    <a:pt x="1568582" y="610349"/>
                  </a:lnTo>
                  <a:lnTo>
                    <a:pt x="1562945" y="613135"/>
                  </a:lnTo>
                  <a:lnTo>
                    <a:pt x="1554923" y="615538"/>
                  </a:lnTo>
                  <a:lnTo>
                    <a:pt x="1550848" y="617330"/>
                  </a:lnTo>
                  <a:lnTo>
                    <a:pt x="1548630" y="618775"/>
                  </a:lnTo>
                  <a:lnTo>
                    <a:pt x="1546893" y="620202"/>
                  </a:lnTo>
                  <a:lnTo>
                    <a:pt x="1535825" y="633137"/>
                  </a:lnTo>
                  <a:lnTo>
                    <a:pt x="1519585" y="635376"/>
                  </a:lnTo>
                  <a:lnTo>
                    <a:pt x="1514066" y="637391"/>
                  </a:lnTo>
                  <a:lnTo>
                    <a:pt x="1512730" y="638415"/>
                  </a:lnTo>
                  <a:lnTo>
                    <a:pt x="1505793" y="645371"/>
                  </a:lnTo>
                  <a:lnTo>
                    <a:pt x="1502412" y="649727"/>
                  </a:lnTo>
                  <a:lnTo>
                    <a:pt x="1500845" y="653095"/>
                  </a:lnTo>
                  <a:lnTo>
                    <a:pt x="1500540" y="654852"/>
                  </a:lnTo>
                  <a:lnTo>
                    <a:pt x="1500817" y="656412"/>
                  </a:lnTo>
                  <a:lnTo>
                    <a:pt x="1501203" y="657629"/>
                  </a:lnTo>
                  <a:lnTo>
                    <a:pt x="1502259" y="660184"/>
                  </a:lnTo>
                  <a:lnTo>
                    <a:pt x="1502516" y="662291"/>
                  </a:lnTo>
                  <a:lnTo>
                    <a:pt x="1502172" y="665030"/>
                  </a:lnTo>
                  <a:lnTo>
                    <a:pt x="1500536" y="668978"/>
                  </a:lnTo>
                  <a:lnTo>
                    <a:pt x="1498603" y="670637"/>
                  </a:lnTo>
                  <a:lnTo>
                    <a:pt x="1495663" y="671839"/>
                  </a:lnTo>
                  <a:lnTo>
                    <a:pt x="1492182" y="672547"/>
                  </a:lnTo>
                  <a:lnTo>
                    <a:pt x="1486445" y="674556"/>
                  </a:lnTo>
                  <a:lnTo>
                    <a:pt x="1483107" y="675307"/>
                  </a:lnTo>
                  <a:lnTo>
                    <a:pt x="1480464" y="675410"/>
                  </a:lnTo>
                  <a:lnTo>
                    <a:pt x="1478594" y="674976"/>
                  </a:lnTo>
                  <a:lnTo>
                    <a:pt x="1471539" y="672418"/>
                  </a:lnTo>
                  <a:lnTo>
                    <a:pt x="1469533" y="672180"/>
                  </a:lnTo>
                  <a:lnTo>
                    <a:pt x="1453151" y="674953"/>
                  </a:lnTo>
                  <a:lnTo>
                    <a:pt x="1431389" y="682059"/>
                  </a:lnTo>
                  <a:lnTo>
                    <a:pt x="1426990" y="687953"/>
                  </a:lnTo>
                  <a:lnTo>
                    <a:pt x="1420569" y="693210"/>
                  </a:lnTo>
                  <a:lnTo>
                    <a:pt x="1418903" y="695575"/>
                  </a:lnTo>
                  <a:lnTo>
                    <a:pt x="1417999" y="698059"/>
                  </a:lnTo>
                  <a:lnTo>
                    <a:pt x="1417926" y="705528"/>
                  </a:lnTo>
                  <a:lnTo>
                    <a:pt x="1417575" y="708668"/>
                  </a:lnTo>
                  <a:lnTo>
                    <a:pt x="1416738" y="710625"/>
                  </a:lnTo>
                  <a:lnTo>
                    <a:pt x="1415630" y="712153"/>
                  </a:lnTo>
                  <a:lnTo>
                    <a:pt x="1407414" y="719080"/>
                  </a:lnTo>
                  <a:lnTo>
                    <a:pt x="1406040" y="721346"/>
                  </a:lnTo>
                  <a:lnTo>
                    <a:pt x="1405102" y="723518"/>
                  </a:lnTo>
                  <a:lnTo>
                    <a:pt x="1403052" y="730007"/>
                  </a:lnTo>
                  <a:lnTo>
                    <a:pt x="1396003" y="746654"/>
                  </a:lnTo>
                  <a:lnTo>
                    <a:pt x="1393716" y="750608"/>
                  </a:lnTo>
                  <a:lnTo>
                    <a:pt x="1393648" y="750544"/>
                  </a:lnTo>
                  <a:lnTo>
                    <a:pt x="1389093" y="747543"/>
                  </a:lnTo>
                  <a:lnTo>
                    <a:pt x="1384295" y="745535"/>
                  </a:lnTo>
                  <a:lnTo>
                    <a:pt x="1384059" y="745437"/>
                  </a:lnTo>
                  <a:lnTo>
                    <a:pt x="1374491" y="743357"/>
                  </a:lnTo>
                  <a:lnTo>
                    <a:pt x="1372008" y="741304"/>
                  </a:lnTo>
                  <a:lnTo>
                    <a:pt x="1363628" y="723997"/>
                  </a:lnTo>
                  <a:lnTo>
                    <a:pt x="1359198" y="719984"/>
                  </a:lnTo>
                  <a:lnTo>
                    <a:pt x="1345523" y="719158"/>
                  </a:lnTo>
                  <a:lnTo>
                    <a:pt x="1342434" y="714098"/>
                  </a:lnTo>
                  <a:lnTo>
                    <a:pt x="1340684" y="699570"/>
                  </a:lnTo>
                  <a:lnTo>
                    <a:pt x="1339032" y="692591"/>
                  </a:lnTo>
                  <a:lnTo>
                    <a:pt x="1336416" y="686673"/>
                  </a:lnTo>
                  <a:lnTo>
                    <a:pt x="1332462" y="681549"/>
                  </a:lnTo>
                  <a:lnTo>
                    <a:pt x="1326760" y="677023"/>
                  </a:lnTo>
                  <a:lnTo>
                    <a:pt x="1322141" y="677455"/>
                  </a:lnTo>
                  <a:lnTo>
                    <a:pt x="1304152" y="688895"/>
                  </a:lnTo>
                  <a:lnTo>
                    <a:pt x="1297973" y="690190"/>
                  </a:lnTo>
                  <a:lnTo>
                    <a:pt x="1254871" y="691705"/>
                  </a:lnTo>
                  <a:lnTo>
                    <a:pt x="1248466" y="694167"/>
                  </a:lnTo>
                  <a:lnTo>
                    <a:pt x="1242278" y="700026"/>
                  </a:lnTo>
                  <a:lnTo>
                    <a:pt x="1233472" y="714222"/>
                  </a:lnTo>
                  <a:lnTo>
                    <a:pt x="1227371" y="719466"/>
                  </a:lnTo>
                  <a:lnTo>
                    <a:pt x="1221076" y="721681"/>
                  </a:lnTo>
                  <a:lnTo>
                    <a:pt x="1213901" y="722412"/>
                  </a:lnTo>
                  <a:lnTo>
                    <a:pt x="1206809" y="721435"/>
                  </a:lnTo>
                  <a:lnTo>
                    <a:pt x="1200669" y="718484"/>
                  </a:lnTo>
                  <a:lnTo>
                    <a:pt x="1196770" y="718760"/>
                  </a:lnTo>
                  <a:lnTo>
                    <a:pt x="1180027" y="719955"/>
                  </a:lnTo>
                  <a:lnTo>
                    <a:pt x="1177251" y="718781"/>
                  </a:lnTo>
                  <a:lnTo>
                    <a:pt x="1174061" y="723061"/>
                  </a:lnTo>
                  <a:lnTo>
                    <a:pt x="1169797" y="728076"/>
                  </a:lnTo>
                  <a:lnTo>
                    <a:pt x="1160918" y="740427"/>
                  </a:lnTo>
                  <a:lnTo>
                    <a:pt x="1159871" y="742438"/>
                  </a:lnTo>
                  <a:lnTo>
                    <a:pt x="1145775" y="756721"/>
                  </a:lnTo>
                  <a:lnTo>
                    <a:pt x="1133671" y="772012"/>
                  </a:lnTo>
                  <a:lnTo>
                    <a:pt x="1132286" y="774778"/>
                  </a:lnTo>
                  <a:lnTo>
                    <a:pt x="1132305" y="777511"/>
                  </a:lnTo>
                  <a:lnTo>
                    <a:pt x="1131865" y="779576"/>
                  </a:lnTo>
                  <a:lnTo>
                    <a:pt x="1129103" y="780301"/>
                  </a:lnTo>
                  <a:lnTo>
                    <a:pt x="1120724" y="780069"/>
                  </a:lnTo>
                  <a:lnTo>
                    <a:pt x="1117301" y="778190"/>
                  </a:lnTo>
                  <a:lnTo>
                    <a:pt x="1114536" y="774398"/>
                  </a:lnTo>
                  <a:lnTo>
                    <a:pt x="1110964" y="770913"/>
                  </a:lnTo>
                  <a:lnTo>
                    <a:pt x="1105185" y="770027"/>
                  </a:lnTo>
                  <a:lnTo>
                    <a:pt x="1100622" y="772490"/>
                  </a:lnTo>
                  <a:lnTo>
                    <a:pt x="1098010" y="777082"/>
                  </a:lnTo>
                  <a:lnTo>
                    <a:pt x="1095916" y="782601"/>
                  </a:lnTo>
                  <a:lnTo>
                    <a:pt x="1092906" y="787839"/>
                  </a:lnTo>
                  <a:lnTo>
                    <a:pt x="1084589" y="791333"/>
                  </a:lnTo>
                  <a:lnTo>
                    <a:pt x="1049553" y="788014"/>
                  </a:lnTo>
                  <a:lnTo>
                    <a:pt x="1051661" y="794006"/>
                  </a:lnTo>
                  <a:lnTo>
                    <a:pt x="1048295" y="796652"/>
                  </a:lnTo>
                  <a:lnTo>
                    <a:pt x="1043395" y="798203"/>
                  </a:lnTo>
                  <a:lnTo>
                    <a:pt x="1040809" y="800942"/>
                  </a:lnTo>
                  <a:lnTo>
                    <a:pt x="1040651" y="805819"/>
                  </a:lnTo>
                  <a:lnTo>
                    <a:pt x="1040261" y="808651"/>
                  </a:lnTo>
                  <a:lnTo>
                    <a:pt x="1039496" y="810525"/>
                  </a:lnTo>
                  <a:lnTo>
                    <a:pt x="1038783" y="811637"/>
                  </a:lnTo>
                  <a:lnTo>
                    <a:pt x="1038420" y="812721"/>
                  </a:lnTo>
                  <a:lnTo>
                    <a:pt x="1038339" y="815305"/>
                  </a:lnTo>
                  <a:lnTo>
                    <a:pt x="1037792" y="816748"/>
                  </a:lnTo>
                  <a:lnTo>
                    <a:pt x="1036554" y="816607"/>
                  </a:lnTo>
                  <a:lnTo>
                    <a:pt x="1035102" y="816097"/>
                  </a:lnTo>
                  <a:lnTo>
                    <a:pt x="1033913" y="816504"/>
                  </a:lnTo>
                  <a:lnTo>
                    <a:pt x="1027744" y="824983"/>
                  </a:lnTo>
                  <a:lnTo>
                    <a:pt x="1023871" y="828966"/>
                  </a:lnTo>
                  <a:lnTo>
                    <a:pt x="1019993" y="830581"/>
                  </a:lnTo>
                  <a:lnTo>
                    <a:pt x="1015076" y="831807"/>
                  </a:lnTo>
                  <a:lnTo>
                    <a:pt x="1016411" y="835082"/>
                  </a:lnTo>
                  <a:lnTo>
                    <a:pt x="1020160" y="839146"/>
                  </a:lnTo>
                  <a:lnTo>
                    <a:pt x="1022744" y="842707"/>
                  </a:lnTo>
                  <a:lnTo>
                    <a:pt x="1020779" y="843023"/>
                  </a:lnTo>
                  <a:lnTo>
                    <a:pt x="1017897" y="844408"/>
                  </a:lnTo>
                  <a:lnTo>
                    <a:pt x="1016355" y="844953"/>
                  </a:lnTo>
                  <a:lnTo>
                    <a:pt x="1014300" y="842497"/>
                  </a:lnTo>
                  <a:lnTo>
                    <a:pt x="1012157" y="844849"/>
                  </a:lnTo>
                  <a:lnTo>
                    <a:pt x="1013143" y="851393"/>
                  </a:lnTo>
                  <a:lnTo>
                    <a:pt x="1013440" y="853368"/>
                  </a:lnTo>
                  <a:lnTo>
                    <a:pt x="1006152" y="866302"/>
                  </a:lnTo>
                  <a:lnTo>
                    <a:pt x="988016" y="887572"/>
                  </a:lnTo>
                  <a:lnTo>
                    <a:pt x="985763" y="888756"/>
                  </a:lnTo>
                  <a:lnTo>
                    <a:pt x="982589" y="889882"/>
                  </a:lnTo>
                  <a:lnTo>
                    <a:pt x="979447" y="891665"/>
                  </a:lnTo>
                  <a:lnTo>
                    <a:pt x="977323" y="894747"/>
                  </a:lnTo>
                  <a:lnTo>
                    <a:pt x="977083" y="898128"/>
                  </a:lnTo>
                  <a:lnTo>
                    <a:pt x="978806" y="906366"/>
                  </a:lnTo>
                  <a:lnTo>
                    <a:pt x="979216" y="910455"/>
                  </a:lnTo>
                  <a:lnTo>
                    <a:pt x="976089" y="913003"/>
                  </a:lnTo>
                  <a:lnTo>
                    <a:pt x="973541" y="913774"/>
                  </a:lnTo>
                  <a:lnTo>
                    <a:pt x="960910" y="917599"/>
                  </a:lnTo>
                  <a:lnTo>
                    <a:pt x="955739" y="920720"/>
                  </a:lnTo>
                  <a:lnTo>
                    <a:pt x="954752" y="923539"/>
                  </a:lnTo>
                  <a:lnTo>
                    <a:pt x="953957" y="931716"/>
                  </a:lnTo>
                  <a:lnTo>
                    <a:pt x="953121" y="934865"/>
                  </a:lnTo>
                  <a:lnTo>
                    <a:pt x="950044" y="938874"/>
                  </a:lnTo>
                  <a:lnTo>
                    <a:pt x="947152" y="940373"/>
                  </a:lnTo>
                  <a:lnTo>
                    <a:pt x="944307" y="941255"/>
                  </a:lnTo>
                  <a:lnTo>
                    <a:pt x="941495" y="943449"/>
                  </a:lnTo>
                  <a:lnTo>
                    <a:pt x="940709" y="945871"/>
                  </a:lnTo>
                  <a:lnTo>
                    <a:pt x="941898" y="947938"/>
                  </a:lnTo>
                  <a:lnTo>
                    <a:pt x="943656" y="950164"/>
                  </a:lnTo>
                  <a:lnTo>
                    <a:pt x="944479" y="952951"/>
                  </a:lnTo>
                  <a:lnTo>
                    <a:pt x="943931" y="957419"/>
                  </a:lnTo>
                  <a:lnTo>
                    <a:pt x="942677" y="959502"/>
                  </a:lnTo>
                  <a:lnTo>
                    <a:pt x="940612" y="960984"/>
                  </a:lnTo>
                  <a:lnTo>
                    <a:pt x="927548" y="974711"/>
                  </a:lnTo>
                  <a:lnTo>
                    <a:pt x="924032" y="980132"/>
                  </a:lnTo>
                  <a:lnTo>
                    <a:pt x="922589" y="986437"/>
                  </a:lnTo>
                  <a:lnTo>
                    <a:pt x="920907" y="987893"/>
                  </a:lnTo>
                  <a:lnTo>
                    <a:pt x="913723" y="987406"/>
                  </a:lnTo>
                  <a:lnTo>
                    <a:pt x="912048" y="988643"/>
                  </a:lnTo>
                  <a:lnTo>
                    <a:pt x="911355" y="992670"/>
                  </a:lnTo>
                  <a:lnTo>
                    <a:pt x="909751" y="996350"/>
                  </a:lnTo>
                  <a:lnTo>
                    <a:pt x="907654" y="999436"/>
                  </a:lnTo>
                  <a:lnTo>
                    <a:pt x="906967" y="1000135"/>
                  </a:lnTo>
                  <a:lnTo>
                    <a:pt x="905515" y="1001611"/>
                  </a:lnTo>
                  <a:lnTo>
                    <a:pt x="895409" y="1007291"/>
                  </a:lnTo>
                  <a:lnTo>
                    <a:pt x="888827" y="1009917"/>
                  </a:lnTo>
                  <a:lnTo>
                    <a:pt x="880177" y="1011517"/>
                  </a:lnTo>
                  <a:lnTo>
                    <a:pt x="874635" y="1014422"/>
                  </a:lnTo>
                  <a:lnTo>
                    <a:pt x="871507" y="1015522"/>
                  </a:lnTo>
                  <a:lnTo>
                    <a:pt x="862497" y="1016281"/>
                  </a:lnTo>
                  <a:lnTo>
                    <a:pt x="853782" y="1019597"/>
                  </a:lnTo>
                  <a:lnTo>
                    <a:pt x="852113" y="1020691"/>
                  </a:lnTo>
                  <a:lnTo>
                    <a:pt x="841989" y="1031010"/>
                  </a:lnTo>
                  <a:lnTo>
                    <a:pt x="840577" y="1031965"/>
                  </a:lnTo>
                  <a:lnTo>
                    <a:pt x="838100" y="1030823"/>
                  </a:lnTo>
                  <a:lnTo>
                    <a:pt x="837354" y="1028623"/>
                  </a:lnTo>
                  <a:lnTo>
                    <a:pt x="836441" y="1026783"/>
                  </a:lnTo>
                  <a:lnTo>
                    <a:pt x="833433" y="1026796"/>
                  </a:lnTo>
                  <a:lnTo>
                    <a:pt x="831758" y="1028255"/>
                  </a:lnTo>
                  <a:lnTo>
                    <a:pt x="829301" y="1033888"/>
                  </a:lnTo>
                  <a:lnTo>
                    <a:pt x="827159" y="1036504"/>
                  </a:lnTo>
                  <a:lnTo>
                    <a:pt x="824364" y="1032260"/>
                  </a:lnTo>
                  <a:lnTo>
                    <a:pt x="821137" y="1032196"/>
                  </a:lnTo>
                  <a:lnTo>
                    <a:pt x="818761" y="1035464"/>
                  </a:lnTo>
                  <a:lnTo>
                    <a:pt x="818521" y="1041141"/>
                  </a:lnTo>
                  <a:lnTo>
                    <a:pt x="814583" y="1049804"/>
                  </a:lnTo>
                  <a:lnTo>
                    <a:pt x="817026" y="1051054"/>
                  </a:lnTo>
                  <a:lnTo>
                    <a:pt x="821334" y="1054707"/>
                  </a:lnTo>
                  <a:lnTo>
                    <a:pt x="825305" y="1057043"/>
                  </a:lnTo>
                  <a:lnTo>
                    <a:pt x="829310" y="1060765"/>
                  </a:lnTo>
                  <a:lnTo>
                    <a:pt x="837948" y="1074449"/>
                  </a:lnTo>
                  <a:lnTo>
                    <a:pt x="840447" y="1079744"/>
                  </a:lnTo>
                  <a:lnTo>
                    <a:pt x="840446" y="1079781"/>
                  </a:lnTo>
                  <a:lnTo>
                    <a:pt x="840478" y="1079781"/>
                  </a:lnTo>
                  <a:lnTo>
                    <a:pt x="864435" y="1140663"/>
                  </a:lnTo>
                  <a:lnTo>
                    <a:pt x="872388" y="1160929"/>
                  </a:lnTo>
                  <a:lnTo>
                    <a:pt x="878070" y="1167933"/>
                  </a:lnTo>
                  <a:lnTo>
                    <a:pt x="892418" y="1180662"/>
                  </a:lnTo>
                  <a:lnTo>
                    <a:pt x="896607" y="1187855"/>
                  </a:lnTo>
                  <a:lnTo>
                    <a:pt x="900356" y="1204654"/>
                  </a:lnTo>
                  <a:lnTo>
                    <a:pt x="902291" y="1209650"/>
                  </a:lnTo>
                  <a:lnTo>
                    <a:pt x="905920" y="1215594"/>
                  </a:lnTo>
                  <a:lnTo>
                    <a:pt x="908711" y="1216785"/>
                  </a:lnTo>
                  <a:lnTo>
                    <a:pt x="912509" y="1215960"/>
                  </a:lnTo>
                  <a:lnTo>
                    <a:pt x="919276" y="1216112"/>
                  </a:lnTo>
                  <a:lnTo>
                    <a:pt x="923904" y="1217528"/>
                  </a:lnTo>
                  <a:lnTo>
                    <a:pt x="926713" y="1219958"/>
                  </a:lnTo>
                  <a:lnTo>
                    <a:pt x="926380" y="1223447"/>
                  </a:lnTo>
                  <a:lnTo>
                    <a:pt x="921708" y="1228003"/>
                  </a:lnTo>
                  <a:lnTo>
                    <a:pt x="914671" y="1244452"/>
                  </a:lnTo>
                  <a:lnTo>
                    <a:pt x="915004" y="1254548"/>
                  </a:lnTo>
                  <a:lnTo>
                    <a:pt x="921337" y="1273666"/>
                  </a:lnTo>
                  <a:lnTo>
                    <a:pt x="920706" y="1279151"/>
                  </a:lnTo>
                  <a:lnTo>
                    <a:pt x="923995" y="1279627"/>
                  </a:lnTo>
                  <a:lnTo>
                    <a:pt x="924205" y="1279692"/>
                  </a:lnTo>
                  <a:lnTo>
                    <a:pt x="923862" y="1279988"/>
                  </a:lnTo>
                  <a:lnTo>
                    <a:pt x="921597" y="1280045"/>
                  </a:lnTo>
                  <a:lnTo>
                    <a:pt x="919465" y="1280489"/>
                  </a:lnTo>
                  <a:lnTo>
                    <a:pt x="915511" y="1282203"/>
                  </a:lnTo>
                  <a:lnTo>
                    <a:pt x="919151" y="1289915"/>
                  </a:lnTo>
                  <a:lnTo>
                    <a:pt x="921582" y="1296780"/>
                  </a:lnTo>
                  <a:lnTo>
                    <a:pt x="924726" y="1294721"/>
                  </a:lnTo>
                  <a:lnTo>
                    <a:pt x="927590" y="1294514"/>
                  </a:lnTo>
                  <a:lnTo>
                    <a:pt x="930019" y="1296099"/>
                  </a:lnTo>
                  <a:lnTo>
                    <a:pt x="931904" y="1299420"/>
                  </a:lnTo>
                  <a:lnTo>
                    <a:pt x="927151" y="1305849"/>
                  </a:lnTo>
                  <a:lnTo>
                    <a:pt x="920783" y="1306140"/>
                  </a:lnTo>
                  <a:lnTo>
                    <a:pt x="913912" y="1305075"/>
                  </a:lnTo>
                  <a:lnTo>
                    <a:pt x="907655" y="1307392"/>
                  </a:lnTo>
                  <a:lnTo>
                    <a:pt x="906904" y="1313403"/>
                  </a:lnTo>
                  <a:lnTo>
                    <a:pt x="912844" y="1317925"/>
                  </a:lnTo>
                  <a:lnTo>
                    <a:pt x="916806" y="1321747"/>
                  </a:lnTo>
                  <a:lnTo>
                    <a:pt x="910155" y="1325603"/>
                  </a:lnTo>
                  <a:lnTo>
                    <a:pt x="907802" y="1324840"/>
                  </a:lnTo>
                  <a:lnTo>
                    <a:pt x="900374" y="1320887"/>
                  </a:lnTo>
                  <a:lnTo>
                    <a:pt x="898027" y="1320526"/>
                  </a:lnTo>
                  <a:lnTo>
                    <a:pt x="895453" y="1323965"/>
                  </a:lnTo>
                  <a:lnTo>
                    <a:pt x="896418" y="1327082"/>
                  </a:lnTo>
                  <a:lnTo>
                    <a:pt x="899396" y="1329333"/>
                  </a:lnTo>
                  <a:lnTo>
                    <a:pt x="902984" y="1330268"/>
                  </a:lnTo>
                  <a:lnTo>
                    <a:pt x="904484" y="1331959"/>
                  </a:lnTo>
                  <a:lnTo>
                    <a:pt x="902752" y="1335635"/>
                  </a:lnTo>
                  <a:lnTo>
                    <a:pt x="898500" y="1341094"/>
                  </a:lnTo>
                  <a:lnTo>
                    <a:pt x="895884" y="1342293"/>
                  </a:lnTo>
                  <a:lnTo>
                    <a:pt x="892034" y="1342536"/>
                  </a:lnTo>
                  <a:lnTo>
                    <a:pt x="884910" y="1341889"/>
                  </a:lnTo>
                  <a:lnTo>
                    <a:pt x="884862" y="1341232"/>
                  </a:lnTo>
                  <a:lnTo>
                    <a:pt x="883752" y="1339660"/>
                  </a:lnTo>
                  <a:lnTo>
                    <a:pt x="882237" y="1337952"/>
                  </a:lnTo>
                  <a:lnTo>
                    <a:pt x="880877" y="1336994"/>
                  </a:lnTo>
                  <a:lnTo>
                    <a:pt x="879341" y="1336961"/>
                  </a:lnTo>
                  <a:lnTo>
                    <a:pt x="878308" y="1338941"/>
                  </a:lnTo>
                  <a:lnTo>
                    <a:pt x="876867" y="1339529"/>
                  </a:lnTo>
                  <a:lnTo>
                    <a:pt x="871626" y="1339509"/>
                  </a:lnTo>
                  <a:lnTo>
                    <a:pt x="869129" y="1341039"/>
                  </a:lnTo>
                  <a:lnTo>
                    <a:pt x="865054" y="1345177"/>
                  </a:lnTo>
                  <a:lnTo>
                    <a:pt x="852643" y="1343823"/>
                  </a:lnTo>
                  <a:lnTo>
                    <a:pt x="848058" y="1344747"/>
                  </a:lnTo>
                  <a:lnTo>
                    <a:pt x="847958" y="1347204"/>
                  </a:lnTo>
                  <a:lnTo>
                    <a:pt x="849381" y="1350329"/>
                  </a:lnTo>
                  <a:lnTo>
                    <a:pt x="849242" y="1353166"/>
                  </a:lnTo>
                  <a:lnTo>
                    <a:pt x="843234" y="1357667"/>
                  </a:lnTo>
                  <a:lnTo>
                    <a:pt x="837711" y="1357025"/>
                  </a:lnTo>
                  <a:lnTo>
                    <a:pt x="831981" y="1354341"/>
                  </a:lnTo>
                  <a:lnTo>
                    <a:pt x="825428" y="1352679"/>
                  </a:lnTo>
                  <a:lnTo>
                    <a:pt x="810967" y="1355013"/>
                  </a:lnTo>
                  <a:lnTo>
                    <a:pt x="807370" y="1356854"/>
                  </a:lnTo>
                  <a:lnTo>
                    <a:pt x="809527" y="1361048"/>
                  </a:lnTo>
                  <a:lnTo>
                    <a:pt x="815800" y="1367144"/>
                  </a:lnTo>
                  <a:lnTo>
                    <a:pt x="817588" y="1373953"/>
                  </a:lnTo>
                  <a:lnTo>
                    <a:pt x="814892" y="1375483"/>
                  </a:lnTo>
                  <a:lnTo>
                    <a:pt x="803227" y="1374106"/>
                  </a:lnTo>
                  <a:lnTo>
                    <a:pt x="796933" y="1376132"/>
                  </a:lnTo>
                  <a:lnTo>
                    <a:pt x="791344" y="1380522"/>
                  </a:lnTo>
                  <a:lnTo>
                    <a:pt x="788469" y="1386475"/>
                  </a:lnTo>
                  <a:lnTo>
                    <a:pt x="790433" y="1393322"/>
                  </a:lnTo>
                  <a:lnTo>
                    <a:pt x="787050" y="1396462"/>
                  </a:lnTo>
                  <a:lnTo>
                    <a:pt x="783237" y="1397609"/>
                  </a:lnTo>
                  <a:lnTo>
                    <a:pt x="774736" y="1397394"/>
                  </a:lnTo>
                  <a:lnTo>
                    <a:pt x="769859" y="1398505"/>
                  </a:lnTo>
                  <a:lnTo>
                    <a:pt x="765703" y="1403671"/>
                  </a:lnTo>
                  <a:lnTo>
                    <a:pt x="761986" y="1404804"/>
                  </a:lnTo>
                  <a:lnTo>
                    <a:pt x="756816" y="1402452"/>
                  </a:lnTo>
                  <a:lnTo>
                    <a:pt x="753165" y="1397579"/>
                  </a:lnTo>
                  <a:lnTo>
                    <a:pt x="748563" y="1393218"/>
                  </a:lnTo>
                  <a:lnTo>
                    <a:pt x="740588" y="1392401"/>
                  </a:lnTo>
                  <a:lnTo>
                    <a:pt x="738136" y="1393723"/>
                  </a:lnTo>
                  <a:lnTo>
                    <a:pt x="731707" y="1398416"/>
                  </a:lnTo>
                  <a:lnTo>
                    <a:pt x="728885" y="1399404"/>
                  </a:lnTo>
                  <a:lnTo>
                    <a:pt x="726587" y="1399200"/>
                  </a:lnTo>
                  <a:lnTo>
                    <a:pt x="725417" y="1398907"/>
                  </a:lnTo>
                  <a:lnTo>
                    <a:pt x="724197" y="1398831"/>
                  </a:lnTo>
                  <a:lnTo>
                    <a:pt x="721839" y="1399282"/>
                  </a:lnTo>
                  <a:lnTo>
                    <a:pt x="719784" y="1400375"/>
                  </a:lnTo>
                  <a:lnTo>
                    <a:pt x="716724" y="1403381"/>
                  </a:lnTo>
                  <a:lnTo>
                    <a:pt x="714318" y="1403959"/>
                  </a:lnTo>
                  <a:lnTo>
                    <a:pt x="710870" y="1403245"/>
                  </a:lnTo>
                  <a:lnTo>
                    <a:pt x="709061" y="1401904"/>
                  </a:lnTo>
                  <a:lnTo>
                    <a:pt x="707059" y="1400887"/>
                  </a:lnTo>
                  <a:lnTo>
                    <a:pt x="702982" y="1401146"/>
                  </a:lnTo>
                  <a:lnTo>
                    <a:pt x="696633" y="1404281"/>
                  </a:lnTo>
                  <a:lnTo>
                    <a:pt x="694043" y="1404639"/>
                  </a:lnTo>
                  <a:lnTo>
                    <a:pt x="696594" y="1401040"/>
                  </a:lnTo>
                  <a:lnTo>
                    <a:pt x="696632" y="1398856"/>
                  </a:lnTo>
                  <a:lnTo>
                    <a:pt x="691099" y="1396307"/>
                  </a:lnTo>
                  <a:lnTo>
                    <a:pt x="684488" y="1395435"/>
                  </a:lnTo>
                  <a:lnTo>
                    <a:pt x="670812" y="1395597"/>
                  </a:lnTo>
                  <a:lnTo>
                    <a:pt x="665934" y="1394082"/>
                  </a:lnTo>
                  <a:lnTo>
                    <a:pt x="653021" y="1386546"/>
                  </a:lnTo>
                  <a:lnTo>
                    <a:pt x="649467" y="1383452"/>
                  </a:lnTo>
                  <a:lnTo>
                    <a:pt x="648661" y="1380927"/>
                  </a:lnTo>
                  <a:lnTo>
                    <a:pt x="647399" y="1371405"/>
                  </a:lnTo>
                  <a:lnTo>
                    <a:pt x="642978" y="1365386"/>
                  </a:lnTo>
                  <a:lnTo>
                    <a:pt x="640263" y="1362596"/>
                  </a:lnTo>
                  <a:lnTo>
                    <a:pt x="638243" y="1361419"/>
                  </a:lnTo>
                  <a:lnTo>
                    <a:pt x="598663" y="1368588"/>
                  </a:lnTo>
                  <a:lnTo>
                    <a:pt x="589193" y="1367621"/>
                  </a:lnTo>
                  <a:lnTo>
                    <a:pt x="585039" y="1361977"/>
                  </a:lnTo>
                  <a:lnTo>
                    <a:pt x="583226" y="1354798"/>
                  </a:lnTo>
                  <a:lnTo>
                    <a:pt x="578527" y="1352114"/>
                  </a:lnTo>
                  <a:lnTo>
                    <a:pt x="572473" y="1350961"/>
                  </a:lnTo>
                  <a:lnTo>
                    <a:pt x="566564" y="1348409"/>
                  </a:lnTo>
                  <a:lnTo>
                    <a:pt x="563170" y="1344105"/>
                  </a:lnTo>
                  <a:lnTo>
                    <a:pt x="560691" y="1339414"/>
                  </a:lnTo>
                  <a:lnTo>
                    <a:pt x="556756" y="1335596"/>
                  </a:lnTo>
                  <a:lnTo>
                    <a:pt x="549042" y="1333970"/>
                  </a:lnTo>
                  <a:lnTo>
                    <a:pt x="546870" y="1336983"/>
                  </a:lnTo>
                  <a:lnTo>
                    <a:pt x="547214" y="1343213"/>
                  </a:lnTo>
                  <a:lnTo>
                    <a:pt x="545549" y="1348362"/>
                  </a:lnTo>
                  <a:lnTo>
                    <a:pt x="537381" y="1348044"/>
                  </a:lnTo>
                  <a:lnTo>
                    <a:pt x="526594" y="1343930"/>
                  </a:lnTo>
                  <a:lnTo>
                    <a:pt x="522659" y="1343774"/>
                  </a:lnTo>
                  <a:lnTo>
                    <a:pt x="505301" y="1348709"/>
                  </a:lnTo>
                  <a:lnTo>
                    <a:pt x="500132" y="1350963"/>
                  </a:lnTo>
                  <a:lnTo>
                    <a:pt x="495857" y="1354557"/>
                  </a:lnTo>
                  <a:lnTo>
                    <a:pt x="492532" y="1357470"/>
                  </a:lnTo>
                  <a:lnTo>
                    <a:pt x="490964" y="1358818"/>
                  </a:lnTo>
                  <a:lnTo>
                    <a:pt x="485522" y="1361836"/>
                  </a:lnTo>
                  <a:lnTo>
                    <a:pt x="476230" y="1354112"/>
                  </a:lnTo>
                  <a:lnTo>
                    <a:pt x="474215" y="1353399"/>
                  </a:lnTo>
                  <a:lnTo>
                    <a:pt x="471679" y="1353027"/>
                  </a:lnTo>
                  <a:lnTo>
                    <a:pt x="467750" y="1355280"/>
                  </a:lnTo>
                  <a:lnTo>
                    <a:pt x="466263" y="1356631"/>
                  </a:lnTo>
                  <a:lnTo>
                    <a:pt x="465259" y="1358204"/>
                  </a:lnTo>
                  <a:lnTo>
                    <a:pt x="464864" y="1360021"/>
                  </a:lnTo>
                  <a:lnTo>
                    <a:pt x="464984" y="1361970"/>
                  </a:lnTo>
                  <a:lnTo>
                    <a:pt x="465884" y="1365856"/>
                  </a:lnTo>
                  <a:lnTo>
                    <a:pt x="466112" y="1367988"/>
                  </a:lnTo>
                  <a:lnTo>
                    <a:pt x="462520" y="1372848"/>
                  </a:lnTo>
                  <a:lnTo>
                    <a:pt x="455448" y="1379530"/>
                  </a:lnTo>
                  <a:lnTo>
                    <a:pt x="436070" y="1393689"/>
                  </a:lnTo>
                  <a:lnTo>
                    <a:pt x="426703" y="1398846"/>
                  </a:lnTo>
                  <a:lnTo>
                    <a:pt x="420619" y="1401449"/>
                  </a:lnTo>
                  <a:lnTo>
                    <a:pt x="412018" y="1400209"/>
                  </a:lnTo>
                  <a:lnTo>
                    <a:pt x="408412" y="1398886"/>
                  </a:lnTo>
                  <a:lnTo>
                    <a:pt x="402573" y="1394960"/>
                  </a:lnTo>
                  <a:lnTo>
                    <a:pt x="400840" y="1394363"/>
                  </a:lnTo>
                  <a:lnTo>
                    <a:pt x="393132" y="1392753"/>
                  </a:lnTo>
                  <a:lnTo>
                    <a:pt x="391542" y="1391921"/>
                  </a:lnTo>
                  <a:lnTo>
                    <a:pt x="390330" y="1390728"/>
                  </a:lnTo>
                  <a:lnTo>
                    <a:pt x="389545" y="1389102"/>
                  </a:lnTo>
                  <a:lnTo>
                    <a:pt x="389043" y="1387168"/>
                  </a:lnTo>
                  <a:lnTo>
                    <a:pt x="388033" y="1378551"/>
                  </a:lnTo>
                  <a:lnTo>
                    <a:pt x="387437" y="1376654"/>
                  </a:lnTo>
                  <a:lnTo>
                    <a:pt x="386228" y="1375006"/>
                  </a:lnTo>
                  <a:lnTo>
                    <a:pt x="376587" y="1373602"/>
                  </a:lnTo>
                  <a:lnTo>
                    <a:pt x="359287" y="1375623"/>
                  </a:lnTo>
                  <a:lnTo>
                    <a:pt x="354274" y="1375369"/>
                  </a:lnTo>
                  <a:lnTo>
                    <a:pt x="342619" y="1377092"/>
                  </a:lnTo>
                  <a:lnTo>
                    <a:pt x="331794" y="1369650"/>
                  </a:lnTo>
                  <a:lnTo>
                    <a:pt x="321310" y="1359501"/>
                  </a:lnTo>
                  <a:lnTo>
                    <a:pt x="310735" y="1353014"/>
                  </a:lnTo>
                  <a:lnTo>
                    <a:pt x="296385" y="1353353"/>
                  </a:lnTo>
                  <a:lnTo>
                    <a:pt x="289038" y="1352113"/>
                  </a:lnTo>
                  <a:lnTo>
                    <a:pt x="285912" y="1347201"/>
                  </a:lnTo>
                  <a:lnTo>
                    <a:pt x="284017" y="1340639"/>
                  </a:lnTo>
                  <a:lnTo>
                    <a:pt x="279289" y="1335792"/>
                  </a:lnTo>
                  <a:lnTo>
                    <a:pt x="267163" y="1328964"/>
                  </a:lnTo>
                  <a:lnTo>
                    <a:pt x="257186" y="1321167"/>
                  </a:lnTo>
                  <a:lnTo>
                    <a:pt x="240973" y="1301371"/>
                  </a:lnTo>
                  <a:lnTo>
                    <a:pt x="214370" y="1276836"/>
                  </a:lnTo>
                  <a:lnTo>
                    <a:pt x="212917" y="1274083"/>
                  </a:lnTo>
                  <a:lnTo>
                    <a:pt x="211971" y="1270112"/>
                  </a:lnTo>
                  <a:lnTo>
                    <a:pt x="211398" y="1262302"/>
                  </a:lnTo>
                  <a:lnTo>
                    <a:pt x="210115" y="1260204"/>
                  </a:lnTo>
                  <a:lnTo>
                    <a:pt x="196972" y="1254162"/>
                  </a:lnTo>
                  <a:lnTo>
                    <a:pt x="195764" y="1253176"/>
                  </a:lnTo>
                  <a:lnTo>
                    <a:pt x="194605" y="1251317"/>
                  </a:lnTo>
                  <a:lnTo>
                    <a:pt x="191308" y="1248815"/>
                  </a:lnTo>
                  <a:lnTo>
                    <a:pt x="190557" y="1247430"/>
                  </a:lnTo>
                  <a:lnTo>
                    <a:pt x="189666" y="1244934"/>
                  </a:lnTo>
                  <a:lnTo>
                    <a:pt x="184638" y="1236040"/>
                  </a:lnTo>
                  <a:lnTo>
                    <a:pt x="181335" y="1235923"/>
                  </a:lnTo>
                  <a:lnTo>
                    <a:pt x="178646" y="1235263"/>
                  </a:lnTo>
                  <a:lnTo>
                    <a:pt x="177121" y="1234604"/>
                  </a:lnTo>
                  <a:lnTo>
                    <a:pt x="175188" y="1233326"/>
                  </a:lnTo>
                  <a:lnTo>
                    <a:pt x="172927" y="1231284"/>
                  </a:lnTo>
                  <a:lnTo>
                    <a:pt x="142675" y="1168005"/>
                  </a:lnTo>
                  <a:lnTo>
                    <a:pt x="135719" y="1156222"/>
                  </a:lnTo>
                  <a:lnTo>
                    <a:pt x="126259" y="1153903"/>
                  </a:lnTo>
                  <a:lnTo>
                    <a:pt x="122128" y="1153355"/>
                  </a:lnTo>
                  <a:lnTo>
                    <a:pt x="117587" y="1152388"/>
                  </a:lnTo>
                  <a:lnTo>
                    <a:pt x="112146" y="1151258"/>
                  </a:lnTo>
                  <a:lnTo>
                    <a:pt x="107399" y="1149346"/>
                  </a:lnTo>
                  <a:lnTo>
                    <a:pt x="103599" y="1146543"/>
                  </a:lnTo>
                  <a:lnTo>
                    <a:pt x="100917" y="1142775"/>
                  </a:lnTo>
                  <a:lnTo>
                    <a:pt x="99607" y="1137169"/>
                  </a:lnTo>
                  <a:lnTo>
                    <a:pt x="98659" y="1129888"/>
                  </a:lnTo>
                  <a:lnTo>
                    <a:pt x="96985" y="1123591"/>
                  </a:lnTo>
                  <a:lnTo>
                    <a:pt x="93528" y="1120898"/>
                  </a:lnTo>
                  <a:lnTo>
                    <a:pt x="80820" y="1118774"/>
                  </a:lnTo>
                  <a:lnTo>
                    <a:pt x="71897" y="1113156"/>
                  </a:lnTo>
                  <a:lnTo>
                    <a:pt x="57839" y="1095679"/>
                  </a:lnTo>
                  <a:lnTo>
                    <a:pt x="55421" y="1094299"/>
                  </a:lnTo>
                  <a:lnTo>
                    <a:pt x="51993" y="1094030"/>
                  </a:lnTo>
                  <a:lnTo>
                    <a:pt x="45233" y="1094496"/>
                  </a:lnTo>
                  <a:lnTo>
                    <a:pt x="43714" y="1093006"/>
                  </a:lnTo>
                  <a:lnTo>
                    <a:pt x="42012" y="1086383"/>
                  </a:lnTo>
                  <a:lnTo>
                    <a:pt x="41046" y="1084892"/>
                  </a:lnTo>
                  <a:lnTo>
                    <a:pt x="31075" y="1084710"/>
                  </a:lnTo>
                  <a:lnTo>
                    <a:pt x="26821" y="1082608"/>
                  </a:lnTo>
                  <a:lnTo>
                    <a:pt x="20994" y="1077488"/>
                  </a:lnTo>
                  <a:lnTo>
                    <a:pt x="7387" y="1059482"/>
                  </a:lnTo>
                  <a:lnTo>
                    <a:pt x="4508" y="1053756"/>
                  </a:lnTo>
                  <a:lnTo>
                    <a:pt x="2178" y="1040857"/>
                  </a:lnTo>
                  <a:lnTo>
                    <a:pt x="0" y="1036877"/>
                  </a:lnTo>
                  <a:lnTo>
                    <a:pt x="2344" y="1032337"/>
                  </a:lnTo>
                  <a:lnTo>
                    <a:pt x="23225" y="987797"/>
                  </a:lnTo>
                  <a:lnTo>
                    <a:pt x="96162" y="832525"/>
                  </a:lnTo>
                  <a:lnTo>
                    <a:pt x="129082" y="760684"/>
                  </a:lnTo>
                  <a:lnTo>
                    <a:pt x="163911" y="684814"/>
                  </a:lnTo>
                  <a:lnTo>
                    <a:pt x="164780" y="680920"/>
                  </a:lnTo>
                  <a:lnTo>
                    <a:pt x="163249" y="678806"/>
                  </a:lnTo>
                  <a:lnTo>
                    <a:pt x="159641" y="676852"/>
                  </a:lnTo>
                  <a:lnTo>
                    <a:pt x="155910" y="670949"/>
                  </a:lnTo>
                  <a:lnTo>
                    <a:pt x="153670" y="661116"/>
                  </a:lnTo>
                  <a:lnTo>
                    <a:pt x="154947" y="638837"/>
                  </a:lnTo>
                  <a:lnTo>
                    <a:pt x="160735" y="620023"/>
                  </a:lnTo>
                  <a:lnTo>
                    <a:pt x="166093" y="611475"/>
                  </a:lnTo>
                  <a:lnTo>
                    <a:pt x="169468" y="603908"/>
                  </a:lnTo>
                  <a:lnTo>
                    <a:pt x="176337" y="578653"/>
                  </a:lnTo>
                  <a:lnTo>
                    <a:pt x="177408" y="571884"/>
                  </a:lnTo>
                  <a:lnTo>
                    <a:pt x="177031" y="567733"/>
                  </a:lnTo>
                  <a:lnTo>
                    <a:pt x="174200" y="564852"/>
                  </a:lnTo>
                  <a:lnTo>
                    <a:pt x="171756" y="560732"/>
                  </a:lnTo>
                  <a:lnTo>
                    <a:pt x="170561" y="556653"/>
                  </a:lnTo>
                  <a:lnTo>
                    <a:pt x="172011" y="552014"/>
                  </a:lnTo>
                  <a:lnTo>
                    <a:pt x="179380" y="547258"/>
                  </a:lnTo>
                  <a:lnTo>
                    <a:pt x="187736" y="539084"/>
                  </a:lnTo>
                  <a:lnTo>
                    <a:pt x="193917" y="529251"/>
                  </a:lnTo>
                  <a:lnTo>
                    <a:pt x="197368" y="522305"/>
                  </a:lnTo>
                  <a:lnTo>
                    <a:pt x="206343" y="496516"/>
                  </a:lnTo>
                  <a:lnTo>
                    <a:pt x="207321" y="491111"/>
                  </a:lnTo>
                  <a:lnTo>
                    <a:pt x="207433" y="485159"/>
                  </a:lnTo>
                  <a:lnTo>
                    <a:pt x="207496" y="480008"/>
                  </a:lnTo>
                  <a:lnTo>
                    <a:pt x="207961" y="479900"/>
                  </a:lnTo>
                  <a:lnTo>
                    <a:pt x="210625" y="475466"/>
                  </a:lnTo>
                  <a:lnTo>
                    <a:pt x="213676" y="475638"/>
                  </a:lnTo>
                  <a:lnTo>
                    <a:pt x="217224" y="476522"/>
                  </a:lnTo>
                  <a:lnTo>
                    <a:pt x="219907" y="476531"/>
                  </a:lnTo>
                  <a:lnTo>
                    <a:pt x="224096" y="472740"/>
                  </a:lnTo>
                  <a:lnTo>
                    <a:pt x="228614" y="466656"/>
                  </a:lnTo>
                  <a:lnTo>
                    <a:pt x="235033" y="455154"/>
                  </a:lnTo>
                  <a:lnTo>
                    <a:pt x="234993" y="452916"/>
                  </a:lnTo>
                  <a:lnTo>
                    <a:pt x="234035" y="450891"/>
                  </a:lnTo>
                  <a:lnTo>
                    <a:pt x="233819" y="448288"/>
                  </a:lnTo>
                  <a:lnTo>
                    <a:pt x="242040" y="433317"/>
                  </a:lnTo>
                  <a:lnTo>
                    <a:pt x="243608" y="431120"/>
                  </a:lnTo>
                  <a:lnTo>
                    <a:pt x="246799" y="429421"/>
                  </a:lnTo>
                  <a:lnTo>
                    <a:pt x="250147" y="428742"/>
                  </a:lnTo>
                  <a:lnTo>
                    <a:pt x="257530" y="428772"/>
                  </a:lnTo>
                  <a:lnTo>
                    <a:pt x="259079" y="427631"/>
                  </a:lnTo>
                  <a:lnTo>
                    <a:pt x="262381" y="422511"/>
                  </a:lnTo>
                  <a:lnTo>
                    <a:pt x="263931" y="421371"/>
                  </a:lnTo>
                  <a:lnTo>
                    <a:pt x="268398" y="418878"/>
                  </a:lnTo>
                  <a:lnTo>
                    <a:pt x="273540" y="413112"/>
                  </a:lnTo>
                  <a:lnTo>
                    <a:pt x="277898" y="406670"/>
                  </a:lnTo>
                  <a:lnTo>
                    <a:pt x="280059" y="402201"/>
                  </a:lnTo>
                  <a:lnTo>
                    <a:pt x="278491" y="396806"/>
                  </a:lnTo>
                  <a:lnTo>
                    <a:pt x="278488" y="393857"/>
                  </a:lnTo>
                  <a:lnTo>
                    <a:pt x="281070" y="392595"/>
                  </a:lnTo>
                  <a:lnTo>
                    <a:pt x="282378" y="391527"/>
                  </a:lnTo>
                  <a:lnTo>
                    <a:pt x="287598" y="384089"/>
                  </a:lnTo>
                  <a:lnTo>
                    <a:pt x="290865" y="381428"/>
                  </a:lnTo>
                  <a:lnTo>
                    <a:pt x="294072" y="380844"/>
                  </a:lnTo>
                  <a:lnTo>
                    <a:pt x="297502" y="381043"/>
                  </a:lnTo>
                  <a:lnTo>
                    <a:pt x="301433" y="380663"/>
                  </a:lnTo>
                  <a:lnTo>
                    <a:pt x="305418" y="379392"/>
                  </a:lnTo>
                  <a:lnTo>
                    <a:pt x="307600" y="378074"/>
                  </a:lnTo>
                  <a:lnTo>
                    <a:pt x="330301" y="357761"/>
                  </a:lnTo>
                  <a:lnTo>
                    <a:pt x="335058" y="354531"/>
                  </a:lnTo>
                  <a:lnTo>
                    <a:pt x="355045" y="349270"/>
                  </a:lnTo>
                  <a:lnTo>
                    <a:pt x="356915" y="346825"/>
                  </a:lnTo>
                  <a:lnTo>
                    <a:pt x="358521" y="345234"/>
                  </a:lnTo>
                  <a:lnTo>
                    <a:pt x="360396" y="344501"/>
                  </a:lnTo>
                  <a:lnTo>
                    <a:pt x="362327" y="344932"/>
                  </a:lnTo>
                  <a:lnTo>
                    <a:pt x="365217" y="346754"/>
                  </a:lnTo>
                  <a:lnTo>
                    <a:pt x="366761" y="347166"/>
                  </a:lnTo>
                  <a:lnTo>
                    <a:pt x="370248" y="346425"/>
                  </a:lnTo>
                  <a:lnTo>
                    <a:pt x="375671" y="343187"/>
                  </a:lnTo>
                  <a:lnTo>
                    <a:pt x="377547" y="342436"/>
                  </a:lnTo>
                  <a:lnTo>
                    <a:pt x="379247" y="341429"/>
                  </a:lnTo>
                  <a:lnTo>
                    <a:pt x="382764" y="336704"/>
                  </a:lnTo>
                  <a:lnTo>
                    <a:pt x="384950" y="335281"/>
                  </a:lnTo>
                  <a:lnTo>
                    <a:pt x="388353" y="335307"/>
                  </a:lnTo>
                  <a:lnTo>
                    <a:pt x="391827" y="336444"/>
                  </a:lnTo>
                  <a:lnTo>
                    <a:pt x="397894" y="340186"/>
                  </a:lnTo>
                  <a:lnTo>
                    <a:pt x="401561" y="341216"/>
                  </a:lnTo>
                  <a:lnTo>
                    <a:pt x="403442" y="341923"/>
                  </a:lnTo>
                  <a:lnTo>
                    <a:pt x="405621" y="341630"/>
                  </a:lnTo>
                  <a:lnTo>
                    <a:pt x="407920" y="340429"/>
                  </a:lnTo>
                  <a:lnTo>
                    <a:pt x="410461" y="337173"/>
                  </a:lnTo>
                  <a:lnTo>
                    <a:pt x="411834" y="334854"/>
                  </a:lnTo>
                  <a:lnTo>
                    <a:pt x="420305" y="328371"/>
                  </a:lnTo>
                  <a:lnTo>
                    <a:pt x="453117" y="309745"/>
                  </a:lnTo>
                  <a:lnTo>
                    <a:pt x="459963" y="309171"/>
                  </a:lnTo>
                  <a:lnTo>
                    <a:pt x="463045" y="310948"/>
                  </a:lnTo>
                  <a:lnTo>
                    <a:pt x="466675" y="316080"/>
                  </a:lnTo>
                  <a:lnTo>
                    <a:pt x="471130" y="320947"/>
                  </a:lnTo>
                  <a:lnTo>
                    <a:pt x="474013" y="322978"/>
                  </a:lnTo>
                  <a:lnTo>
                    <a:pt x="476631" y="324150"/>
                  </a:lnTo>
                  <a:lnTo>
                    <a:pt x="478710" y="324317"/>
                  </a:lnTo>
                  <a:lnTo>
                    <a:pt x="485733" y="323750"/>
                  </a:lnTo>
                  <a:lnTo>
                    <a:pt x="489552" y="324025"/>
                  </a:lnTo>
                  <a:lnTo>
                    <a:pt x="510875" y="328709"/>
                  </a:lnTo>
                  <a:lnTo>
                    <a:pt x="514007" y="329872"/>
                  </a:lnTo>
                  <a:lnTo>
                    <a:pt x="515688" y="331000"/>
                  </a:lnTo>
                  <a:lnTo>
                    <a:pt x="516062" y="332242"/>
                  </a:lnTo>
                  <a:lnTo>
                    <a:pt x="517330" y="340267"/>
                  </a:lnTo>
                  <a:lnTo>
                    <a:pt x="518718" y="346071"/>
                  </a:lnTo>
                  <a:lnTo>
                    <a:pt x="519295" y="350884"/>
                  </a:lnTo>
                  <a:lnTo>
                    <a:pt x="519894" y="353566"/>
                  </a:lnTo>
                  <a:lnTo>
                    <a:pt x="521456" y="356715"/>
                  </a:lnTo>
                  <a:lnTo>
                    <a:pt x="523227" y="358282"/>
                  </a:lnTo>
                  <a:lnTo>
                    <a:pt x="525538" y="359182"/>
                  </a:lnTo>
                  <a:lnTo>
                    <a:pt x="528535" y="359251"/>
                  </a:lnTo>
                  <a:lnTo>
                    <a:pt x="530875" y="358969"/>
                  </a:lnTo>
                  <a:lnTo>
                    <a:pt x="532912" y="358318"/>
                  </a:lnTo>
                  <a:lnTo>
                    <a:pt x="534566" y="357463"/>
                  </a:lnTo>
                  <a:lnTo>
                    <a:pt x="535883" y="356404"/>
                  </a:lnTo>
                  <a:lnTo>
                    <a:pt x="536819" y="354922"/>
                  </a:lnTo>
                  <a:lnTo>
                    <a:pt x="537225" y="353143"/>
                  </a:lnTo>
                  <a:lnTo>
                    <a:pt x="537054" y="351175"/>
                  </a:lnTo>
                  <a:lnTo>
                    <a:pt x="536445" y="349492"/>
                  </a:lnTo>
                  <a:lnTo>
                    <a:pt x="533033" y="343173"/>
                  </a:lnTo>
                  <a:lnTo>
                    <a:pt x="532473" y="341419"/>
                  </a:lnTo>
                  <a:lnTo>
                    <a:pt x="532106" y="339612"/>
                  </a:lnTo>
                  <a:lnTo>
                    <a:pt x="532370" y="337667"/>
                  </a:lnTo>
                  <a:lnTo>
                    <a:pt x="533018" y="335872"/>
                  </a:lnTo>
                  <a:lnTo>
                    <a:pt x="540626" y="322068"/>
                  </a:lnTo>
                  <a:lnTo>
                    <a:pt x="541361" y="321258"/>
                  </a:lnTo>
                  <a:lnTo>
                    <a:pt x="543525" y="318206"/>
                  </a:lnTo>
                  <a:lnTo>
                    <a:pt x="547670" y="312720"/>
                  </a:lnTo>
                  <a:lnTo>
                    <a:pt x="575938" y="286445"/>
                  </a:lnTo>
                  <a:lnTo>
                    <a:pt x="577836" y="285723"/>
                  </a:lnTo>
                  <a:lnTo>
                    <a:pt x="582937" y="284585"/>
                  </a:lnTo>
                  <a:lnTo>
                    <a:pt x="584511" y="283932"/>
                  </a:lnTo>
                  <a:lnTo>
                    <a:pt x="587180" y="280980"/>
                  </a:lnTo>
                  <a:lnTo>
                    <a:pt x="587738" y="279002"/>
                  </a:lnTo>
                  <a:lnTo>
                    <a:pt x="587314" y="276758"/>
                  </a:lnTo>
                  <a:lnTo>
                    <a:pt x="586972" y="273131"/>
                  </a:lnTo>
                  <a:lnTo>
                    <a:pt x="589138" y="263982"/>
                  </a:lnTo>
                  <a:lnTo>
                    <a:pt x="594593" y="256807"/>
                  </a:lnTo>
                  <a:lnTo>
                    <a:pt x="602199" y="252173"/>
                  </a:lnTo>
                  <a:lnTo>
                    <a:pt x="610737" y="250592"/>
                  </a:lnTo>
                  <a:lnTo>
                    <a:pt x="612758" y="251712"/>
                  </a:lnTo>
                  <a:lnTo>
                    <a:pt x="615589" y="253935"/>
                  </a:lnTo>
                  <a:lnTo>
                    <a:pt x="618122" y="255480"/>
                  </a:lnTo>
                  <a:lnTo>
                    <a:pt x="619233" y="254531"/>
                  </a:lnTo>
                  <a:lnTo>
                    <a:pt x="619646" y="253917"/>
                  </a:lnTo>
                  <a:lnTo>
                    <a:pt x="622627" y="247258"/>
                  </a:lnTo>
                  <a:lnTo>
                    <a:pt x="626012" y="244428"/>
                  </a:lnTo>
                  <a:lnTo>
                    <a:pt x="629984" y="243481"/>
                  </a:lnTo>
                  <a:lnTo>
                    <a:pt x="638790" y="243768"/>
                  </a:lnTo>
                  <a:lnTo>
                    <a:pt x="644726" y="245818"/>
                  </a:lnTo>
                  <a:lnTo>
                    <a:pt x="675684" y="246600"/>
                  </a:lnTo>
                  <a:lnTo>
                    <a:pt x="677203" y="245531"/>
                  </a:lnTo>
                  <a:lnTo>
                    <a:pt x="676320" y="242896"/>
                  </a:lnTo>
                  <a:lnTo>
                    <a:pt x="674021" y="240967"/>
                  </a:lnTo>
                  <a:lnTo>
                    <a:pt x="670918" y="239811"/>
                  </a:lnTo>
                  <a:lnTo>
                    <a:pt x="667772" y="239381"/>
                  </a:lnTo>
                  <a:lnTo>
                    <a:pt x="659818" y="237152"/>
                  </a:lnTo>
                  <a:lnTo>
                    <a:pt x="657662" y="231932"/>
                  </a:lnTo>
                  <a:lnTo>
                    <a:pt x="659584" y="225314"/>
                  </a:lnTo>
                  <a:lnTo>
                    <a:pt x="663801" y="218877"/>
                  </a:lnTo>
                  <a:lnTo>
                    <a:pt x="666428" y="217295"/>
                  </a:lnTo>
                  <a:lnTo>
                    <a:pt x="668020" y="217956"/>
                  </a:lnTo>
                  <a:lnTo>
                    <a:pt x="668855" y="217276"/>
                  </a:lnTo>
                  <a:lnTo>
                    <a:pt x="669358" y="197184"/>
                  </a:lnTo>
                  <a:lnTo>
                    <a:pt x="663788" y="189509"/>
                  </a:lnTo>
                  <a:lnTo>
                    <a:pt x="653065" y="179686"/>
                  </a:lnTo>
                  <a:lnTo>
                    <a:pt x="646323" y="169740"/>
                  </a:lnTo>
                  <a:lnTo>
                    <a:pt x="652752" y="161749"/>
                  </a:lnTo>
                  <a:lnTo>
                    <a:pt x="671131" y="156628"/>
                  </a:lnTo>
                  <a:lnTo>
                    <a:pt x="676244" y="152682"/>
                  </a:lnTo>
                  <a:lnTo>
                    <a:pt x="684558" y="142703"/>
                  </a:lnTo>
                  <a:lnTo>
                    <a:pt x="688352" y="142615"/>
                  </a:lnTo>
                  <a:lnTo>
                    <a:pt x="695811" y="145552"/>
                  </a:lnTo>
                  <a:lnTo>
                    <a:pt x="700441" y="141637"/>
                  </a:lnTo>
                  <a:lnTo>
                    <a:pt x="700895" y="137366"/>
                  </a:lnTo>
                  <a:lnTo>
                    <a:pt x="699950" y="132381"/>
                  </a:lnTo>
                  <a:lnTo>
                    <a:pt x="700383" y="126379"/>
                  </a:lnTo>
                  <a:lnTo>
                    <a:pt x="702430" y="122879"/>
                  </a:lnTo>
                  <a:lnTo>
                    <a:pt x="711172" y="113313"/>
                  </a:lnTo>
                  <a:lnTo>
                    <a:pt x="715640" y="109779"/>
                  </a:lnTo>
                  <a:lnTo>
                    <a:pt x="720561" y="108330"/>
                  </a:lnTo>
                  <a:lnTo>
                    <a:pt x="724826" y="109436"/>
                  </a:lnTo>
                  <a:lnTo>
                    <a:pt x="728284" y="111295"/>
                  </a:lnTo>
                  <a:lnTo>
                    <a:pt x="730799" y="112211"/>
                  </a:lnTo>
                  <a:lnTo>
                    <a:pt x="731334" y="113239"/>
                  </a:lnTo>
                  <a:lnTo>
                    <a:pt x="733581" y="114769"/>
                  </a:lnTo>
                  <a:lnTo>
                    <a:pt x="736046" y="114791"/>
                  </a:lnTo>
                  <a:lnTo>
                    <a:pt x="737238" y="111224"/>
                  </a:lnTo>
                  <a:lnTo>
                    <a:pt x="737523" y="108662"/>
                  </a:lnTo>
                  <a:lnTo>
                    <a:pt x="738231" y="105997"/>
                  </a:lnTo>
                  <a:lnTo>
                    <a:pt x="739261" y="103501"/>
                  </a:lnTo>
                  <a:lnTo>
                    <a:pt x="740607" y="101557"/>
                  </a:lnTo>
                  <a:lnTo>
                    <a:pt x="749860" y="93374"/>
                  </a:lnTo>
                  <a:lnTo>
                    <a:pt x="755401" y="89991"/>
                  </a:lnTo>
                  <a:lnTo>
                    <a:pt x="762543" y="88001"/>
                  </a:lnTo>
                  <a:lnTo>
                    <a:pt x="765987" y="84893"/>
                  </a:lnTo>
                  <a:lnTo>
                    <a:pt x="767708" y="83976"/>
                  </a:lnTo>
                  <a:lnTo>
                    <a:pt x="772200" y="87987"/>
                  </a:lnTo>
                  <a:lnTo>
                    <a:pt x="775063" y="89530"/>
                  </a:lnTo>
                  <a:lnTo>
                    <a:pt x="777161" y="86454"/>
                  </a:lnTo>
                  <a:lnTo>
                    <a:pt x="781100" y="82954"/>
                  </a:lnTo>
                  <a:lnTo>
                    <a:pt x="787823" y="79050"/>
                  </a:lnTo>
                  <a:lnTo>
                    <a:pt x="789369" y="79806"/>
                  </a:lnTo>
                  <a:lnTo>
                    <a:pt x="798915" y="88900"/>
                  </a:lnTo>
                  <a:lnTo>
                    <a:pt x="806511" y="94283"/>
                  </a:lnTo>
                  <a:lnTo>
                    <a:pt x="805739" y="71254"/>
                  </a:lnTo>
                  <a:lnTo>
                    <a:pt x="807024" y="65651"/>
                  </a:lnTo>
                  <a:lnTo>
                    <a:pt x="811709" y="62533"/>
                  </a:lnTo>
                  <a:lnTo>
                    <a:pt x="815796" y="66415"/>
                  </a:lnTo>
                  <a:lnTo>
                    <a:pt x="822020" y="77729"/>
                  </a:lnTo>
                  <a:lnTo>
                    <a:pt x="832369" y="83460"/>
                  </a:lnTo>
                  <a:lnTo>
                    <a:pt x="846238" y="85711"/>
                  </a:lnTo>
                  <a:lnTo>
                    <a:pt x="877095" y="85649"/>
                  </a:lnTo>
                  <a:lnTo>
                    <a:pt x="882466" y="84119"/>
                  </a:lnTo>
                  <a:lnTo>
                    <a:pt x="885183" y="83793"/>
                  </a:lnTo>
                  <a:lnTo>
                    <a:pt x="888373" y="85005"/>
                  </a:lnTo>
                  <a:lnTo>
                    <a:pt x="888333" y="87845"/>
                  </a:lnTo>
                  <a:lnTo>
                    <a:pt x="886947" y="91367"/>
                  </a:lnTo>
                  <a:lnTo>
                    <a:pt x="886039" y="94626"/>
                  </a:lnTo>
                  <a:lnTo>
                    <a:pt x="888963" y="97727"/>
                  </a:lnTo>
                  <a:lnTo>
                    <a:pt x="895852" y="94865"/>
                  </a:lnTo>
                  <a:lnTo>
                    <a:pt x="908306" y="85820"/>
                  </a:lnTo>
                  <a:lnTo>
                    <a:pt x="921775" y="70409"/>
                  </a:lnTo>
                  <a:lnTo>
                    <a:pt x="929493" y="64019"/>
                  </a:lnTo>
                  <a:lnTo>
                    <a:pt x="938516" y="62813"/>
                  </a:lnTo>
                  <a:lnTo>
                    <a:pt x="942631" y="64851"/>
                  </a:lnTo>
                  <a:lnTo>
                    <a:pt x="952437" y="74792"/>
                  </a:lnTo>
                  <a:lnTo>
                    <a:pt x="956431" y="76283"/>
                  </a:lnTo>
                  <a:lnTo>
                    <a:pt x="960675" y="75995"/>
                  </a:lnTo>
                  <a:lnTo>
                    <a:pt x="980231" y="71322"/>
                  </a:lnTo>
                  <a:lnTo>
                    <a:pt x="983670" y="69306"/>
                  </a:lnTo>
                  <a:lnTo>
                    <a:pt x="993578" y="54894"/>
                  </a:lnTo>
                  <a:lnTo>
                    <a:pt x="994635" y="51239"/>
                  </a:lnTo>
                  <a:lnTo>
                    <a:pt x="994976" y="44073"/>
                  </a:lnTo>
                  <a:lnTo>
                    <a:pt x="996719" y="36738"/>
                  </a:lnTo>
                  <a:lnTo>
                    <a:pt x="1001080" y="32924"/>
                  </a:lnTo>
                  <a:lnTo>
                    <a:pt x="1003580" y="32363"/>
                  </a:lnTo>
                  <a:lnTo>
                    <a:pt x="1007290" y="31486"/>
                  </a:lnTo>
                  <a:lnTo>
                    <a:pt x="1014592" y="31313"/>
                  </a:lnTo>
                  <a:lnTo>
                    <a:pt x="1012762" y="23984"/>
                  </a:lnTo>
                  <a:lnTo>
                    <a:pt x="1016904" y="22043"/>
                  </a:lnTo>
                  <a:lnTo>
                    <a:pt x="1022644" y="22035"/>
                  </a:lnTo>
                  <a:lnTo>
                    <a:pt x="1025571" y="20630"/>
                  </a:lnTo>
                  <a:lnTo>
                    <a:pt x="1027552" y="18638"/>
                  </a:lnTo>
                  <a:lnTo>
                    <a:pt x="1031495" y="23159"/>
                  </a:lnTo>
                  <a:lnTo>
                    <a:pt x="1035076" y="29200"/>
                  </a:lnTo>
                  <a:lnTo>
                    <a:pt x="1035859" y="31824"/>
                  </a:lnTo>
                  <a:lnTo>
                    <a:pt x="1040581" y="32212"/>
                  </a:lnTo>
                  <a:lnTo>
                    <a:pt x="1062957" y="29870"/>
                  </a:lnTo>
                  <a:lnTo>
                    <a:pt x="1064678" y="31279"/>
                  </a:lnTo>
                  <a:lnTo>
                    <a:pt x="1066557" y="34222"/>
                  </a:lnTo>
                  <a:lnTo>
                    <a:pt x="1068995" y="36906"/>
                  </a:lnTo>
                  <a:lnTo>
                    <a:pt x="1072425" y="37538"/>
                  </a:lnTo>
                  <a:lnTo>
                    <a:pt x="1075343" y="35864"/>
                  </a:lnTo>
                  <a:lnTo>
                    <a:pt x="1075727" y="33470"/>
                  </a:lnTo>
                  <a:lnTo>
                    <a:pt x="1075567" y="30698"/>
                  </a:lnTo>
                  <a:lnTo>
                    <a:pt x="1076951" y="28019"/>
                  </a:lnTo>
                  <a:lnTo>
                    <a:pt x="1082258" y="25094"/>
                  </a:lnTo>
                  <a:lnTo>
                    <a:pt x="1089626" y="23025"/>
                  </a:lnTo>
                  <a:lnTo>
                    <a:pt x="1104169" y="21508"/>
                  </a:lnTo>
                  <a:lnTo>
                    <a:pt x="1111288" y="19709"/>
                  </a:lnTo>
                  <a:lnTo>
                    <a:pt x="1116302" y="15051"/>
                  </a:lnTo>
                  <a:lnTo>
                    <a:pt x="1120464" y="9442"/>
                  </a:lnTo>
                  <a:lnTo>
                    <a:pt x="1125204" y="4777"/>
                  </a:lnTo>
                  <a:lnTo>
                    <a:pt x="1132027" y="753"/>
                  </a:lnTo>
                  <a:lnTo>
                    <a:pt x="1135886" y="0"/>
                  </a:lnTo>
                  <a:lnTo>
                    <a:pt x="1139257" y="1767"/>
                  </a:lnTo>
                  <a:lnTo>
                    <a:pt x="1144852" y="7382"/>
                  </a:lnTo>
                  <a:lnTo>
                    <a:pt x="1147241" y="11144"/>
                  </a:lnTo>
                  <a:lnTo>
                    <a:pt x="1145410" y="12770"/>
                  </a:lnTo>
                  <a:lnTo>
                    <a:pt x="1142482" y="16461"/>
                  </a:lnTo>
                  <a:lnTo>
                    <a:pt x="1145269" y="24879"/>
                  </a:lnTo>
                  <a:lnTo>
                    <a:pt x="1157493" y="48728"/>
                  </a:lnTo>
                  <a:lnTo>
                    <a:pt x="1161233" y="54076"/>
                  </a:lnTo>
                  <a:lnTo>
                    <a:pt x="1169931" y="58070"/>
                  </a:lnTo>
                  <a:lnTo>
                    <a:pt x="1175981" y="62010"/>
                  </a:lnTo>
                  <a:lnTo>
                    <a:pt x="1182000" y="67024"/>
                  </a:lnTo>
                  <a:lnTo>
                    <a:pt x="1185895" y="71870"/>
                  </a:lnTo>
                  <a:lnTo>
                    <a:pt x="1188075" y="74118"/>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14" name="Freeform 6">
              <a:extLst>
                <a:ext uri="{FF2B5EF4-FFF2-40B4-BE49-F238E27FC236}">
                  <a16:creationId xmlns:a16="http://schemas.microsoft.com/office/drawing/2014/main" id="{839E8185-BF2F-E886-6F5B-508CAE1FA811}"/>
                </a:ext>
              </a:extLst>
            </p:cNvPr>
            <p:cNvSpPr>
              <a:spLocks noChangeAspect="1"/>
            </p:cNvSpPr>
            <p:nvPr>
              <p:custDataLst>
                <p:tags r:id="rId5"/>
              </p:custDataLst>
            </p:nvPr>
          </p:nvSpPr>
          <p:spPr>
            <a:xfrm>
              <a:off x="5335808" y="2740635"/>
              <a:ext cx="668081" cy="629544"/>
            </a:xfrm>
            <a:custGeom>
              <a:avLst/>
              <a:gdLst/>
              <a:ahLst/>
              <a:cxnLst/>
              <a:rect l="0" t="0" r="0" b="0"/>
              <a:pathLst>
                <a:path w="668081" h="629544">
                  <a:moveTo>
                    <a:pt x="550140" y="15354"/>
                  </a:moveTo>
                  <a:lnTo>
                    <a:pt x="558493" y="10902"/>
                  </a:lnTo>
                  <a:lnTo>
                    <a:pt x="563305" y="9427"/>
                  </a:lnTo>
                  <a:lnTo>
                    <a:pt x="566248" y="10184"/>
                  </a:lnTo>
                  <a:lnTo>
                    <a:pt x="567565" y="12305"/>
                  </a:lnTo>
                  <a:lnTo>
                    <a:pt x="566868" y="15488"/>
                  </a:lnTo>
                  <a:lnTo>
                    <a:pt x="565202" y="18053"/>
                  </a:lnTo>
                  <a:lnTo>
                    <a:pt x="560760" y="22382"/>
                  </a:lnTo>
                  <a:lnTo>
                    <a:pt x="559684" y="24586"/>
                  </a:lnTo>
                  <a:lnTo>
                    <a:pt x="559522" y="28060"/>
                  </a:lnTo>
                  <a:lnTo>
                    <a:pt x="560004" y="33523"/>
                  </a:lnTo>
                  <a:lnTo>
                    <a:pt x="559524" y="38680"/>
                  </a:lnTo>
                  <a:lnTo>
                    <a:pt x="558329" y="42027"/>
                  </a:lnTo>
                  <a:lnTo>
                    <a:pt x="556544" y="43715"/>
                  </a:lnTo>
                  <a:lnTo>
                    <a:pt x="555051" y="44065"/>
                  </a:lnTo>
                  <a:lnTo>
                    <a:pt x="553612" y="42704"/>
                  </a:lnTo>
                  <a:lnTo>
                    <a:pt x="550067" y="36117"/>
                  </a:lnTo>
                  <a:lnTo>
                    <a:pt x="547217" y="34071"/>
                  </a:lnTo>
                  <a:lnTo>
                    <a:pt x="543416" y="36985"/>
                  </a:lnTo>
                  <a:lnTo>
                    <a:pt x="544205" y="47867"/>
                  </a:lnTo>
                  <a:lnTo>
                    <a:pt x="546477" y="55596"/>
                  </a:lnTo>
                  <a:lnTo>
                    <a:pt x="546638" y="59809"/>
                  </a:lnTo>
                  <a:lnTo>
                    <a:pt x="545622" y="63764"/>
                  </a:lnTo>
                  <a:lnTo>
                    <a:pt x="543428" y="67478"/>
                  </a:lnTo>
                  <a:lnTo>
                    <a:pt x="540693" y="70628"/>
                  </a:lnTo>
                  <a:lnTo>
                    <a:pt x="527324" y="81071"/>
                  </a:lnTo>
                  <a:lnTo>
                    <a:pt x="527939" y="88142"/>
                  </a:lnTo>
                  <a:lnTo>
                    <a:pt x="546114" y="96096"/>
                  </a:lnTo>
                  <a:lnTo>
                    <a:pt x="560076" y="92237"/>
                  </a:lnTo>
                  <a:lnTo>
                    <a:pt x="567421" y="86515"/>
                  </a:lnTo>
                  <a:lnTo>
                    <a:pt x="579646" y="86083"/>
                  </a:lnTo>
                  <a:lnTo>
                    <a:pt x="587667" y="83903"/>
                  </a:lnTo>
                  <a:lnTo>
                    <a:pt x="602962" y="89142"/>
                  </a:lnTo>
                  <a:lnTo>
                    <a:pt x="610808" y="84848"/>
                  </a:lnTo>
                  <a:lnTo>
                    <a:pt x="635027" y="79323"/>
                  </a:lnTo>
                  <a:lnTo>
                    <a:pt x="640673" y="80293"/>
                  </a:lnTo>
                  <a:lnTo>
                    <a:pt x="651795" y="84689"/>
                  </a:lnTo>
                  <a:lnTo>
                    <a:pt x="662353" y="83529"/>
                  </a:lnTo>
                  <a:lnTo>
                    <a:pt x="667941" y="86578"/>
                  </a:lnTo>
                  <a:lnTo>
                    <a:pt x="668080" y="92468"/>
                  </a:lnTo>
                  <a:lnTo>
                    <a:pt x="665509" y="99133"/>
                  </a:lnTo>
                  <a:lnTo>
                    <a:pt x="657728" y="114150"/>
                  </a:lnTo>
                  <a:lnTo>
                    <a:pt x="639762" y="112435"/>
                  </a:lnTo>
                  <a:lnTo>
                    <a:pt x="633109" y="119354"/>
                  </a:lnTo>
                  <a:lnTo>
                    <a:pt x="630800" y="124827"/>
                  </a:lnTo>
                  <a:lnTo>
                    <a:pt x="626909" y="131392"/>
                  </a:lnTo>
                  <a:lnTo>
                    <a:pt x="618883" y="133891"/>
                  </a:lnTo>
                  <a:lnTo>
                    <a:pt x="616965" y="138067"/>
                  </a:lnTo>
                  <a:lnTo>
                    <a:pt x="615742" y="139244"/>
                  </a:lnTo>
                  <a:lnTo>
                    <a:pt x="616425" y="140890"/>
                  </a:lnTo>
                  <a:lnTo>
                    <a:pt x="615008" y="143426"/>
                  </a:lnTo>
                  <a:lnTo>
                    <a:pt x="613225" y="150923"/>
                  </a:lnTo>
                  <a:lnTo>
                    <a:pt x="604003" y="160760"/>
                  </a:lnTo>
                  <a:lnTo>
                    <a:pt x="596770" y="183807"/>
                  </a:lnTo>
                  <a:lnTo>
                    <a:pt x="578534" y="199908"/>
                  </a:lnTo>
                  <a:lnTo>
                    <a:pt x="573865" y="209547"/>
                  </a:lnTo>
                  <a:lnTo>
                    <a:pt x="575173" y="218064"/>
                  </a:lnTo>
                  <a:lnTo>
                    <a:pt x="571739" y="232064"/>
                  </a:lnTo>
                  <a:lnTo>
                    <a:pt x="566169" y="244242"/>
                  </a:lnTo>
                  <a:lnTo>
                    <a:pt x="565726" y="251678"/>
                  </a:lnTo>
                  <a:lnTo>
                    <a:pt x="564373" y="259866"/>
                  </a:lnTo>
                  <a:lnTo>
                    <a:pt x="562173" y="263907"/>
                  </a:lnTo>
                  <a:lnTo>
                    <a:pt x="557309" y="269824"/>
                  </a:lnTo>
                  <a:lnTo>
                    <a:pt x="545997" y="277050"/>
                  </a:lnTo>
                  <a:lnTo>
                    <a:pt x="533571" y="308546"/>
                  </a:lnTo>
                  <a:lnTo>
                    <a:pt x="530619" y="321800"/>
                  </a:lnTo>
                  <a:lnTo>
                    <a:pt x="507724" y="320392"/>
                  </a:lnTo>
                  <a:lnTo>
                    <a:pt x="502240" y="315346"/>
                  </a:lnTo>
                  <a:lnTo>
                    <a:pt x="493257" y="313245"/>
                  </a:lnTo>
                  <a:lnTo>
                    <a:pt x="490399" y="312021"/>
                  </a:lnTo>
                  <a:lnTo>
                    <a:pt x="456381" y="310753"/>
                  </a:lnTo>
                  <a:lnTo>
                    <a:pt x="454966" y="312074"/>
                  </a:lnTo>
                  <a:lnTo>
                    <a:pt x="446085" y="323177"/>
                  </a:lnTo>
                  <a:lnTo>
                    <a:pt x="442854" y="330452"/>
                  </a:lnTo>
                  <a:lnTo>
                    <a:pt x="439021" y="337107"/>
                  </a:lnTo>
                  <a:lnTo>
                    <a:pt x="434806" y="338577"/>
                  </a:lnTo>
                  <a:lnTo>
                    <a:pt x="423570" y="338025"/>
                  </a:lnTo>
                  <a:lnTo>
                    <a:pt x="419370" y="339023"/>
                  </a:lnTo>
                  <a:lnTo>
                    <a:pt x="415553" y="340381"/>
                  </a:lnTo>
                  <a:lnTo>
                    <a:pt x="407469" y="346087"/>
                  </a:lnTo>
                  <a:lnTo>
                    <a:pt x="413955" y="362755"/>
                  </a:lnTo>
                  <a:lnTo>
                    <a:pt x="418048" y="365232"/>
                  </a:lnTo>
                  <a:lnTo>
                    <a:pt x="423163" y="377761"/>
                  </a:lnTo>
                  <a:lnTo>
                    <a:pt x="426270" y="390683"/>
                  </a:lnTo>
                  <a:lnTo>
                    <a:pt x="430079" y="397578"/>
                  </a:lnTo>
                  <a:lnTo>
                    <a:pt x="445857" y="409191"/>
                  </a:lnTo>
                  <a:lnTo>
                    <a:pt x="447839" y="411622"/>
                  </a:lnTo>
                  <a:lnTo>
                    <a:pt x="449201" y="415091"/>
                  </a:lnTo>
                  <a:lnTo>
                    <a:pt x="449155" y="426129"/>
                  </a:lnTo>
                  <a:lnTo>
                    <a:pt x="470024" y="430883"/>
                  </a:lnTo>
                  <a:lnTo>
                    <a:pt x="483499" y="435642"/>
                  </a:lnTo>
                  <a:lnTo>
                    <a:pt x="521067" y="431358"/>
                  </a:lnTo>
                  <a:lnTo>
                    <a:pt x="533829" y="460454"/>
                  </a:lnTo>
                  <a:lnTo>
                    <a:pt x="500692" y="485806"/>
                  </a:lnTo>
                  <a:lnTo>
                    <a:pt x="497155" y="489368"/>
                  </a:lnTo>
                  <a:lnTo>
                    <a:pt x="495050" y="490993"/>
                  </a:lnTo>
                  <a:lnTo>
                    <a:pt x="490639" y="495438"/>
                  </a:lnTo>
                  <a:lnTo>
                    <a:pt x="459351" y="501463"/>
                  </a:lnTo>
                  <a:lnTo>
                    <a:pt x="454497" y="506152"/>
                  </a:lnTo>
                  <a:lnTo>
                    <a:pt x="442033" y="506298"/>
                  </a:lnTo>
                  <a:lnTo>
                    <a:pt x="431549" y="509900"/>
                  </a:lnTo>
                  <a:lnTo>
                    <a:pt x="424719" y="515988"/>
                  </a:lnTo>
                  <a:lnTo>
                    <a:pt x="419618" y="525775"/>
                  </a:lnTo>
                  <a:lnTo>
                    <a:pt x="417968" y="527071"/>
                  </a:lnTo>
                  <a:lnTo>
                    <a:pt x="415411" y="527610"/>
                  </a:lnTo>
                  <a:lnTo>
                    <a:pt x="410284" y="529236"/>
                  </a:lnTo>
                  <a:lnTo>
                    <a:pt x="406725" y="532313"/>
                  </a:lnTo>
                  <a:lnTo>
                    <a:pt x="402430" y="538775"/>
                  </a:lnTo>
                  <a:lnTo>
                    <a:pt x="395036" y="542244"/>
                  </a:lnTo>
                  <a:lnTo>
                    <a:pt x="378197" y="554919"/>
                  </a:lnTo>
                  <a:lnTo>
                    <a:pt x="370879" y="569872"/>
                  </a:lnTo>
                  <a:lnTo>
                    <a:pt x="370759" y="572328"/>
                  </a:lnTo>
                  <a:lnTo>
                    <a:pt x="370997" y="572517"/>
                  </a:lnTo>
                  <a:lnTo>
                    <a:pt x="371573" y="572844"/>
                  </a:lnTo>
                  <a:lnTo>
                    <a:pt x="372608" y="574133"/>
                  </a:lnTo>
                  <a:lnTo>
                    <a:pt x="373489" y="577329"/>
                  </a:lnTo>
                  <a:lnTo>
                    <a:pt x="372428" y="583564"/>
                  </a:lnTo>
                  <a:lnTo>
                    <a:pt x="364160" y="588980"/>
                  </a:lnTo>
                  <a:lnTo>
                    <a:pt x="359649" y="594893"/>
                  </a:lnTo>
                  <a:lnTo>
                    <a:pt x="353649" y="600070"/>
                  </a:lnTo>
                  <a:lnTo>
                    <a:pt x="351977" y="609019"/>
                  </a:lnTo>
                  <a:lnTo>
                    <a:pt x="353192" y="614174"/>
                  </a:lnTo>
                  <a:lnTo>
                    <a:pt x="348071" y="629543"/>
                  </a:lnTo>
                  <a:lnTo>
                    <a:pt x="342610" y="625829"/>
                  </a:lnTo>
                  <a:lnTo>
                    <a:pt x="341529" y="624467"/>
                  </a:lnTo>
                  <a:lnTo>
                    <a:pt x="340065" y="622858"/>
                  </a:lnTo>
                  <a:lnTo>
                    <a:pt x="337939" y="622230"/>
                  </a:lnTo>
                  <a:lnTo>
                    <a:pt x="334430" y="622291"/>
                  </a:lnTo>
                  <a:lnTo>
                    <a:pt x="328557" y="624415"/>
                  </a:lnTo>
                  <a:lnTo>
                    <a:pt x="320055" y="625389"/>
                  </a:lnTo>
                  <a:lnTo>
                    <a:pt x="316148" y="622270"/>
                  </a:lnTo>
                  <a:lnTo>
                    <a:pt x="315060" y="621127"/>
                  </a:lnTo>
                  <a:lnTo>
                    <a:pt x="313660" y="618937"/>
                  </a:lnTo>
                  <a:lnTo>
                    <a:pt x="312861" y="617312"/>
                  </a:lnTo>
                  <a:lnTo>
                    <a:pt x="311266" y="609870"/>
                  </a:lnTo>
                  <a:lnTo>
                    <a:pt x="307617" y="609657"/>
                  </a:lnTo>
                  <a:lnTo>
                    <a:pt x="300837" y="615238"/>
                  </a:lnTo>
                  <a:lnTo>
                    <a:pt x="298978" y="613746"/>
                  </a:lnTo>
                  <a:lnTo>
                    <a:pt x="296798" y="611498"/>
                  </a:lnTo>
                  <a:lnTo>
                    <a:pt x="292903" y="606652"/>
                  </a:lnTo>
                  <a:lnTo>
                    <a:pt x="286884" y="601638"/>
                  </a:lnTo>
                  <a:lnTo>
                    <a:pt x="280834" y="597698"/>
                  </a:lnTo>
                  <a:lnTo>
                    <a:pt x="272136" y="593704"/>
                  </a:lnTo>
                  <a:lnTo>
                    <a:pt x="268396" y="588356"/>
                  </a:lnTo>
                  <a:lnTo>
                    <a:pt x="256172" y="564507"/>
                  </a:lnTo>
                  <a:lnTo>
                    <a:pt x="253385" y="556089"/>
                  </a:lnTo>
                  <a:lnTo>
                    <a:pt x="256313" y="552398"/>
                  </a:lnTo>
                  <a:lnTo>
                    <a:pt x="258144" y="550772"/>
                  </a:lnTo>
                  <a:lnTo>
                    <a:pt x="255755" y="547010"/>
                  </a:lnTo>
                  <a:lnTo>
                    <a:pt x="250160" y="541395"/>
                  </a:lnTo>
                  <a:lnTo>
                    <a:pt x="246789" y="539628"/>
                  </a:lnTo>
                  <a:lnTo>
                    <a:pt x="242930" y="540381"/>
                  </a:lnTo>
                  <a:lnTo>
                    <a:pt x="236107" y="544405"/>
                  </a:lnTo>
                  <a:lnTo>
                    <a:pt x="231367" y="549070"/>
                  </a:lnTo>
                  <a:lnTo>
                    <a:pt x="227205" y="554679"/>
                  </a:lnTo>
                  <a:lnTo>
                    <a:pt x="222191" y="559337"/>
                  </a:lnTo>
                  <a:lnTo>
                    <a:pt x="215072" y="561136"/>
                  </a:lnTo>
                  <a:lnTo>
                    <a:pt x="200529" y="562653"/>
                  </a:lnTo>
                  <a:lnTo>
                    <a:pt x="193161" y="564722"/>
                  </a:lnTo>
                  <a:lnTo>
                    <a:pt x="187854" y="567647"/>
                  </a:lnTo>
                  <a:lnTo>
                    <a:pt x="186470" y="570326"/>
                  </a:lnTo>
                  <a:lnTo>
                    <a:pt x="186630" y="573098"/>
                  </a:lnTo>
                  <a:lnTo>
                    <a:pt x="186246" y="575492"/>
                  </a:lnTo>
                  <a:lnTo>
                    <a:pt x="183328" y="577166"/>
                  </a:lnTo>
                  <a:lnTo>
                    <a:pt x="179898" y="576534"/>
                  </a:lnTo>
                  <a:lnTo>
                    <a:pt x="177460" y="573850"/>
                  </a:lnTo>
                  <a:lnTo>
                    <a:pt x="175581" y="570907"/>
                  </a:lnTo>
                  <a:lnTo>
                    <a:pt x="173860" y="569498"/>
                  </a:lnTo>
                  <a:lnTo>
                    <a:pt x="151484" y="571840"/>
                  </a:lnTo>
                  <a:lnTo>
                    <a:pt x="146762" y="571452"/>
                  </a:lnTo>
                  <a:lnTo>
                    <a:pt x="145979" y="568828"/>
                  </a:lnTo>
                  <a:lnTo>
                    <a:pt x="142398" y="562787"/>
                  </a:lnTo>
                  <a:lnTo>
                    <a:pt x="138455" y="558266"/>
                  </a:lnTo>
                  <a:lnTo>
                    <a:pt x="136474" y="560258"/>
                  </a:lnTo>
                  <a:lnTo>
                    <a:pt x="133547" y="561663"/>
                  </a:lnTo>
                  <a:lnTo>
                    <a:pt x="127807" y="561671"/>
                  </a:lnTo>
                  <a:lnTo>
                    <a:pt x="123665" y="563612"/>
                  </a:lnTo>
                  <a:lnTo>
                    <a:pt x="125495" y="570941"/>
                  </a:lnTo>
                  <a:lnTo>
                    <a:pt x="118193" y="571114"/>
                  </a:lnTo>
                  <a:lnTo>
                    <a:pt x="114483" y="571991"/>
                  </a:lnTo>
                  <a:lnTo>
                    <a:pt x="118406" y="526228"/>
                  </a:lnTo>
                  <a:lnTo>
                    <a:pt x="117677" y="517489"/>
                  </a:lnTo>
                  <a:lnTo>
                    <a:pt x="122035" y="508432"/>
                  </a:lnTo>
                  <a:lnTo>
                    <a:pt x="127095" y="503635"/>
                  </a:lnTo>
                  <a:lnTo>
                    <a:pt x="129064" y="483850"/>
                  </a:lnTo>
                  <a:lnTo>
                    <a:pt x="130532" y="479514"/>
                  </a:lnTo>
                  <a:lnTo>
                    <a:pt x="131249" y="478110"/>
                  </a:lnTo>
                  <a:lnTo>
                    <a:pt x="132380" y="477828"/>
                  </a:lnTo>
                  <a:lnTo>
                    <a:pt x="133637" y="476328"/>
                  </a:lnTo>
                  <a:lnTo>
                    <a:pt x="137000" y="474642"/>
                  </a:lnTo>
                  <a:lnTo>
                    <a:pt x="139031" y="463673"/>
                  </a:lnTo>
                  <a:lnTo>
                    <a:pt x="110907" y="462517"/>
                  </a:lnTo>
                  <a:lnTo>
                    <a:pt x="107839" y="459769"/>
                  </a:lnTo>
                  <a:lnTo>
                    <a:pt x="103922" y="457785"/>
                  </a:lnTo>
                  <a:lnTo>
                    <a:pt x="102402" y="455036"/>
                  </a:lnTo>
                  <a:lnTo>
                    <a:pt x="101312" y="453482"/>
                  </a:lnTo>
                  <a:lnTo>
                    <a:pt x="96329" y="448778"/>
                  </a:lnTo>
                  <a:lnTo>
                    <a:pt x="57471" y="459691"/>
                  </a:lnTo>
                  <a:lnTo>
                    <a:pt x="51554" y="465899"/>
                  </a:lnTo>
                  <a:lnTo>
                    <a:pt x="36213" y="472469"/>
                  </a:lnTo>
                  <a:lnTo>
                    <a:pt x="32186" y="474896"/>
                  </a:lnTo>
                  <a:lnTo>
                    <a:pt x="28198" y="476342"/>
                  </a:lnTo>
                  <a:lnTo>
                    <a:pt x="17447" y="478611"/>
                  </a:lnTo>
                  <a:lnTo>
                    <a:pt x="14996" y="476557"/>
                  </a:lnTo>
                  <a:lnTo>
                    <a:pt x="13524" y="476034"/>
                  </a:lnTo>
                  <a:lnTo>
                    <a:pt x="13692" y="474945"/>
                  </a:lnTo>
                  <a:lnTo>
                    <a:pt x="13669" y="473652"/>
                  </a:lnTo>
                  <a:lnTo>
                    <a:pt x="12556" y="468221"/>
                  </a:lnTo>
                  <a:lnTo>
                    <a:pt x="10993" y="463236"/>
                  </a:lnTo>
                  <a:lnTo>
                    <a:pt x="0" y="440433"/>
                  </a:lnTo>
                  <a:lnTo>
                    <a:pt x="16531" y="426079"/>
                  </a:lnTo>
                  <a:lnTo>
                    <a:pt x="44519" y="406714"/>
                  </a:lnTo>
                  <a:lnTo>
                    <a:pt x="34480" y="357939"/>
                  </a:lnTo>
                  <a:lnTo>
                    <a:pt x="54140" y="356358"/>
                  </a:lnTo>
                  <a:lnTo>
                    <a:pt x="59453" y="349245"/>
                  </a:lnTo>
                  <a:lnTo>
                    <a:pt x="70219" y="345676"/>
                  </a:lnTo>
                  <a:lnTo>
                    <a:pt x="78251" y="335494"/>
                  </a:lnTo>
                  <a:lnTo>
                    <a:pt x="86604" y="300738"/>
                  </a:lnTo>
                  <a:lnTo>
                    <a:pt x="95642" y="260576"/>
                  </a:lnTo>
                  <a:lnTo>
                    <a:pt x="116957" y="246425"/>
                  </a:lnTo>
                  <a:lnTo>
                    <a:pt x="143440" y="237051"/>
                  </a:lnTo>
                  <a:lnTo>
                    <a:pt x="148554" y="244220"/>
                  </a:lnTo>
                  <a:lnTo>
                    <a:pt x="156847" y="249155"/>
                  </a:lnTo>
                  <a:lnTo>
                    <a:pt x="163390" y="255304"/>
                  </a:lnTo>
                  <a:lnTo>
                    <a:pt x="175210" y="255011"/>
                  </a:lnTo>
                  <a:lnTo>
                    <a:pt x="180708" y="260174"/>
                  </a:lnTo>
                  <a:lnTo>
                    <a:pt x="205439" y="256425"/>
                  </a:lnTo>
                  <a:lnTo>
                    <a:pt x="227821" y="252413"/>
                  </a:lnTo>
                  <a:lnTo>
                    <a:pt x="232908" y="248193"/>
                  </a:lnTo>
                  <a:lnTo>
                    <a:pt x="243416" y="244845"/>
                  </a:lnTo>
                  <a:lnTo>
                    <a:pt x="249522" y="236721"/>
                  </a:lnTo>
                  <a:lnTo>
                    <a:pt x="251145" y="229644"/>
                  </a:lnTo>
                  <a:lnTo>
                    <a:pt x="250948" y="223192"/>
                  </a:lnTo>
                  <a:lnTo>
                    <a:pt x="250413" y="219099"/>
                  </a:lnTo>
                  <a:lnTo>
                    <a:pt x="251194" y="217371"/>
                  </a:lnTo>
                  <a:lnTo>
                    <a:pt x="251504" y="216815"/>
                  </a:lnTo>
                  <a:lnTo>
                    <a:pt x="253558" y="216014"/>
                  </a:lnTo>
                  <a:lnTo>
                    <a:pt x="256466" y="213870"/>
                  </a:lnTo>
                  <a:lnTo>
                    <a:pt x="256876" y="211295"/>
                  </a:lnTo>
                  <a:lnTo>
                    <a:pt x="256106" y="206740"/>
                  </a:lnTo>
                  <a:lnTo>
                    <a:pt x="254736" y="202588"/>
                  </a:lnTo>
                  <a:lnTo>
                    <a:pt x="245296" y="178063"/>
                  </a:lnTo>
                  <a:lnTo>
                    <a:pt x="269419" y="173317"/>
                  </a:lnTo>
                  <a:lnTo>
                    <a:pt x="277601" y="168057"/>
                  </a:lnTo>
                  <a:lnTo>
                    <a:pt x="285422" y="160914"/>
                  </a:lnTo>
                  <a:lnTo>
                    <a:pt x="294135" y="148734"/>
                  </a:lnTo>
                  <a:lnTo>
                    <a:pt x="296247" y="139632"/>
                  </a:lnTo>
                  <a:lnTo>
                    <a:pt x="296203" y="133804"/>
                  </a:lnTo>
                  <a:lnTo>
                    <a:pt x="295391" y="130922"/>
                  </a:lnTo>
                  <a:lnTo>
                    <a:pt x="295019" y="130056"/>
                  </a:lnTo>
                  <a:lnTo>
                    <a:pt x="291326" y="110360"/>
                  </a:lnTo>
                  <a:lnTo>
                    <a:pt x="291356" y="104169"/>
                  </a:lnTo>
                  <a:lnTo>
                    <a:pt x="294251" y="99095"/>
                  </a:lnTo>
                  <a:lnTo>
                    <a:pt x="302390" y="95460"/>
                  </a:lnTo>
                  <a:lnTo>
                    <a:pt x="308839" y="94838"/>
                  </a:lnTo>
                  <a:lnTo>
                    <a:pt x="311858" y="96379"/>
                  </a:lnTo>
                  <a:lnTo>
                    <a:pt x="311561" y="100140"/>
                  </a:lnTo>
                  <a:lnTo>
                    <a:pt x="308137" y="103960"/>
                  </a:lnTo>
                  <a:lnTo>
                    <a:pt x="308111" y="108639"/>
                  </a:lnTo>
                  <a:lnTo>
                    <a:pt x="310031" y="111316"/>
                  </a:lnTo>
                  <a:lnTo>
                    <a:pt x="315409" y="111266"/>
                  </a:lnTo>
                  <a:lnTo>
                    <a:pt x="318612" y="109535"/>
                  </a:lnTo>
                  <a:lnTo>
                    <a:pt x="322843" y="108143"/>
                  </a:lnTo>
                  <a:lnTo>
                    <a:pt x="339998" y="107430"/>
                  </a:lnTo>
                  <a:lnTo>
                    <a:pt x="348266" y="105210"/>
                  </a:lnTo>
                  <a:lnTo>
                    <a:pt x="361539" y="96290"/>
                  </a:lnTo>
                  <a:lnTo>
                    <a:pt x="365567" y="67378"/>
                  </a:lnTo>
                  <a:lnTo>
                    <a:pt x="387902" y="65764"/>
                  </a:lnTo>
                  <a:lnTo>
                    <a:pt x="391290" y="69926"/>
                  </a:lnTo>
                  <a:lnTo>
                    <a:pt x="409910" y="70452"/>
                  </a:lnTo>
                  <a:lnTo>
                    <a:pt x="426789" y="62902"/>
                  </a:lnTo>
                  <a:lnTo>
                    <a:pt x="432274" y="56078"/>
                  </a:lnTo>
                  <a:lnTo>
                    <a:pt x="440337" y="52941"/>
                  </a:lnTo>
                  <a:lnTo>
                    <a:pt x="456921" y="52369"/>
                  </a:lnTo>
                  <a:lnTo>
                    <a:pt x="467034" y="54511"/>
                  </a:lnTo>
                  <a:lnTo>
                    <a:pt x="477609" y="51736"/>
                  </a:lnTo>
                  <a:lnTo>
                    <a:pt x="481491" y="49201"/>
                  </a:lnTo>
                  <a:lnTo>
                    <a:pt x="483215" y="47763"/>
                  </a:lnTo>
                  <a:lnTo>
                    <a:pt x="483896" y="46474"/>
                  </a:lnTo>
                  <a:lnTo>
                    <a:pt x="483696" y="44956"/>
                  </a:lnTo>
                  <a:lnTo>
                    <a:pt x="483323" y="39370"/>
                  </a:lnTo>
                  <a:lnTo>
                    <a:pt x="477412" y="35464"/>
                  </a:lnTo>
                  <a:lnTo>
                    <a:pt x="471922" y="26837"/>
                  </a:lnTo>
                  <a:lnTo>
                    <a:pt x="469345" y="23768"/>
                  </a:lnTo>
                  <a:lnTo>
                    <a:pt x="466563" y="14354"/>
                  </a:lnTo>
                  <a:lnTo>
                    <a:pt x="472627" y="12216"/>
                  </a:lnTo>
                  <a:lnTo>
                    <a:pt x="500426" y="9381"/>
                  </a:lnTo>
                  <a:lnTo>
                    <a:pt x="513572" y="723"/>
                  </a:lnTo>
                  <a:lnTo>
                    <a:pt x="538346" y="0"/>
                  </a:lnTo>
                  <a:lnTo>
                    <a:pt x="545531" y="11007"/>
                  </a:lnTo>
                  <a:lnTo>
                    <a:pt x="547443" y="14625"/>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15" name="Freeform 7">
              <a:extLst>
                <a:ext uri="{FF2B5EF4-FFF2-40B4-BE49-F238E27FC236}">
                  <a16:creationId xmlns:a16="http://schemas.microsoft.com/office/drawing/2014/main" id="{169CB97B-A633-D16F-7CC1-1585CBFF28F0}"/>
                </a:ext>
              </a:extLst>
            </p:cNvPr>
            <p:cNvSpPr>
              <a:spLocks noChangeAspect="1"/>
            </p:cNvSpPr>
            <p:nvPr>
              <p:custDataLst>
                <p:tags r:id="rId6"/>
              </p:custDataLst>
            </p:nvPr>
          </p:nvSpPr>
          <p:spPr>
            <a:xfrm>
              <a:off x="5683879" y="2379783"/>
              <a:ext cx="1209321" cy="1215645"/>
            </a:xfrm>
            <a:custGeom>
              <a:avLst/>
              <a:gdLst/>
              <a:ahLst/>
              <a:cxnLst/>
              <a:rect l="0" t="0" r="0" b="0"/>
              <a:pathLst>
                <a:path w="1209321" h="1215645">
                  <a:moveTo>
                    <a:pt x="1192622" y="112897"/>
                  </a:moveTo>
                  <a:lnTo>
                    <a:pt x="1202505" y="138049"/>
                  </a:lnTo>
                  <a:lnTo>
                    <a:pt x="1209096" y="165558"/>
                  </a:lnTo>
                  <a:lnTo>
                    <a:pt x="1209320" y="192876"/>
                  </a:lnTo>
                  <a:lnTo>
                    <a:pt x="1205378" y="216919"/>
                  </a:lnTo>
                  <a:lnTo>
                    <a:pt x="1202936" y="265984"/>
                  </a:lnTo>
                  <a:lnTo>
                    <a:pt x="1199980" y="325316"/>
                  </a:lnTo>
                  <a:lnTo>
                    <a:pt x="1197856" y="367358"/>
                  </a:lnTo>
                  <a:lnTo>
                    <a:pt x="1195024" y="423381"/>
                  </a:lnTo>
                  <a:lnTo>
                    <a:pt x="1191208" y="499904"/>
                  </a:lnTo>
                  <a:lnTo>
                    <a:pt x="1184828" y="516795"/>
                  </a:lnTo>
                  <a:lnTo>
                    <a:pt x="1183048" y="525636"/>
                  </a:lnTo>
                  <a:lnTo>
                    <a:pt x="1182004" y="537186"/>
                  </a:lnTo>
                  <a:lnTo>
                    <a:pt x="1182565" y="548246"/>
                  </a:lnTo>
                  <a:lnTo>
                    <a:pt x="1185463" y="555722"/>
                  </a:lnTo>
                  <a:lnTo>
                    <a:pt x="1186899" y="563183"/>
                  </a:lnTo>
                  <a:lnTo>
                    <a:pt x="1188578" y="585449"/>
                  </a:lnTo>
                  <a:lnTo>
                    <a:pt x="1188178" y="593093"/>
                  </a:lnTo>
                  <a:lnTo>
                    <a:pt x="1186602" y="597710"/>
                  </a:lnTo>
                  <a:lnTo>
                    <a:pt x="1184321" y="599729"/>
                  </a:lnTo>
                  <a:lnTo>
                    <a:pt x="1181138" y="601438"/>
                  </a:lnTo>
                  <a:lnTo>
                    <a:pt x="1176859" y="605127"/>
                  </a:lnTo>
                  <a:lnTo>
                    <a:pt x="1174132" y="609237"/>
                  </a:lnTo>
                  <a:lnTo>
                    <a:pt x="1158699" y="643780"/>
                  </a:lnTo>
                  <a:lnTo>
                    <a:pt x="1156223" y="653420"/>
                  </a:lnTo>
                  <a:lnTo>
                    <a:pt x="1156935" y="664052"/>
                  </a:lnTo>
                  <a:lnTo>
                    <a:pt x="1167049" y="705331"/>
                  </a:lnTo>
                  <a:lnTo>
                    <a:pt x="1148424" y="713321"/>
                  </a:lnTo>
                  <a:lnTo>
                    <a:pt x="1139298" y="714937"/>
                  </a:lnTo>
                  <a:lnTo>
                    <a:pt x="1130366" y="711638"/>
                  </a:lnTo>
                  <a:lnTo>
                    <a:pt x="1103702" y="691967"/>
                  </a:lnTo>
                  <a:lnTo>
                    <a:pt x="1098718" y="688294"/>
                  </a:lnTo>
                  <a:lnTo>
                    <a:pt x="1070734" y="667707"/>
                  </a:lnTo>
                  <a:lnTo>
                    <a:pt x="1038410" y="644016"/>
                  </a:lnTo>
                  <a:lnTo>
                    <a:pt x="1006045" y="620354"/>
                  </a:lnTo>
                  <a:lnTo>
                    <a:pt x="998139" y="617219"/>
                  </a:lnTo>
                  <a:lnTo>
                    <a:pt x="988808" y="616854"/>
                  </a:lnTo>
                  <a:lnTo>
                    <a:pt x="977698" y="619169"/>
                  </a:lnTo>
                  <a:lnTo>
                    <a:pt x="968569" y="623163"/>
                  </a:lnTo>
                  <a:lnTo>
                    <a:pt x="935189" y="650055"/>
                  </a:lnTo>
                  <a:lnTo>
                    <a:pt x="905909" y="673721"/>
                  </a:lnTo>
                  <a:lnTo>
                    <a:pt x="901439" y="680858"/>
                  </a:lnTo>
                  <a:lnTo>
                    <a:pt x="895691" y="699166"/>
                  </a:lnTo>
                  <a:lnTo>
                    <a:pt x="876636" y="739297"/>
                  </a:lnTo>
                  <a:lnTo>
                    <a:pt x="853306" y="776587"/>
                  </a:lnTo>
                  <a:lnTo>
                    <a:pt x="829009" y="804491"/>
                  </a:lnTo>
                  <a:lnTo>
                    <a:pt x="829004" y="804496"/>
                  </a:lnTo>
                  <a:lnTo>
                    <a:pt x="797972" y="840253"/>
                  </a:lnTo>
                  <a:lnTo>
                    <a:pt x="789880" y="866300"/>
                  </a:lnTo>
                  <a:lnTo>
                    <a:pt x="788456" y="903811"/>
                  </a:lnTo>
                  <a:lnTo>
                    <a:pt x="786580" y="952464"/>
                  </a:lnTo>
                  <a:lnTo>
                    <a:pt x="788533" y="976791"/>
                  </a:lnTo>
                  <a:lnTo>
                    <a:pt x="790255" y="985124"/>
                  </a:lnTo>
                  <a:lnTo>
                    <a:pt x="795718" y="985072"/>
                  </a:lnTo>
                  <a:lnTo>
                    <a:pt x="800987" y="984316"/>
                  </a:lnTo>
                  <a:lnTo>
                    <a:pt x="806452" y="981601"/>
                  </a:lnTo>
                  <a:lnTo>
                    <a:pt x="811469" y="977733"/>
                  </a:lnTo>
                  <a:lnTo>
                    <a:pt x="815291" y="973439"/>
                  </a:lnTo>
                  <a:lnTo>
                    <a:pt x="816651" y="978249"/>
                  </a:lnTo>
                  <a:lnTo>
                    <a:pt x="821277" y="994619"/>
                  </a:lnTo>
                  <a:lnTo>
                    <a:pt x="825108" y="1001201"/>
                  </a:lnTo>
                  <a:lnTo>
                    <a:pt x="833605" y="1011236"/>
                  </a:lnTo>
                  <a:lnTo>
                    <a:pt x="836680" y="1016614"/>
                  </a:lnTo>
                  <a:lnTo>
                    <a:pt x="838176" y="1023698"/>
                  </a:lnTo>
                  <a:lnTo>
                    <a:pt x="837345" y="1032450"/>
                  </a:lnTo>
                  <a:lnTo>
                    <a:pt x="833412" y="1046114"/>
                  </a:lnTo>
                  <a:lnTo>
                    <a:pt x="834298" y="1054955"/>
                  </a:lnTo>
                  <a:lnTo>
                    <a:pt x="840702" y="1067550"/>
                  </a:lnTo>
                  <a:lnTo>
                    <a:pt x="871333" y="1098534"/>
                  </a:lnTo>
                  <a:lnTo>
                    <a:pt x="885088" y="1122002"/>
                  </a:lnTo>
                  <a:lnTo>
                    <a:pt x="889664" y="1127137"/>
                  </a:lnTo>
                  <a:lnTo>
                    <a:pt x="894212" y="1130593"/>
                  </a:lnTo>
                  <a:lnTo>
                    <a:pt x="921100" y="1141581"/>
                  </a:lnTo>
                  <a:lnTo>
                    <a:pt x="902072" y="1163429"/>
                  </a:lnTo>
                  <a:lnTo>
                    <a:pt x="890158" y="1172207"/>
                  </a:lnTo>
                  <a:lnTo>
                    <a:pt x="875914" y="1171430"/>
                  </a:lnTo>
                  <a:lnTo>
                    <a:pt x="866668" y="1173513"/>
                  </a:lnTo>
                  <a:lnTo>
                    <a:pt x="861803" y="1174697"/>
                  </a:lnTo>
                  <a:lnTo>
                    <a:pt x="836227" y="1180182"/>
                  </a:lnTo>
                  <a:lnTo>
                    <a:pt x="828049" y="1178498"/>
                  </a:lnTo>
                  <a:lnTo>
                    <a:pt x="820506" y="1172250"/>
                  </a:lnTo>
                  <a:lnTo>
                    <a:pt x="817235" y="1166552"/>
                  </a:lnTo>
                  <a:lnTo>
                    <a:pt x="812514" y="1163608"/>
                  </a:lnTo>
                  <a:lnTo>
                    <a:pt x="800548" y="1165768"/>
                  </a:lnTo>
                  <a:lnTo>
                    <a:pt x="796610" y="1167849"/>
                  </a:lnTo>
                  <a:lnTo>
                    <a:pt x="793804" y="1169950"/>
                  </a:lnTo>
                  <a:lnTo>
                    <a:pt x="790778" y="1170635"/>
                  </a:lnTo>
                  <a:lnTo>
                    <a:pt x="786312" y="1168383"/>
                  </a:lnTo>
                  <a:lnTo>
                    <a:pt x="779180" y="1163150"/>
                  </a:lnTo>
                  <a:lnTo>
                    <a:pt x="768050" y="1156896"/>
                  </a:lnTo>
                  <a:lnTo>
                    <a:pt x="765854" y="1156148"/>
                  </a:lnTo>
                  <a:lnTo>
                    <a:pt x="761743" y="1153187"/>
                  </a:lnTo>
                  <a:lnTo>
                    <a:pt x="758334" y="1151429"/>
                  </a:lnTo>
                  <a:lnTo>
                    <a:pt x="747349" y="1147397"/>
                  </a:lnTo>
                  <a:lnTo>
                    <a:pt x="743765" y="1147220"/>
                  </a:lnTo>
                  <a:lnTo>
                    <a:pt x="738257" y="1147677"/>
                  </a:lnTo>
                  <a:lnTo>
                    <a:pt x="729148" y="1150001"/>
                  </a:lnTo>
                  <a:lnTo>
                    <a:pt x="724992" y="1151639"/>
                  </a:lnTo>
                  <a:lnTo>
                    <a:pt x="722251" y="1153110"/>
                  </a:lnTo>
                  <a:lnTo>
                    <a:pt x="717409" y="1157945"/>
                  </a:lnTo>
                  <a:lnTo>
                    <a:pt x="710480" y="1158373"/>
                  </a:lnTo>
                  <a:lnTo>
                    <a:pt x="688385" y="1154202"/>
                  </a:lnTo>
                  <a:lnTo>
                    <a:pt x="669565" y="1155692"/>
                  </a:lnTo>
                  <a:lnTo>
                    <a:pt x="665025" y="1153123"/>
                  </a:lnTo>
                  <a:lnTo>
                    <a:pt x="664270" y="1151627"/>
                  </a:lnTo>
                  <a:lnTo>
                    <a:pt x="663637" y="1149555"/>
                  </a:lnTo>
                  <a:lnTo>
                    <a:pt x="663780" y="1145439"/>
                  </a:lnTo>
                  <a:lnTo>
                    <a:pt x="663480" y="1143546"/>
                  </a:lnTo>
                  <a:lnTo>
                    <a:pt x="662525" y="1142150"/>
                  </a:lnTo>
                  <a:lnTo>
                    <a:pt x="661014" y="1141240"/>
                  </a:lnTo>
                  <a:lnTo>
                    <a:pt x="655343" y="1139622"/>
                  </a:lnTo>
                  <a:lnTo>
                    <a:pt x="653011" y="1139658"/>
                  </a:lnTo>
                  <a:lnTo>
                    <a:pt x="650506" y="1140269"/>
                  </a:lnTo>
                  <a:lnTo>
                    <a:pt x="647238" y="1142724"/>
                  </a:lnTo>
                  <a:lnTo>
                    <a:pt x="643829" y="1146121"/>
                  </a:lnTo>
                  <a:lnTo>
                    <a:pt x="642175" y="1146919"/>
                  </a:lnTo>
                  <a:lnTo>
                    <a:pt x="634776" y="1146299"/>
                  </a:lnTo>
                  <a:lnTo>
                    <a:pt x="632530" y="1146578"/>
                  </a:lnTo>
                  <a:lnTo>
                    <a:pt x="630120" y="1147268"/>
                  </a:lnTo>
                  <a:lnTo>
                    <a:pt x="626682" y="1148877"/>
                  </a:lnTo>
                  <a:lnTo>
                    <a:pt x="623426" y="1150021"/>
                  </a:lnTo>
                  <a:lnTo>
                    <a:pt x="618824" y="1150902"/>
                  </a:lnTo>
                  <a:lnTo>
                    <a:pt x="613094" y="1154194"/>
                  </a:lnTo>
                  <a:lnTo>
                    <a:pt x="602947" y="1161479"/>
                  </a:lnTo>
                  <a:lnTo>
                    <a:pt x="600322" y="1162672"/>
                  </a:lnTo>
                  <a:lnTo>
                    <a:pt x="583305" y="1168571"/>
                  </a:lnTo>
                  <a:lnTo>
                    <a:pt x="581947" y="1169640"/>
                  </a:lnTo>
                  <a:lnTo>
                    <a:pt x="580728" y="1170862"/>
                  </a:lnTo>
                  <a:lnTo>
                    <a:pt x="579790" y="1172333"/>
                  </a:lnTo>
                  <a:lnTo>
                    <a:pt x="578096" y="1175521"/>
                  </a:lnTo>
                  <a:lnTo>
                    <a:pt x="571512" y="1175989"/>
                  </a:lnTo>
                  <a:lnTo>
                    <a:pt x="547630" y="1168283"/>
                  </a:lnTo>
                  <a:lnTo>
                    <a:pt x="542873" y="1170570"/>
                  </a:lnTo>
                  <a:lnTo>
                    <a:pt x="536908" y="1174665"/>
                  </a:lnTo>
                  <a:lnTo>
                    <a:pt x="535134" y="1175297"/>
                  </a:lnTo>
                  <a:lnTo>
                    <a:pt x="533137" y="1175502"/>
                  </a:lnTo>
                  <a:lnTo>
                    <a:pt x="516683" y="1170896"/>
                  </a:lnTo>
                  <a:lnTo>
                    <a:pt x="513779" y="1169621"/>
                  </a:lnTo>
                  <a:lnTo>
                    <a:pt x="511791" y="1168459"/>
                  </a:lnTo>
                  <a:lnTo>
                    <a:pt x="509808" y="1168300"/>
                  </a:lnTo>
                  <a:lnTo>
                    <a:pt x="507981" y="1167947"/>
                  </a:lnTo>
                  <a:lnTo>
                    <a:pt x="494977" y="1171105"/>
                  </a:lnTo>
                  <a:lnTo>
                    <a:pt x="489521" y="1171673"/>
                  </a:lnTo>
                  <a:lnTo>
                    <a:pt x="487317" y="1172180"/>
                  </a:lnTo>
                  <a:lnTo>
                    <a:pt x="485074" y="1173233"/>
                  </a:lnTo>
                  <a:lnTo>
                    <a:pt x="482617" y="1175152"/>
                  </a:lnTo>
                  <a:lnTo>
                    <a:pt x="480595" y="1178275"/>
                  </a:lnTo>
                  <a:lnTo>
                    <a:pt x="479432" y="1180577"/>
                  </a:lnTo>
                  <a:lnTo>
                    <a:pt x="477401" y="1186252"/>
                  </a:lnTo>
                  <a:lnTo>
                    <a:pt x="474032" y="1192637"/>
                  </a:lnTo>
                  <a:lnTo>
                    <a:pt x="471137" y="1196944"/>
                  </a:lnTo>
                  <a:lnTo>
                    <a:pt x="468704" y="1199503"/>
                  </a:lnTo>
                  <a:lnTo>
                    <a:pt x="465317" y="1200527"/>
                  </a:lnTo>
                  <a:lnTo>
                    <a:pt x="457361" y="1196818"/>
                  </a:lnTo>
                  <a:lnTo>
                    <a:pt x="450369" y="1194774"/>
                  </a:lnTo>
                  <a:lnTo>
                    <a:pt x="445323" y="1194490"/>
                  </a:lnTo>
                  <a:lnTo>
                    <a:pt x="443131" y="1194781"/>
                  </a:lnTo>
                  <a:lnTo>
                    <a:pt x="439264" y="1195714"/>
                  </a:lnTo>
                  <a:lnTo>
                    <a:pt x="437583" y="1196501"/>
                  </a:lnTo>
                  <a:lnTo>
                    <a:pt x="436139" y="1197444"/>
                  </a:lnTo>
                  <a:lnTo>
                    <a:pt x="434879" y="1198650"/>
                  </a:lnTo>
                  <a:lnTo>
                    <a:pt x="433948" y="1200069"/>
                  </a:lnTo>
                  <a:lnTo>
                    <a:pt x="433254" y="1201646"/>
                  </a:lnTo>
                  <a:lnTo>
                    <a:pt x="433132" y="1203446"/>
                  </a:lnTo>
                  <a:lnTo>
                    <a:pt x="433274" y="1207098"/>
                  </a:lnTo>
                  <a:lnTo>
                    <a:pt x="432911" y="1208870"/>
                  </a:lnTo>
                  <a:lnTo>
                    <a:pt x="431850" y="1209937"/>
                  </a:lnTo>
                  <a:lnTo>
                    <a:pt x="430314" y="1210366"/>
                  </a:lnTo>
                  <a:lnTo>
                    <a:pt x="426453" y="1210024"/>
                  </a:lnTo>
                  <a:lnTo>
                    <a:pt x="424460" y="1210179"/>
                  </a:lnTo>
                  <a:lnTo>
                    <a:pt x="422696" y="1210653"/>
                  </a:lnTo>
                  <a:lnTo>
                    <a:pt x="421361" y="1211346"/>
                  </a:lnTo>
                  <a:lnTo>
                    <a:pt x="420664" y="1211809"/>
                  </a:lnTo>
                  <a:lnTo>
                    <a:pt x="418401" y="1213849"/>
                  </a:lnTo>
                  <a:lnTo>
                    <a:pt x="416961" y="1214720"/>
                  </a:lnTo>
                  <a:lnTo>
                    <a:pt x="415286" y="1215417"/>
                  </a:lnTo>
                  <a:lnTo>
                    <a:pt x="413242" y="1215644"/>
                  </a:lnTo>
                  <a:lnTo>
                    <a:pt x="411203" y="1215359"/>
                  </a:lnTo>
                  <a:lnTo>
                    <a:pt x="407986" y="1212238"/>
                  </a:lnTo>
                  <a:lnTo>
                    <a:pt x="388268" y="1184877"/>
                  </a:lnTo>
                  <a:lnTo>
                    <a:pt x="387055" y="1183643"/>
                  </a:lnTo>
                  <a:lnTo>
                    <a:pt x="385994" y="1182288"/>
                  </a:lnTo>
                  <a:lnTo>
                    <a:pt x="385185" y="1180669"/>
                  </a:lnTo>
                  <a:lnTo>
                    <a:pt x="384769" y="1178921"/>
                  </a:lnTo>
                  <a:lnTo>
                    <a:pt x="385296" y="1176645"/>
                  </a:lnTo>
                  <a:lnTo>
                    <a:pt x="386183" y="1175022"/>
                  </a:lnTo>
                  <a:lnTo>
                    <a:pt x="386829" y="1173425"/>
                  </a:lnTo>
                  <a:lnTo>
                    <a:pt x="386459" y="1171733"/>
                  </a:lnTo>
                  <a:lnTo>
                    <a:pt x="384213" y="1169656"/>
                  </a:lnTo>
                  <a:lnTo>
                    <a:pt x="380464" y="1167154"/>
                  </a:lnTo>
                  <a:lnTo>
                    <a:pt x="379013" y="1165802"/>
                  </a:lnTo>
                  <a:lnTo>
                    <a:pt x="369417" y="1154373"/>
                  </a:lnTo>
                  <a:lnTo>
                    <a:pt x="369042" y="1152791"/>
                  </a:lnTo>
                  <a:lnTo>
                    <a:pt x="369615" y="1150516"/>
                  </a:lnTo>
                  <a:lnTo>
                    <a:pt x="369694" y="1148496"/>
                  </a:lnTo>
                  <a:lnTo>
                    <a:pt x="369084" y="1146722"/>
                  </a:lnTo>
                  <a:lnTo>
                    <a:pt x="367155" y="1145169"/>
                  </a:lnTo>
                  <a:lnTo>
                    <a:pt x="365624" y="1143340"/>
                  </a:lnTo>
                  <a:lnTo>
                    <a:pt x="364336" y="1141101"/>
                  </a:lnTo>
                  <a:lnTo>
                    <a:pt x="363141" y="1134328"/>
                  </a:lnTo>
                  <a:lnTo>
                    <a:pt x="361786" y="1129207"/>
                  </a:lnTo>
                  <a:lnTo>
                    <a:pt x="357384" y="1122489"/>
                  </a:lnTo>
                  <a:lnTo>
                    <a:pt x="347001" y="1115502"/>
                  </a:lnTo>
                  <a:lnTo>
                    <a:pt x="344663" y="1114391"/>
                  </a:lnTo>
                  <a:lnTo>
                    <a:pt x="340172" y="1113724"/>
                  </a:lnTo>
                  <a:lnTo>
                    <a:pt x="337917" y="1114274"/>
                  </a:lnTo>
                  <a:lnTo>
                    <a:pt x="332353" y="1116319"/>
                  </a:lnTo>
                  <a:lnTo>
                    <a:pt x="330378" y="1116735"/>
                  </a:lnTo>
                  <a:lnTo>
                    <a:pt x="328142" y="1116795"/>
                  </a:lnTo>
                  <a:lnTo>
                    <a:pt x="326072" y="1116296"/>
                  </a:lnTo>
                  <a:lnTo>
                    <a:pt x="324364" y="1115227"/>
                  </a:lnTo>
                  <a:lnTo>
                    <a:pt x="323337" y="1112855"/>
                  </a:lnTo>
                  <a:lnTo>
                    <a:pt x="323319" y="1110740"/>
                  </a:lnTo>
                  <a:lnTo>
                    <a:pt x="323874" y="1108902"/>
                  </a:lnTo>
                  <a:lnTo>
                    <a:pt x="324604" y="1107563"/>
                  </a:lnTo>
                  <a:lnTo>
                    <a:pt x="324895" y="1106262"/>
                  </a:lnTo>
                  <a:lnTo>
                    <a:pt x="324212" y="1105069"/>
                  </a:lnTo>
                  <a:lnTo>
                    <a:pt x="322652" y="1103916"/>
                  </a:lnTo>
                  <a:lnTo>
                    <a:pt x="320357" y="1102952"/>
                  </a:lnTo>
                  <a:lnTo>
                    <a:pt x="313474" y="1101232"/>
                  </a:lnTo>
                  <a:lnTo>
                    <a:pt x="311409" y="1099294"/>
                  </a:lnTo>
                  <a:lnTo>
                    <a:pt x="310141" y="1097678"/>
                  </a:lnTo>
                  <a:lnTo>
                    <a:pt x="308259" y="1096003"/>
                  </a:lnTo>
                  <a:lnTo>
                    <a:pt x="305164" y="1094318"/>
                  </a:lnTo>
                  <a:lnTo>
                    <a:pt x="299172" y="1092105"/>
                  </a:lnTo>
                  <a:lnTo>
                    <a:pt x="294817" y="1088953"/>
                  </a:lnTo>
                  <a:lnTo>
                    <a:pt x="292454" y="1086695"/>
                  </a:lnTo>
                  <a:lnTo>
                    <a:pt x="290250" y="1083203"/>
                  </a:lnTo>
                  <a:lnTo>
                    <a:pt x="289032" y="1081955"/>
                  </a:lnTo>
                  <a:lnTo>
                    <a:pt x="286546" y="1080805"/>
                  </a:lnTo>
                  <a:lnTo>
                    <a:pt x="283032" y="1079891"/>
                  </a:lnTo>
                  <a:lnTo>
                    <a:pt x="276104" y="1078812"/>
                  </a:lnTo>
                  <a:lnTo>
                    <a:pt x="269108" y="1078718"/>
                  </a:lnTo>
                  <a:lnTo>
                    <a:pt x="265138" y="1079629"/>
                  </a:lnTo>
                  <a:lnTo>
                    <a:pt x="263600" y="1080502"/>
                  </a:lnTo>
                  <a:lnTo>
                    <a:pt x="261021" y="1082849"/>
                  </a:lnTo>
                  <a:lnTo>
                    <a:pt x="259594" y="1083781"/>
                  </a:lnTo>
                  <a:lnTo>
                    <a:pt x="257731" y="1083804"/>
                  </a:lnTo>
                  <a:lnTo>
                    <a:pt x="255583" y="1082705"/>
                  </a:lnTo>
                  <a:lnTo>
                    <a:pt x="253215" y="1079612"/>
                  </a:lnTo>
                  <a:lnTo>
                    <a:pt x="252023" y="1077600"/>
                  </a:lnTo>
                  <a:lnTo>
                    <a:pt x="249370" y="1071544"/>
                  </a:lnTo>
                  <a:lnTo>
                    <a:pt x="247007" y="1064150"/>
                  </a:lnTo>
                  <a:lnTo>
                    <a:pt x="245571" y="1060763"/>
                  </a:lnTo>
                  <a:lnTo>
                    <a:pt x="244651" y="1059271"/>
                  </a:lnTo>
                  <a:lnTo>
                    <a:pt x="243564" y="1057920"/>
                  </a:lnTo>
                  <a:lnTo>
                    <a:pt x="241021" y="1055586"/>
                  </a:lnTo>
                  <a:lnTo>
                    <a:pt x="240198" y="1054080"/>
                  </a:lnTo>
                  <a:lnTo>
                    <a:pt x="239924" y="1052212"/>
                  </a:lnTo>
                  <a:lnTo>
                    <a:pt x="240305" y="1048271"/>
                  </a:lnTo>
                  <a:lnTo>
                    <a:pt x="240147" y="1047226"/>
                  </a:lnTo>
                  <a:lnTo>
                    <a:pt x="239230" y="1044277"/>
                  </a:lnTo>
                  <a:lnTo>
                    <a:pt x="239788" y="1039468"/>
                  </a:lnTo>
                  <a:lnTo>
                    <a:pt x="238376" y="1038105"/>
                  </a:lnTo>
                  <a:lnTo>
                    <a:pt x="235771" y="1037939"/>
                  </a:lnTo>
                  <a:lnTo>
                    <a:pt x="232875" y="1036814"/>
                  </a:lnTo>
                  <a:lnTo>
                    <a:pt x="219196" y="1026704"/>
                  </a:lnTo>
                  <a:lnTo>
                    <a:pt x="213047" y="1025775"/>
                  </a:lnTo>
                  <a:lnTo>
                    <a:pt x="209230" y="1025915"/>
                  </a:lnTo>
                  <a:lnTo>
                    <a:pt x="206302" y="1027561"/>
                  </a:lnTo>
                  <a:lnTo>
                    <a:pt x="203070" y="1030509"/>
                  </a:lnTo>
                  <a:lnTo>
                    <a:pt x="200250" y="1031394"/>
                  </a:lnTo>
                  <a:lnTo>
                    <a:pt x="197495" y="1031790"/>
                  </a:lnTo>
                  <a:lnTo>
                    <a:pt x="194428" y="1033268"/>
                  </a:lnTo>
                  <a:lnTo>
                    <a:pt x="192027" y="1035700"/>
                  </a:lnTo>
                  <a:lnTo>
                    <a:pt x="188125" y="1040776"/>
                  </a:lnTo>
                  <a:lnTo>
                    <a:pt x="185346" y="1042374"/>
                  </a:lnTo>
                  <a:lnTo>
                    <a:pt x="182105" y="1042335"/>
                  </a:lnTo>
                  <a:lnTo>
                    <a:pt x="180301" y="1040523"/>
                  </a:lnTo>
                  <a:lnTo>
                    <a:pt x="178638" y="1038370"/>
                  </a:lnTo>
                  <a:lnTo>
                    <a:pt x="175887" y="1037219"/>
                  </a:lnTo>
                  <a:lnTo>
                    <a:pt x="172909" y="1038010"/>
                  </a:lnTo>
                  <a:lnTo>
                    <a:pt x="169554" y="1039425"/>
                  </a:lnTo>
                  <a:lnTo>
                    <a:pt x="166097" y="1039981"/>
                  </a:lnTo>
                  <a:lnTo>
                    <a:pt x="162900" y="1038105"/>
                  </a:lnTo>
                  <a:lnTo>
                    <a:pt x="159618" y="1034859"/>
                  </a:lnTo>
                  <a:lnTo>
                    <a:pt x="157313" y="1033943"/>
                  </a:lnTo>
                  <a:lnTo>
                    <a:pt x="154895" y="1033497"/>
                  </a:lnTo>
                  <a:lnTo>
                    <a:pt x="151221" y="1031788"/>
                  </a:lnTo>
                  <a:lnTo>
                    <a:pt x="127489" y="1014779"/>
                  </a:lnTo>
                  <a:lnTo>
                    <a:pt x="113481" y="1008816"/>
                  </a:lnTo>
                  <a:lnTo>
                    <a:pt x="104476" y="1013388"/>
                  </a:lnTo>
                  <a:lnTo>
                    <a:pt x="103264" y="1016829"/>
                  </a:lnTo>
                  <a:lnTo>
                    <a:pt x="104073" y="1016891"/>
                  </a:lnTo>
                  <a:lnTo>
                    <a:pt x="106183" y="1016359"/>
                  </a:lnTo>
                  <a:lnTo>
                    <a:pt x="108804" y="1018138"/>
                  </a:lnTo>
                  <a:lnTo>
                    <a:pt x="114025" y="1023337"/>
                  </a:lnTo>
                  <a:lnTo>
                    <a:pt x="114766" y="1026532"/>
                  </a:lnTo>
                  <a:lnTo>
                    <a:pt x="109569" y="1027783"/>
                  </a:lnTo>
                  <a:lnTo>
                    <a:pt x="102926" y="1027513"/>
                  </a:lnTo>
                  <a:lnTo>
                    <a:pt x="98502" y="1027916"/>
                  </a:lnTo>
                  <a:lnTo>
                    <a:pt x="94402" y="1029861"/>
                  </a:lnTo>
                  <a:lnTo>
                    <a:pt x="79528" y="1042412"/>
                  </a:lnTo>
                  <a:lnTo>
                    <a:pt x="75660" y="1043765"/>
                  </a:lnTo>
                  <a:lnTo>
                    <a:pt x="78200" y="1035592"/>
                  </a:lnTo>
                  <a:lnTo>
                    <a:pt x="80770" y="1031174"/>
                  </a:lnTo>
                  <a:lnTo>
                    <a:pt x="79871" y="1028248"/>
                  </a:lnTo>
                  <a:lnTo>
                    <a:pt x="71350" y="1024207"/>
                  </a:lnTo>
                  <a:lnTo>
                    <a:pt x="69959" y="1020391"/>
                  </a:lnTo>
                  <a:lnTo>
                    <a:pt x="66355" y="1016798"/>
                  </a:lnTo>
                  <a:lnTo>
                    <a:pt x="63334" y="1012112"/>
                  </a:lnTo>
                  <a:lnTo>
                    <a:pt x="61718" y="1010805"/>
                  </a:lnTo>
                  <a:lnTo>
                    <a:pt x="59605" y="1009864"/>
                  </a:lnTo>
                  <a:lnTo>
                    <a:pt x="55613" y="1009903"/>
                  </a:lnTo>
                  <a:lnTo>
                    <a:pt x="53305" y="1010560"/>
                  </a:lnTo>
                  <a:lnTo>
                    <a:pt x="51502" y="1011688"/>
                  </a:lnTo>
                  <a:lnTo>
                    <a:pt x="48123" y="1015573"/>
                  </a:lnTo>
                  <a:lnTo>
                    <a:pt x="46632" y="1016602"/>
                  </a:lnTo>
                  <a:lnTo>
                    <a:pt x="44778" y="1016763"/>
                  </a:lnTo>
                  <a:lnTo>
                    <a:pt x="42463" y="1016054"/>
                  </a:lnTo>
                  <a:lnTo>
                    <a:pt x="39725" y="1013182"/>
                  </a:lnTo>
                  <a:lnTo>
                    <a:pt x="38183" y="1011058"/>
                  </a:lnTo>
                  <a:lnTo>
                    <a:pt x="37173" y="1009005"/>
                  </a:lnTo>
                  <a:lnTo>
                    <a:pt x="36497" y="1007199"/>
                  </a:lnTo>
                  <a:lnTo>
                    <a:pt x="35265" y="1001167"/>
                  </a:lnTo>
                  <a:lnTo>
                    <a:pt x="33368" y="999452"/>
                  </a:lnTo>
                  <a:lnTo>
                    <a:pt x="30274" y="998155"/>
                  </a:lnTo>
                  <a:lnTo>
                    <a:pt x="23137" y="997446"/>
                  </a:lnTo>
                  <a:lnTo>
                    <a:pt x="16149" y="997727"/>
                  </a:lnTo>
                  <a:lnTo>
                    <a:pt x="10678" y="996652"/>
                  </a:lnTo>
                  <a:lnTo>
                    <a:pt x="0" y="990395"/>
                  </a:lnTo>
                  <a:lnTo>
                    <a:pt x="5121" y="975026"/>
                  </a:lnTo>
                  <a:lnTo>
                    <a:pt x="3906" y="969871"/>
                  </a:lnTo>
                  <a:lnTo>
                    <a:pt x="5578" y="960922"/>
                  </a:lnTo>
                  <a:lnTo>
                    <a:pt x="11578" y="955745"/>
                  </a:lnTo>
                  <a:lnTo>
                    <a:pt x="16089" y="949832"/>
                  </a:lnTo>
                  <a:lnTo>
                    <a:pt x="24357" y="944416"/>
                  </a:lnTo>
                  <a:lnTo>
                    <a:pt x="25418" y="938181"/>
                  </a:lnTo>
                  <a:lnTo>
                    <a:pt x="24537" y="934985"/>
                  </a:lnTo>
                  <a:lnTo>
                    <a:pt x="23502" y="933696"/>
                  </a:lnTo>
                  <a:lnTo>
                    <a:pt x="22926" y="933369"/>
                  </a:lnTo>
                  <a:lnTo>
                    <a:pt x="22688" y="933180"/>
                  </a:lnTo>
                  <a:lnTo>
                    <a:pt x="22808" y="930724"/>
                  </a:lnTo>
                  <a:lnTo>
                    <a:pt x="30126" y="915771"/>
                  </a:lnTo>
                  <a:lnTo>
                    <a:pt x="46965" y="903096"/>
                  </a:lnTo>
                  <a:lnTo>
                    <a:pt x="54359" y="899627"/>
                  </a:lnTo>
                  <a:lnTo>
                    <a:pt x="58654" y="893165"/>
                  </a:lnTo>
                  <a:lnTo>
                    <a:pt x="62213" y="890088"/>
                  </a:lnTo>
                  <a:lnTo>
                    <a:pt x="67340" y="888462"/>
                  </a:lnTo>
                  <a:lnTo>
                    <a:pt x="69897" y="887923"/>
                  </a:lnTo>
                  <a:lnTo>
                    <a:pt x="71547" y="886627"/>
                  </a:lnTo>
                  <a:lnTo>
                    <a:pt x="76648" y="876840"/>
                  </a:lnTo>
                  <a:lnTo>
                    <a:pt x="83478" y="870752"/>
                  </a:lnTo>
                  <a:lnTo>
                    <a:pt x="93962" y="867150"/>
                  </a:lnTo>
                  <a:lnTo>
                    <a:pt x="106426" y="867004"/>
                  </a:lnTo>
                  <a:lnTo>
                    <a:pt x="111280" y="862315"/>
                  </a:lnTo>
                  <a:lnTo>
                    <a:pt x="142568" y="856290"/>
                  </a:lnTo>
                  <a:lnTo>
                    <a:pt x="146979" y="851845"/>
                  </a:lnTo>
                  <a:lnTo>
                    <a:pt x="149084" y="850220"/>
                  </a:lnTo>
                  <a:lnTo>
                    <a:pt x="152621" y="846658"/>
                  </a:lnTo>
                  <a:lnTo>
                    <a:pt x="185758" y="821306"/>
                  </a:lnTo>
                  <a:lnTo>
                    <a:pt x="172996" y="792210"/>
                  </a:lnTo>
                  <a:lnTo>
                    <a:pt x="135428" y="796494"/>
                  </a:lnTo>
                  <a:lnTo>
                    <a:pt x="121953" y="791735"/>
                  </a:lnTo>
                  <a:lnTo>
                    <a:pt x="101084" y="786981"/>
                  </a:lnTo>
                  <a:lnTo>
                    <a:pt x="101130" y="775943"/>
                  </a:lnTo>
                  <a:lnTo>
                    <a:pt x="99768" y="772474"/>
                  </a:lnTo>
                  <a:lnTo>
                    <a:pt x="97786" y="770043"/>
                  </a:lnTo>
                  <a:lnTo>
                    <a:pt x="82008" y="758430"/>
                  </a:lnTo>
                  <a:lnTo>
                    <a:pt x="78199" y="751535"/>
                  </a:lnTo>
                  <a:lnTo>
                    <a:pt x="75092" y="738613"/>
                  </a:lnTo>
                  <a:lnTo>
                    <a:pt x="69977" y="726084"/>
                  </a:lnTo>
                  <a:lnTo>
                    <a:pt x="65884" y="723607"/>
                  </a:lnTo>
                  <a:lnTo>
                    <a:pt x="59398" y="706939"/>
                  </a:lnTo>
                  <a:lnTo>
                    <a:pt x="67482" y="701233"/>
                  </a:lnTo>
                  <a:lnTo>
                    <a:pt x="71299" y="699875"/>
                  </a:lnTo>
                  <a:lnTo>
                    <a:pt x="75499" y="698877"/>
                  </a:lnTo>
                  <a:lnTo>
                    <a:pt x="86735" y="699429"/>
                  </a:lnTo>
                  <a:lnTo>
                    <a:pt x="90950" y="697959"/>
                  </a:lnTo>
                  <a:lnTo>
                    <a:pt x="94783" y="691304"/>
                  </a:lnTo>
                  <a:lnTo>
                    <a:pt x="98014" y="684029"/>
                  </a:lnTo>
                  <a:lnTo>
                    <a:pt x="106895" y="672926"/>
                  </a:lnTo>
                  <a:lnTo>
                    <a:pt x="108310" y="671605"/>
                  </a:lnTo>
                  <a:lnTo>
                    <a:pt x="142328" y="672873"/>
                  </a:lnTo>
                  <a:lnTo>
                    <a:pt x="145186" y="674097"/>
                  </a:lnTo>
                  <a:lnTo>
                    <a:pt x="154169" y="676198"/>
                  </a:lnTo>
                  <a:lnTo>
                    <a:pt x="159653" y="681244"/>
                  </a:lnTo>
                  <a:lnTo>
                    <a:pt x="182548" y="682652"/>
                  </a:lnTo>
                  <a:lnTo>
                    <a:pt x="185500" y="669398"/>
                  </a:lnTo>
                  <a:lnTo>
                    <a:pt x="197926" y="637902"/>
                  </a:lnTo>
                  <a:lnTo>
                    <a:pt x="209238" y="630676"/>
                  </a:lnTo>
                  <a:lnTo>
                    <a:pt x="214102" y="624759"/>
                  </a:lnTo>
                  <a:lnTo>
                    <a:pt x="216302" y="620718"/>
                  </a:lnTo>
                  <a:lnTo>
                    <a:pt x="217655" y="612530"/>
                  </a:lnTo>
                  <a:lnTo>
                    <a:pt x="218098" y="605094"/>
                  </a:lnTo>
                  <a:lnTo>
                    <a:pt x="223668" y="592916"/>
                  </a:lnTo>
                  <a:lnTo>
                    <a:pt x="227102" y="578916"/>
                  </a:lnTo>
                  <a:lnTo>
                    <a:pt x="225794" y="570399"/>
                  </a:lnTo>
                  <a:lnTo>
                    <a:pt x="230463" y="560760"/>
                  </a:lnTo>
                  <a:lnTo>
                    <a:pt x="248699" y="544659"/>
                  </a:lnTo>
                  <a:lnTo>
                    <a:pt x="255932" y="521612"/>
                  </a:lnTo>
                  <a:lnTo>
                    <a:pt x="265154" y="511775"/>
                  </a:lnTo>
                  <a:lnTo>
                    <a:pt x="266937" y="504278"/>
                  </a:lnTo>
                  <a:lnTo>
                    <a:pt x="268354" y="501742"/>
                  </a:lnTo>
                  <a:lnTo>
                    <a:pt x="267671" y="500096"/>
                  </a:lnTo>
                  <a:lnTo>
                    <a:pt x="268894" y="498919"/>
                  </a:lnTo>
                  <a:lnTo>
                    <a:pt x="270812" y="494743"/>
                  </a:lnTo>
                  <a:lnTo>
                    <a:pt x="278838" y="492244"/>
                  </a:lnTo>
                  <a:lnTo>
                    <a:pt x="282729" y="485679"/>
                  </a:lnTo>
                  <a:lnTo>
                    <a:pt x="285038" y="480206"/>
                  </a:lnTo>
                  <a:lnTo>
                    <a:pt x="291691" y="473287"/>
                  </a:lnTo>
                  <a:lnTo>
                    <a:pt x="309657" y="475002"/>
                  </a:lnTo>
                  <a:lnTo>
                    <a:pt x="317438" y="459985"/>
                  </a:lnTo>
                  <a:lnTo>
                    <a:pt x="320009" y="453320"/>
                  </a:lnTo>
                  <a:lnTo>
                    <a:pt x="319870" y="447430"/>
                  </a:lnTo>
                  <a:lnTo>
                    <a:pt x="314282" y="444381"/>
                  </a:lnTo>
                  <a:lnTo>
                    <a:pt x="303724" y="445541"/>
                  </a:lnTo>
                  <a:lnTo>
                    <a:pt x="292602" y="441145"/>
                  </a:lnTo>
                  <a:lnTo>
                    <a:pt x="286956" y="440175"/>
                  </a:lnTo>
                  <a:lnTo>
                    <a:pt x="262737" y="445700"/>
                  </a:lnTo>
                  <a:lnTo>
                    <a:pt x="254891" y="449994"/>
                  </a:lnTo>
                  <a:lnTo>
                    <a:pt x="239596" y="444755"/>
                  </a:lnTo>
                  <a:lnTo>
                    <a:pt x="231575" y="446935"/>
                  </a:lnTo>
                  <a:lnTo>
                    <a:pt x="219350" y="447367"/>
                  </a:lnTo>
                  <a:lnTo>
                    <a:pt x="212005" y="453089"/>
                  </a:lnTo>
                  <a:lnTo>
                    <a:pt x="198043" y="456948"/>
                  </a:lnTo>
                  <a:lnTo>
                    <a:pt x="179868" y="448994"/>
                  </a:lnTo>
                  <a:lnTo>
                    <a:pt x="179253" y="441923"/>
                  </a:lnTo>
                  <a:lnTo>
                    <a:pt x="192622" y="431480"/>
                  </a:lnTo>
                  <a:lnTo>
                    <a:pt x="195357" y="428330"/>
                  </a:lnTo>
                  <a:lnTo>
                    <a:pt x="197551" y="424616"/>
                  </a:lnTo>
                  <a:lnTo>
                    <a:pt x="198567" y="420661"/>
                  </a:lnTo>
                  <a:lnTo>
                    <a:pt x="198406" y="416448"/>
                  </a:lnTo>
                  <a:lnTo>
                    <a:pt x="196134" y="408719"/>
                  </a:lnTo>
                  <a:lnTo>
                    <a:pt x="195345" y="397837"/>
                  </a:lnTo>
                  <a:lnTo>
                    <a:pt x="199146" y="394923"/>
                  </a:lnTo>
                  <a:lnTo>
                    <a:pt x="201996" y="396969"/>
                  </a:lnTo>
                  <a:lnTo>
                    <a:pt x="205541" y="403556"/>
                  </a:lnTo>
                  <a:lnTo>
                    <a:pt x="206980" y="404917"/>
                  </a:lnTo>
                  <a:lnTo>
                    <a:pt x="208473" y="404567"/>
                  </a:lnTo>
                  <a:lnTo>
                    <a:pt x="210258" y="402879"/>
                  </a:lnTo>
                  <a:lnTo>
                    <a:pt x="211453" y="399532"/>
                  </a:lnTo>
                  <a:lnTo>
                    <a:pt x="211933" y="394375"/>
                  </a:lnTo>
                  <a:lnTo>
                    <a:pt x="211451" y="388912"/>
                  </a:lnTo>
                  <a:lnTo>
                    <a:pt x="211613" y="385438"/>
                  </a:lnTo>
                  <a:lnTo>
                    <a:pt x="212689" y="383234"/>
                  </a:lnTo>
                  <a:lnTo>
                    <a:pt x="217131" y="378905"/>
                  </a:lnTo>
                  <a:lnTo>
                    <a:pt x="218797" y="376340"/>
                  </a:lnTo>
                  <a:lnTo>
                    <a:pt x="219494" y="373157"/>
                  </a:lnTo>
                  <a:lnTo>
                    <a:pt x="218177" y="371036"/>
                  </a:lnTo>
                  <a:lnTo>
                    <a:pt x="215234" y="370279"/>
                  </a:lnTo>
                  <a:lnTo>
                    <a:pt x="210422" y="371754"/>
                  </a:lnTo>
                  <a:lnTo>
                    <a:pt x="202069" y="376206"/>
                  </a:lnTo>
                  <a:lnTo>
                    <a:pt x="199372" y="375477"/>
                  </a:lnTo>
                  <a:lnTo>
                    <a:pt x="197460" y="371859"/>
                  </a:lnTo>
                  <a:lnTo>
                    <a:pt x="190275" y="360852"/>
                  </a:lnTo>
                  <a:lnTo>
                    <a:pt x="165501" y="361575"/>
                  </a:lnTo>
                  <a:lnTo>
                    <a:pt x="152355" y="370233"/>
                  </a:lnTo>
                  <a:lnTo>
                    <a:pt x="124556" y="373068"/>
                  </a:lnTo>
                  <a:lnTo>
                    <a:pt x="118492" y="375206"/>
                  </a:lnTo>
                  <a:lnTo>
                    <a:pt x="89997" y="383453"/>
                  </a:lnTo>
                  <a:lnTo>
                    <a:pt x="86416" y="385272"/>
                  </a:lnTo>
                  <a:lnTo>
                    <a:pt x="80717" y="389138"/>
                  </a:lnTo>
                  <a:lnTo>
                    <a:pt x="73900" y="392389"/>
                  </a:lnTo>
                  <a:lnTo>
                    <a:pt x="62981" y="395060"/>
                  </a:lnTo>
                  <a:lnTo>
                    <a:pt x="49734" y="396262"/>
                  </a:lnTo>
                  <a:lnTo>
                    <a:pt x="42484" y="393968"/>
                  </a:lnTo>
                  <a:lnTo>
                    <a:pt x="39105" y="387585"/>
                  </a:lnTo>
                  <a:lnTo>
                    <a:pt x="38131" y="383567"/>
                  </a:lnTo>
                  <a:lnTo>
                    <a:pt x="39874" y="379613"/>
                  </a:lnTo>
                  <a:lnTo>
                    <a:pt x="44321" y="376231"/>
                  </a:lnTo>
                  <a:lnTo>
                    <a:pt x="55931" y="371954"/>
                  </a:lnTo>
                  <a:lnTo>
                    <a:pt x="68380" y="365557"/>
                  </a:lnTo>
                  <a:lnTo>
                    <a:pt x="72084" y="359461"/>
                  </a:lnTo>
                  <a:lnTo>
                    <a:pt x="78210" y="356315"/>
                  </a:lnTo>
                  <a:lnTo>
                    <a:pt x="86054" y="353680"/>
                  </a:lnTo>
                  <a:lnTo>
                    <a:pt x="94481" y="352048"/>
                  </a:lnTo>
                  <a:lnTo>
                    <a:pt x="107562" y="348068"/>
                  </a:lnTo>
                  <a:lnTo>
                    <a:pt x="113480" y="342664"/>
                  </a:lnTo>
                  <a:lnTo>
                    <a:pt x="115827" y="332030"/>
                  </a:lnTo>
                  <a:lnTo>
                    <a:pt x="115902" y="326204"/>
                  </a:lnTo>
                  <a:lnTo>
                    <a:pt x="117456" y="320571"/>
                  </a:lnTo>
                  <a:lnTo>
                    <a:pt x="144575" y="309183"/>
                  </a:lnTo>
                  <a:lnTo>
                    <a:pt x="154103" y="303773"/>
                  </a:lnTo>
                  <a:lnTo>
                    <a:pt x="160933" y="300755"/>
                  </a:lnTo>
                  <a:lnTo>
                    <a:pt x="168882" y="298940"/>
                  </a:lnTo>
                  <a:lnTo>
                    <a:pt x="175977" y="298628"/>
                  </a:lnTo>
                  <a:lnTo>
                    <a:pt x="193211" y="300952"/>
                  </a:lnTo>
                  <a:lnTo>
                    <a:pt x="218243" y="300052"/>
                  </a:lnTo>
                  <a:lnTo>
                    <a:pt x="226297" y="303790"/>
                  </a:lnTo>
                  <a:lnTo>
                    <a:pt x="226926" y="282809"/>
                  </a:lnTo>
                  <a:lnTo>
                    <a:pt x="241406" y="281598"/>
                  </a:lnTo>
                  <a:lnTo>
                    <a:pt x="251418" y="283642"/>
                  </a:lnTo>
                  <a:lnTo>
                    <a:pt x="256250" y="291899"/>
                  </a:lnTo>
                  <a:lnTo>
                    <a:pt x="258771" y="293554"/>
                  </a:lnTo>
                  <a:lnTo>
                    <a:pt x="269977" y="317578"/>
                  </a:lnTo>
                  <a:lnTo>
                    <a:pt x="297842" y="305536"/>
                  </a:lnTo>
                  <a:lnTo>
                    <a:pt x="300928" y="302204"/>
                  </a:lnTo>
                  <a:lnTo>
                    <a:pt x="307706" y="287076"/>
                  </a:lnTo>
                  <a:lnTo>
                    <a:pt x="309259" y="279353"/>
                  </a:lnTo>
                  <a:lnTo>
                    <a:pt x="314419" y="273476"/>
                  </a:lnTo>
                  <a:lnTo>
                    <a:pt x="322993" y="266412"/>
                  </a:lnTo>
                  <a:lnTo>
                    <a:pt x="347685" y="260371"/>
                  </a:lnTo>
                  <a:lnTo>
                    <a:pt x="361728" y="251790"/>
                  </a:lnTo>
                  <a:lnTo>
                    <a:pt x="385374" y="243508"/>
                  </a:lnTo>
                  <a:lnTo>
                    <a:pt x="385485" y="254207"/>
                  </a:lnTo>
                  <a:lnTo>
                    <a:pt x="387060" y="264197"/>
                  </a:lnTo>
                  <a:lnTo>
                    <a:pt x="386832" y="269144"/>
                  </a:lnTo>
                  <a:lnTo>
                    <a:pt x="386273" y="272256"/>
                  </a:lnTo>
                  <a:lnTo>
                    <a:pt x="383854" y="274714"/>
                  </a:lnTo>
                  <a:lnTo>
                    <a:pt x="382524" y="275847"/>
                  </a:lnTo>
                  <a:lnTo>
                    <a:pt x="380957" y="276680"/>
                  </a:lnTo>
                  <a:lnTo>
                    <a:pt x="379395" y="277385"/>
                  </a:lnTo>
                  <a:lnTo>
                    <a:pt x="377702" y="277594"/>
                  </a:lnTo>
                  <a:lnTo>
                    <a:pt x="376169" y="277025"/>
                  </a:lnTo>
                  <a:lnTo>
                    <a:pt x="373872" y="274714"/>
                  </a:lnTo>
                  <a:lnTo>
                    <a:pt x="372760" y="273907"/>
                  </a:lnTo>
                  <a:lnTo>
                    <a:pt x="371363" y="274164"/>
                  </a:lnTo>
                  <a:lnTo>
                    <a:pt x="369575" y="275644"/>
                  </a:lnTo>
                  <a:lnTo>
                    <a:pt x="367411" y="277912"/>
                  </a:lnTo>
                  <a:lnTo>
                    <a:pt x="363979" y="282428"/>
                  </a:lnTo>
                  <a:lnTo>
                    <a:pt x="362883" y="285374"/>
                  </a:lnTo>
                  <a:lnTo>
                    <a:pt x="362645" y="287861"/>
                  </a:lnTo>
                  <a:lnTo>
                    <a:pt x="368193" y="301827"/>
                  </a:lnTo>
                  <a:lnTo>
                    <a:pt x="368845" y="304367"/>
                  </a:lnTo>
                  <a:lnTo>
                    <a:pt x="369125" y="307639"/>
                  </a:lnTo>
                  <a:lnTo>
                    <a:pt x="368965" y="313481"/>
                  </a:lnTo>
                  <a:lnTo>
                    <a:pt x="368310" y="316572"/>
                  </a:lnTo>
                  <a:lnTo>
                    <a:pt x="367339" y="318776"/>
                  </a:lnTo>
                  <a:lnTo>
                    <a:pt x="366066" y="319747"/>
                  </a:lnTo>
                  <a:lnTo>
                    <a:pt x="364203" y="320606"/>
                  </a:lnTo>
                  <a:lnTo>
                    <a:pt x="363646" y="320931"/>
                  </a:lnTo>
                  <a:lnTo>
                    <a:pt x="359551" y="324675"/>
                  </a:lnTo>
                  <a:lnTo>
                    <a:pt x="358440" y="326673"/>
                  </a:lnTo>
                  <a:lnTo>
                    <a:pt x="358450" y="327312"/>
                  </a:lnTo>
                  <a:lnTo>
                    <a:pt x="359241" y="330129"/>
                  </a:lnTo>
                  <a:lnTo>
                    <a:pt x="360008" y="331306"/>
                  </a:lnTo>
                  <a:lnTo>
                    <a:pt x="360721" y="332116"/>
                  </a:lnTo>
                  <a:lnTo>
                    <a:pt x="362100" y="332333"/>
                  </a:lnTo>
                  <a:lnTo>
                    <a:pt x="363558" y="331732"/>
                  </a:lnTo>
                  <a:lnTo>
                    <a:pt x="369186" y="328047"/>
                  </a:lnTo>
                  <a:lnTo>
                    <a:pt x="370003" y="327368"/>
                  </a:lnTo>
                  <a:lnTo>
                    <a:pt x="372498" y="326825"/>
                  </a:lnTo>
                  <a:lnTo>
                    <a:pt x="375223" y="327239"/>
                  </a:lnTo>
                  <a:lnTo>
                    <a:pt x="391052" y="345376"/>
                  </a:lnTo>
                  <a:lnTo>
                    <a:pt x="393558" y="353126"/>
                  </a:lnTo>
                  <a:lnTo>
                    <a:pt x="398671" y="360796"/>
                  </a:lnTo>
                  <a:lnTo>
                    <a:pt x="401340" y="363560"/>
                  </a:lnTo>
                  <a:lnTo>
                    <a:pt x="403842" y="364150"/>
                  </a:lnTo>
                  <a:lnTo>
                    <a:pt x="406983" y="366167"/>
                  </a:lnTo>
                  <a:lnTo>
                    <a:pt x="411775" y="370838"/>
                  </a:lnTo>
                  <a:lnTo>
                    <a:pt x="421931" y="383684"/>
                  </a:lnTo>
                  <a:lnTo>
                    <a:pt x="430180" y="392303"/>
                  </a:lnTo>
                  <a:lnTo>
                    <a:pt x="444989" y="396868"/>
                  </a:lnTo>
                  <a:lnTo>
                    <a:pt x="465856" y="400190"/>
                  </a:lnTo>
                  <a:lnTo>
                    <a:pt x="492645" y="393216"/>
                  </a:lnTo>
                  <a:lnTo>
                    <a:pt x="496907" y="384115"/>
                  </a:lnTo>
                  <a:lnTo>
                    <a:pt x="503217" y="381298"/>
                  </a:lnTo>
                  <a:lnTo>
                    <a:pt x="505830" y="372695"/>
                  </a:lnTo>
                  <a:lnTo>
                    <a:pt x="498715" y="362338"/>
                  </a:lnTo>
                  <a:lnTo>
                    <a:pt x="494859" y="359282"/>
                  </a:lnTo>
                  <a:lnTo>
                    <a:pt x="492410" y="354824"/>
                  </a:lnTo>
                  <a:lnTo>
                    <a:pt x="494397" y="348291"/>
                  </a:lnTo>
                  <a:lnTo>
                    <a:pt x="504177" y="344177"/>
                  </a:lnTo>
                  <a:lnTo>
                    <a:pt x="510294" y="335921"/>
                  </a:lnTo>
                  <a:lnTo>
                    <a:pt x="510474" y="333850"/>
                  </a:lnTo>
                  <a:lnTo>
                    <a:pt x="545735" y="306102"/>
                  </a:lnTo>
                  <a:lnTo>
                    <a:pt x="589234" y="275661"/>
                  </a:lnTo>
                  <a:lnTo>
                    <a:pt x="605226" y="267066"/>
                  </a:lnTo>
                  <a:lnTo>
                    <a:pt x="610993" y="256347"/>
                  </a:lnTo>
                  <a:lnTo>
                    <a:pt x="612360" y="244888"/>
                  </a:lnTo>
                  <a:lnTo>
                    <a:pt x="605408" y="230091"/>
                  </a:lnTo>
                  <a:lnTo>
                    <a:pt x="607500" y="200912"/>
                  </a:lnTo>
                  <a:lnTo>
                    <a:pt x="620245" y="195841"/>
                  </a:lnTo>
                  <a:lnTo>
                    <a:pt x="626075" y="194222"/>
                  </a:lnTo>
                  <a:lnTo>
                    <a:pt x="631683" y="197169"/>
                  </a:lnTo>
                  <a:lnTo>
                    <a:pt x="638949" y="202852"/>
                  </a:lnTo>
                  <a:lnTo>
                    <a:pt x="642702" y="203366"/>
                  </a:lnTo>
                  <a:lnTo>
                    <a:pt x="645904" y="201650"/>
                  </a:lnTo>
                  <a:lnTo>
                    <a:pt x="652172" y="193566"/>
                  </a:lnTo>
                  <a:lnTo>
                    <a:pt x="664193" y="193671"/>
                  </a:lnTo>
                  <a:lnTo>
                    <a:pt x="679136" y="192054"/>
                  </a:lnTo>
                  <a:lnTo>
                    <a:pt x="692169" y="188624"/>
                  </a:lnTo>
                  <a:lnTo>
                    <a:pt x="729499" y="199438"/>
                  </a:lnTo>
                  <a:lnTo>
                    <a:pt x="744918" y="207312"/>
                  </a:lnTo>
                  <a:lnTo>
                    <a:pt x="758110" y="203345"/>
                  </a:lnTo>
                  <a:lnTo>
                    <a:pt x="764086" y="197851"/>
                  </a:lnTo>
                  <a:lnTo>
                    <a:pt x="767904" y="189137"/>
                  </a:lnTo>
                  <a:lnTo>
                    <a:pt x="770326" y="181668"/>
                  </a:lnTo>
                  <a:lnTo>
                    <a:pt x="777690" y="178176"/>
                  </a:lnTo>
                  <a:lnTo>
                    <a:pt x="782773" y="180499"/>
                  </a:lnTo>
                  <a:lnTo>
                    <a:pt x="804575" y="175869"/>
                  </a:lnTo>
                  <a:lnTo>
                    <a:pt x="807233" y="161175"/>
                  </a:lnTo>
                  <a:lnTo>
                    <a:pt x="809305" y="156080"/>
                  </a:lnTo>
                  <a:lnTo>
                    <a:pt x="816259" y="143584"/>
                  </a:lnTo>
                  <a:lnTo>
                    <a:pt x="839801" y="169599"/>
                  </a:lnTo>
                  <a:lnTo>
                    <a:pt x="849996" y="175287"/>
                  </a:lnTo>
                  <a:lnTo>
                    <a:pt x="881162" y="184242"/>
                  </a:lnTo>
                  <a:lnTo>
                    <a:pt x="886299" y="194698"/>
                  </a:lnTo>
                  <a:lnTo>
                    <a:pt x="907843" y="199741"/>
                  </a:lnTo>
                  <a:lnTo>
                    <a:pt x="915827" y="220689"/>
                  </a:lnTo>
                  <a:lnTo>
                    <a:pt x="921202" y="226968"/>
                  </a:lnTo>
                  <a:lnTo>
                    <a:pt x="926647" y="231410"/>
                  </a:lnTo>
                  <a:lnTo>
                    <a:pt x="932599" y="232596"/>
                  </a:lnTo>
                  <a:lnTo>
                    <a:pt x="939343" y="232110"/>
                  </a:lnTo>
                  <a:lnTo>
                    <a:pt x="942799" y="232528"/>
                  </a:lnTo>
                  <a:lnTo>
                    <a:pt x="945707" y="233976"/>
                  </a:lnTo>
                  <a:lnTo>
                    <a:pt x="947258" y="237778"/>
                  </a:lnTo>
                  <a:lnTo>
                    <a:pt x="944813" y="243067"/>
                  </a:lnTo>
                  <a:lnTo>
                    <a:pt x="938458" y="251197"/>
                  </a:lnTo>
                  <a:lnTo>
                    <a:pt x="921457" y="255435"/>
                  </a:lnTo>
                  <a:lnTo>
                    <a:pt x="916424" y="259972"/>
                  </a:lnTo>
                  <a:lnTo>
                    <a:pt x="918229" y="267744"/>
                  </a:lnTo>
                  <a:lnTo>
                    <a:pt x="930055" y="272482"/>
                  </a:lnTo>
                  <a:lnTo>
                    <a:pt x="936284" y="278335"/>
                  </a:lnTo>
                  <a:lnTo>
                    <a:pt x="939553" y="283468"/>
                  </a:lnTo>
                  <a:lnTo>
                    <a:pt x="943379" y="301437"/>
                  </a:lnTo>
                  <a:lnTo>
                    <a:pt x="948749" y="315474"/>
                  </a:lnTo>
                  <a:lnTo>
                    <a:pt x="955202" y="322255"/>
                  </a:lnTo>
                  <a:lnTo>
                    <a:pt x="952087" y="329095"/>
                  </a:lnTo>
                  <a:lnTo>
                    <a:pt x="935090" y="331811"/>
                  </a:lnTo>
                  <a:lnTo>
                    <a:pt x="923882" y="336751"/>
                  </a:lnTo>
                  <a:lnTo>
                    <a:pt x="919811" y="345039"/>
                  </a:lnTo>
                  <a:lnTo>
                    <a:pt x="918304" y="363640"/>
                  </a:lnTo>
                  <a:lnTo>
                    <a:pt x="953991" y="362471"/>
                  </a:lnTo>
                  <a:lnTo>
                    <a:pt x="963297" y="360540"/>
                  </a:lnTo>
                  <a:lnTo>
                    <a:pt x="964212" y="359074"/>
                  </a:lnTo>
                  <a:lnTo>
                    <a:pt x="964751" y="357534"/>
                  </a:lnTo>
                  <a:lnTo>
                    <a:pt x="965138" y="355749"/>
                  </a:lnTo>
                  <a:lnTo>
                    <a:pt x="965500" y="355111"/>
                  </a:lnTo>
                  <a:lnTo>
                    <a:pt x="966334" y="354262"/>
                  </a:lnTo>
                  <a:lnTo>
                    <a:pt x="968424" y="352421"/>
                  </a:lnTo>
                  <a:lnTo>
                    <a:pt x="970187" y="351840"/>
                  </a:lnTo>
                  <a:lnTo>
                    <a:pt x="972028" y="351665"/>
                  </a:lnTo>
                  <a:lnTo>
                    <a:pt x="978138" y="352266"/>
                  </a:lnTo>
                  <a:lnTo>
                    <a:pt x="980551" y="351575"/>
                  </a:lnTo>
                  <a:lnTo>
                    <a:pt x="982585" y="350516"/>
                  </a:lnTo>
                  <a:lnTo>
                    <a:pt x="984583" y="349201"/>
                  </a:lnTo>
                  <a:lnTo>
                    <a:pt x="986594" y="348926"/>
                  </a:lnTo>
                  <a:lnTo>
                    <a:pt x="1008357" y="349812"/>
                  </a:lnTo>
                  <a:lnTo>
                    <a:pt x="1018036" y="352311"/>
                  </a:lnTo>
                  <a:lnTo>
                    <a:pt x="1021243" y="353836"/>
                  </a:lnTo>
                  <a:lnTo>
                    <a:pt x="1034509" y="336720"/>
                  </a:lnTo>
                  <a:lnTo>
                    <a:pt x="1034019" y="329905"/>
                  </a:lnTo>
                  <a:lnTo>
                    <a:pt x="1034198" y="320683"/>
                  </a:lnTo>
                  <a:lnTo>
                    <a:pt x="1031092" y="315549"/>
                  </a:lnTo>
                  <a:lnTo>
                    <a:pt x="1014428" y="310533"/>
                  </a:lnTo>
                  <a:lnTo>
                    <a:pt x="1007826" y="307783"/>
                  </a:lnTo>
                  <a:lnTo>
                    <a:pt x="1003235" y="307078"/>
                  </a:lnTo>
                  <a:lnTo>
                    <a:pt x="999828" y="303884"/>
                  </a:lnTo>
                  <a:lnTo>
                    <a:pt x="999515" y="296350"/>
                  </a:lnTo>
                  <a:lnTo>
                    <a:pt x="1004142" y="276495"/>
                  </a:lnTo>
                  <a:lnTo>
                    <a:pt x="1016035" y="269314"/>
                  </a:lnTo>
                  <a:lnTo>
                    <a:pt x="1030911" y="265966"/>
                  </a:lnTo>
                  <a:lnTo>
                    <a:pt x="1044438" y="264776"/>
                  </a:lnTo>
                  <a:lnTo>
                    <a:pt x="1053481" y="261699"/>
                  </a:lnTo>
                  <a:lnTo>
                    <a:pt x="1057835" y="252379"/>
                  </a:lnTo>
                  <a:lnTo>
                    <a:pt x="1061134" y="247490"/>
                  </a:lnTo>
                  <a:lnTo>
                    <a:pt x="1065128" y="245157"/>
                  </a:lnTo>
                  <a:lnTo>
                    <a:pt x="1070763" y="245635"/>
                  </a:lnTo>
                  <a:lnTo>
                    <a:pt x="1076014" y="244925"/>
                  </a:lnTo>
                  <a:lnTo>
                    <a:pt x="1079454" y="242124"/>
                  </a:lnTo>
                  <a:lnTo>
                    <a:pt x="1081098" y="238220"/>
                  </a:lnTo>
                  <a:lnTo>
                    <a:pt x="1078951" y="232735"/>
                  </a:lnTo>
                  <a:lnTo>
                    <a:pt x="1073748" y="224544"/>
                  </a:lnTo>
                  <a:lnTo>
                    <a:pt x="1039378" y="198524"/>
                  </a:lnTo>
                  <a:lnTo>
                    <a:pt x="1037088" y="192743"/>
                  </a:lnTo>
                  <a:lnTo>
                    <a:pt x="1036737" y="186959"/>
                  </a:lnTo>
                  <a:lnTo>
                    <a:pt x="1037318" y="184327"/>
                  </a:lnTo>
                  <a:lnTo>
                    <a:pt x="1038206" y="182533"/>
                  </a:lnTo>
                  <a:lnTo>
                    <a:pt x="1036391" y="181065"/>
                  </a:lnTo>
                  <a:lnTo>
                    <a:pt x="1036663" y="177687"/>
                  </a:lnTo>
                  <a:lnTo>
                    <a:pt x="1012425" y="175767"/>
                  </a:lnTo>
                  <a:lnTo>
                    <a:pt x="1021885" y="160810"/>
                  </a:lnTo>
                  <a:lnTo>
                    <a:pt x="1016879" y="149556"/>
                  </a:lnTo>
                  <a:lnTo>
                    <a:pt x="1040589" y="97414"/>
                  </a:lnTo>
                  <a:lnTo>
                    <a:pt x="1043151" y="76320"/>
                  </a:lnTo>
                  <a:lnTo>
                    <a:pt x="1051449" y="61104"/>
                  </a:lnTo>
                  <a:lnTo>
                    <a:pt x="1043630" y="48091"/>
                  </a:lnTo>
                  <a:lnTo>
                    <a:pt x="1024574" y="43809"/>
                  </a:lnTo>
                  <a:lnTo>
                    <a:pt x="978479" y="38827"/>
                  </a:lnTo>
                  <a:lnTo>
                    <a:pt x="987558" y="31010"/>
                  </a:lnTo>
                  <a:lnTo>
                    <a:pt x="992589" y="30165"/>
                  </a:lnTo>
                  <a:lnTo>
                    <a:pt x="1004584" y="33121"/>
                  </a:lnTo>
                  <a:lnTo>
                    <a:pt x="1006797" y="32784"/>
                  </a:lnTo>
                  <a:lnTo>
                    <a:pt x="1008534" y="31947"/>
                  </a:lnTo>
                  <a:lnTo>
                    <a:pt x="1011567" y="29173"/>
                  </a:lnTo>
                  <a:lnTo>
                    <a:pt x="1013846" y="27472"/>
                  </a:lnTo>
                  <a:lnTo>
                    <a:pt x="1018011" y="24996"/>
                  </a:lnTo>
                  <a:lnTo>
                    <a:pt x="1020502" y="24419"/>
                  </a:lnTo>
                  <a:lnTo>
                    <a:pt x="1022878" y="24821"/>
                  </a:lnTo>
                  <a:lnTo>
                    <a:pt x="1024927" y="25753"/>
                  </a:lnTo>
                  <a:lnTo>
                    <a:pt x="1028185" y="26457"/>
                  </a:lnTo>
                  <a:lnTo>
                    <a:pt x="1030251" y="26077"/>
                  </a:lnTo>
                  <a:lnTo>
                    <a:pt x="1031988" y="25259"/>
                  </a:lnTo>
                  <a:lnTo>
                    <a:pt x="1034692" y="23089"/>
                  </a:lnTo>
                  <a:lnTo>
                    <a:pt x="1040245" y="17171"/>
                  </a:lnTo>
                  <a:lnTo>
                    <a:pt x="1043113" y="14754"/>
                  </a:lnTo>
                  <a:lnTo>
                    <a:pt x="1045072" y="14478"/>
                  </a:lnTo>
                  <a:lnTo>
                    <a:pt x="1046847" y="14921"/>
                  </a:lnTo>
                  <a:lnTo>
                    <a:pt x="1050278" y="16185"/>
                  </a:lnTo>
                  <a:lnTo>
                    <a:pt x="1052106" y="16559"/>
                  </a:lnTo>
                  <a:lnTo>
                    <a:pt x="1061233" y="19996"/>
                  </a:lnTo>
                  <a:lnTo>
                    <a:pt x="1065672" y="22994"/>
                  </a:lnTo>
                  <a:lnTo>
                    <a:pt x="1067967" y="23996"/>
                  </a:lnTo>
                  <a:lnTo>
                    <a:pt x="1072026" y="24658"/>
                  </a:lnTo>
                  <a:lnTo>
                    <a:pt x="1074337" y="23690"/>
                  </a:lnTo>
                  <a:lnTo>
                    <a:pt x="1079380" y="20723"/>
                  </a:lnTo>
                  <a:lnTo>
                    <a:pt x="1081638" y="20483"/>
                  </a:lnTo>
                  <a:lnTo>
                    <a:pt x="1083296" y="21268"/>
                  </a:lnTo>
                  <a:lnTo>
                    <a:pt x="1085285" y="24334"/>
                  </a:lnTo>
                  <a:lnTo>
                    <a:pt x="1086505" y="25824"/>
                  </a:lnTo>
                  <a:lnTo>
                    <a:pt x="1088744" y="26934"/>
                  </a:lnTo>
                  <a:lnTo>
                    <a:pt x="1090609" y="26892"/>
                  </a:lnTo>
                  <a:lnTo>
                    <a:pt x="1092341" y="26222"/>
                  </a:lnTo>
                  <a:lnTo>
                    <a:pt x="1093501" y="25010"/>
                  </a:lnTo>
                  <a:lnTo>
                    <a:pt x="1097437" y="19337"/>
                  </a:lnTo>
                  <a:lnTo>
                    <a:pt x="1098909" y="17886"/>
                  </a:lnTo>
                  <a:lnTo>
                    <a:pt x="1100727" y="16510"/>
                  </a:lnTo>
                  <a:lnTo>
                    <a:pt x="1103604" y="14938"/>
                  </a:lnTo>
                  <a:lnTo>
                    <a:pt x="1105860" y="14736"/>
                  </a:lnTo>
                  <a:lnTo>
                    <a:pt x="1107962" y="14963"/>
                  </a:lnTo>
                  <a:lnTo>
                    <a:pt x="1109548" y="15818"/>
                  </a:lnTo>
                  <a:lnTo>
                    <a:pt x="1110801" y="17020"/>
                  </a:lnTo>
                  <a:lnTo>
                    <a:pt x="1111720" y="18549"/>
                  </a:lnTo>
                  <a:lnTo>
                    <a:pt x="1112166" y="20545"/>
                  </a:lnTo>
                  <a:lnTo>
                    <a:pt x="1112403" y="22692"/>
                  </a:lnTo>
                  <a:lnTo>
                    <a:pt x="1113629" y="25060"/>
                  </a:lnTo>
                  <a:lnTo>
                    <a:pt x="1115915" y="27141"/>
                  </a:lnTo>
                  <a:lnTo>
                    <a:pt x="1122008" y="28980"/>
                  </a:lnTo>
                  <a:lnTo>
                    <a:pt x="1125384" y="29317"/>
                  </a:lnTo>
                  <a:lnTo>
                    <a:pt x="1128256" y="29115"/>
                  </a:lnTo>
                  <a:lnTo>
                    <a:pt x="1129942" y="28389"/>
                  </a:lnTo>
                  <a:lnTo>
                    <a:pt x="1131386" y="27485"/>
                  </a:lnTo>
                  <a:lnTo>
                    <a:pt x="1132393" y="26375"/>
                  </a:lnTo>
                  <a:lnTo>
                    <a:pt x="1132902" y="25218"/>
                  </a:lnTo>
                  <a:lnTo>
                    <a:pt x="1135403" y="14632"/>
                  </a:lnTo>
                  <a:lnTo>
                    <a:pt x="1135977" y="13205"/>
                  </a:lnTo>
                  <a:lnTo>
                    <a:pt x="1136517" y="12433"/>
                  </a:lnTo>
                  <a:lnTo>
                    <a:pt x="1151537" y="553"/>
                  </a:lnTo>
                  <a:lnTo>
                    <a:pt x="1153664" y="0"/>
                  </a:lnTo>
                  <a:lnTo>
                    <a:pt x="1155304" y="167"/>
                  </a:lnTo>
                  <a:lnTo>
                    <a:pt x="1158451" y="2025"/>
                  </a:lnTo>
                  <a:lnTo>
                    <a:pt x="1160256" y="2841"/>
                  </a:lnTo>
                  <a:lnTo>
                    <a:pt x="1164297" y="3237"/>
                  </a:lnTo>
                  <a:lnTo>
                    <a:pt x="1169242" y="3211"/>
                  </a:lnTo>
                  <a:lnTo>
                    <a:pt x="1172112" y="2756"/>
                  </a:lnTo>
                  <a:lnTo>
                    <a:pt x="1174864" y="1728"/>
                  </a:lnTo>
                  <a:lnTo>
                    <a:pt x="1176075" y="1178"/>
                  </a:lnTo>
                  <a:lnTo>
                    <a:pt x="1176163" y="1138"/>
                  </a:lnTo>
                  <a:lnTo>
                    <a:pt x="1175290" y="57041"/>
                  </a:lnTo>
                  <a:lnTo>
                    <a:pt x="1176546" y="72077"/>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22" name="Freeform 8">
              <a:extLst>
                <a:ext uri="{FF2B5EF4-FFF2-40B4-BE49-F238E27FC236}">
                  <a16:creationId xmlns:a16="http://schemas.microsoft.com/office/drawing/2014/main" id="{D71B6C70-F7CB-7CBE-9E0F-819A0D4DFF70}"/>
                </a:ext>
              </a:extLst>
            </p:cNvPr>
            <p:cNvSpPr>
              <a:spLocks noChangeAspect="1"/>
            </p:cNvSpPr>
            <p:nvPr>
              <p:custDataLst>
                <p:tags r:id="rId7"/>
              </p:custDataLst>
            </p:nvPr>
          </p:nvSpPr>
          <p:spPr>
            <a:xfrm>
              <a:off x="5102470" y="1700212"/>
              <a:ext cx="1757662" cy="1110876"/>
            </a:xfrm>
            <a:custGeom>
              <a:avLst/>
              <a:gdLst/>
              <a:ahLst/>
              <a:cxnLst/>
              <a:rect l="0" t="0" r="0" b="0"/>
              <a:pathLst>
                <a:path w="1757662" h="1110876">
                  <a:moveTo>
                    <a:pt x="1081085" y="4415"/>
                  </a:moveTo>
                  <a:lnTo>
                    <a:pt x="1084999" y="3077"/>
                  </a:lnTo>
                  <a:lnTo>
                    <a:pt x="1107045" y="2828"/>
                  </a:lnTo>
                  <a:lnTo>
                    <a:pt x="1113620" y="5022"/>
                  </a:lnTo>
                  <a:lnTo>
                    <a:pt x="1132110" y="18479"/>
                  </a:lnTo>
                  <a:lnTo>
                    <a:pt x="1143165" y="21335"/>
                  </a:lnTo>
                  <a:lnTo>
                    <a:pt x="1151015" y="25918"/>
                  </a:lnTo>
                  <a:lnTo>
                    <a:pt x="1162739" y="27459"/>
                  </a:lnTo>
                  <a:lnTo>
                    <a:pt x="1167440" y="29039"/>
                  </a:lnTo>
                  <a:lnTo>
                    <a:pt x="1176132" y="34937"/>
                  </a:lnTo>
                  <a:lnTo>
                    <a:pt x="1179284" y="36380"/>
                  </a:lnTo>
                  <a:lnTo>
                    <a:pt x="1186233" y="38274"/>
                  </a:lnTo>
                  <a:lnTo>
                    <a:pt x="1189506" y="40088"/>
                  </a:lnTo>
                  <a:lnTo>
                    <a:pt x="1195452" y="47076"/>
                  </a:lnTo>
                  <a:lnTo>
                    <a:pt x="1195830" y="48657"/>
                  </a:lnTo>
                  <a:lnTo>
                    <a:pt x="1196529" y="49816"/>
                  </a:lnTo>
                  <a:lnTo>
                    <a:pt x="1206186" y="51392"/>
                  </a:lnTo>
                  <a:lnTo>
                    <a:pt x="1210892" y="53633"/>
                  </a:lnTo>
                  <a:lnTo>
                    <a:pt x="1219927" y="60867"/>
                  </a:lnTo>
                  <a:lnTo>
                    <a:pt x="1227587" y="65166"/>
                  </a:lnTo>
                  <a:lnTo>
                    <a:pt x="1233295" y="65850"/>
                  </a:lnTo>
                  <a:lnTo>
                    <a:pt x="1247820" y="64480"/>
                  </a:lnTo>
                  <a:lnTo>
                    <a:pt x="1255844" y="65450"/>
                  </a:lnTo>
                  <a:lnTo>
                    <a:pt x="1261865" y="67573"/>
                  </a:lnTo>
                  <a:lnTo>
                    <a:pt x="1266595" y="70804"/>
                  </a:lnTo>
                  <a:lnTo>
                    <a:pt x="1271012" y="75115"/>
                  </a:lnTo>
                  <a:lnTo>
                    <a:pt x="1280958" y="82805"/>
                  </a:lnTo>
                  <a:lnTo>
                    <a:pt x="1291991" y="86030"/>
                  </a:lnTo>
                  <a:lnTo>
                    <a:pt x="1304091" y="86137"/>
                  </a:lnTo>
                  <a:lnTo>
                    <a:pt x="1317413" y="84409"/>
                  </a:lnTo>
                  <a:lnTo>
                    <a:pt x="1323688" y="82691"/>
                  </a:lnTo>
                  <a:lnTo>
                    <a:pt x="1336139" y="77578"/>
                  </a:lnTo>
                  <a:lnTo>
                    <a:pt x="1342470" y="76157"/>
                  </a:lnTo>
                  <a:lnTo>
                    <a:pt x="1348640" y="76223"/>
                  </a:lnTo>
                  <a:lnTo>
                    <a:pt x="1369643" y="79675"/>
                  </a:lnTo>
                  <a:lnTo>
                    <a:pt x="1379070" y="80043"/>
                  </a:lnTo>
                  <a:lnTo>
                    <a:pt x="1382033" y="80984"/>
                  </a:lnTo>
                  <a:lnTo>
                    <a:pt x="1386850" y="84708"/>
                  </a:lnTo>
                  <a:lnTo>
                    <a:pt x="1389058" y="85541"/>
                  </a:lnTo>
                  <a:lnTo>
                    <a:pt x="1394001" y="84280"/>
                  </a:lnTo>
                  <a:lnTo>
                    <a:pt x="1403018" y="78405"/>
                  </a:lnTo>
                  <a:lnTo>
                    <a:pt x="1409500" y="76674"/>
                  </a:lnTo>
                  <a:lnTo>
                    <a:pt x="1445894" y="75510"/>
                  </a:lnTo>
                  <a:lnTo>
                    <a:pt x="1456701" y="71736"/>
                  </a:lnTo>
                  <a:lnTo>
                    <a:pt x="1466097" y="74783"/>
                  </a:lnTo>
                  <a:lnTo>
                    <a:pt x="1485574" y="77892"/>
                  </a:lnTo>
                  <a:lnTo>
                    <a:pt x="1520670" y="88063"/>
                  </a:lnTo>
                  <a:lnTo>
                    <a:pt x="1531582" y="93571"/>
                  </a:lnTo>
                  <a:lnTo>
                    <a:pt x="1537167" y="94984"/>
                  </a:lnTo>
                  <a:lnTo>
                    <a:pt x="1540259" y="94452"/>
                  </a:lnTo>
                  <a:lnTo>
                    <a:pt x="1542724" y="94028"/>
                  </a:lnTo>
                  <a:lnTo>
                    <a:pt x="1553762" y="89344"/>
                  </a:lnTo>
                  <a:lnTo>
                    <a:pt x="1558640" y="88865"/>
                  </a:lnTo>
                  <a:lnTo>
                    <a:pt x="1562039" y="91227"/>
                  </a:lnTo>
                  <a:lnTo>
                    <a:pt x="1568278" y="99639"/>
                  </a:lnTo>
                  <a:lnTo>
                    <a:pt x="1570483" y="101538"/>
                  </a:lnTo>
                  <a:lnTo>
                    <a:pt x="1572789" y="102350"/>
                  </a:lnTo>
                  <a:lnTo>
                    <a:pt x="1577716" y="105885"/>
                  </a:lnTo>
                  <a:lnTo>
                    <a:pt x="1580291" y="107076"/>
                  </a:lnTo>
                  <a:lnTo>
                    <a:pt x="1582929" y="106884"/>
                  </a:lnTo>
                  <a:lnTo>
                    <a:pt x="1588281" y="104904"/>
                  </a:lnTo>
                  <a:lnTo>
                    <a:pt x="1591503" y="105217"/>
                  </a:lnTo>
                  <a:lnTo>
                    <a:pt x="1594624" y="108041"/>
                  </a:lnTo>
                  <a:lnTo>
                    <a:pt x="1601682" y="119636"/>
                  </a:lnTo>
                  <a:lnTo>
                    <a:pt x="1598192" y="125796"/>
                  </a:lnTo>
                  <a:lnTo>
                    <a:pt x="1610458" y="171423"/>
                  </a:lnTo>
                  <a:lnTo>
                    <a:pt x="1624712" y="224640"/>
                  </a:lnTo>
                  <a:lnTo>
                    <a:pt x="1638887" y="277791"/>
                  </a:lnTo>
                  <a:lnTo>
                    <a:pt x="1650210" y="320336"/>
                  </a:lnTo>
                  <a:lnTo>
                    <a:pt x="1669010" y="391232"/>
                  </a:lnTo>
                  <a:lnTo>
                    <a:pt x="1670451" y="401997"/>
                  </a:lnTo>
                  <a:lnTo>
                    <a:pt x="1659666" y="481975"/>
                  </a:lnTo>
                  <a:lnTo>
                    <a:pt x="1660923" y="496597"/>
                  </a:lnTo>
                  <a:lnTo>
                    <a:pt x="1666312" y="509441"/>
                  </a:lnTo>
                  <a:lnTo>
                    <a:pt x="1695555" y="544767"/>
                  </a:lnTo>
                  <a:lnTo>
                    <a:pt x="1701263" y="557855"/>
                  </a:lnTo>
                  <a:lnTo>
                    <a:pt x="1711421" y="602571"/>
                  </a:lnTo>
                  <a:lnTo>
                    <a:pt x="1722864" y="634176"/>
                  </a:lnTo>
                  <a:lnTo>
                    <a:pt x="1726980" y="641817"/>
                  </a:lnTo>
                  <a:lnTo>
                    <a:pt x="1732741" y="647911"/>
                  </a:lnTo>
                  <a:lnTo>
                    <a:pt x="1752687" y="664489"/>
                  </a:lnTo>
                  <a:lnTo>
                    <a:pt x="1756232" y="669218"/>
                  </a:lnTo>
                  <a:lnTo>
                    <a:pt x="1757661" y="674921"/>
                  </a:lnTo>
                  <a:lnTo>
                    <a:pt x="1757572" y="680709"/>
                  </a:lnTo>
                  <a:lnTo>
                    <a:pt x="1757484" y="680749"/>
                  </a:lnTo>
                  <a:lnTo>
                    <a:pt x="1756273" y="681299"/>
                  </a:lnTo>
                  <a:lnTo>
                    <a:pt x="1753521" y="682327"/>
                  </a:lnTo>
                  <a:lnTo>
                    <a:pt x="1750651" y="682782"/>
                  </a:lnTo>
                  <a:lnTo>
                    <a:pt x="1745706" y="682808"/>
                  </a:lnTo>
                  <a:lnTo>
                    <a:pt x="1741665" y="682412"/>
                  </a:lnTo>
                  <a:lnTo>
                    <a:pt x="1739860" y="681596"/>
                  </a:lnTo>
                  <a:lnTo>
                    <a:pt x="1736713" y="679738"/>
                  </a:lnTo>
                  <a:lnTo>
                    <a:pt x="1735073" y="679571"/>
                  </a:lnTo>
                  <a:lnTo>
                    <a:pt x="1732946" y="680124"/>
                  </a:lnTo>
                  <a:lnTo>
                    <a:pt x="1717926" y="692004"/>
                  </a:lnTo>
                  <a:lnTo>
                    <a:pt x="1717386" y="692776"/>
                  </a:lnTo>
                  <a:lnTo>
                    <a:pt x="1716812" y="694203"/>
                  </a:lnTo>
                  <a:lnTo>
                    <a:pt x="1714311" y="704789"/>
                  </a:lnTo>
                  <a:lnTo>
                    <a:pt x="1713802" y="705946"/>
                  </a:lnTo>
                  <a:lnTo>
                    <a:pt x="1712795" y="707056"/>
                  </a:lnTo>
                  <a:lnTo>
                    <a:pt x="1711351" y="707960"/>
                  </a:lnTo>
                  <a:lnTo>
                    <a:pt x="1709665" y="708686"/>
                  </a:lnTo>
                  <a:lnTo>
                    <a:pt x="1706793" y="708888"/>
                  </a:lnTo>
                  <a:lnTo>
                    <a:pt x="1703417" y="708551"/>
                  </a:lnTo>
                  <a:lnTo>
                    <a:pt x="1697324" y="706712"/>
                  </a:lnTo>
                  <a:lnTo>
                    <a:pt x="1695038" y="704631"/>
                  </a:lnTo>
                  <a:lnTo>
                    <a:pt x="1693812" y="702263"/>
                  </a:lnTo>
                  <a:lnTo>
                    <a:pt x="1693575" y="700116"/>
                  </a:lnTo>
                  <a:lnTo>
                    <a:pt x="1693129" y="698120"/>
                  </a:lnTo>
                  <a:lnTo>
                    <a:pt x="1692210" y="696591"/>
                  </a:lnTo>
                  <a:lnTo>
                    <a:pt x="1690957" y="695389"/>
                  </a:lnTo>
                  <a:lnTo>
                    <a:pt x="1689371" y="694534"/>
                  </a:lnTo>
                  <a:lnTo>
                    <a:pt x="1687269" y="694307"/>
                  </a:lnTo>
                  <a:lnTo>
                    <a:pt x="1685013" y="694509"/>
                  </a:lnTo>
                  <a:lnTo>
                    <a:pt x="1682136" y="696081"/>
                  </a:lnTo>
                  <a:lnTo>
                    <a:pt x="1680318" y="697457"/>
                  </a:lnTo>
                  <a:lnTo>
                    <a:pt x="1678846" y="698908"/>
                  </a:lnTo>
                  <a:lnTo>
                    <a:pt x="1674910" y="704581"/>
                  </a:lnTo>
                  <a:lnTo>
                    <a:pt x="1673750" y="705793"/>
                  </a:lnTo>
                  <a:lnTo>
                    <a:pt x="1672018" y="706463"/>
                  </a:lnTo>
                  <a:lnTo>
                    <a:pt x="1670153" y="706505"/>
                  </a:lnTo>
                  <a:lnTo>
                    <a:pt x="1667914" y="705395"/>
                  </a:lnTo>
                  <a:lnTo>
                    <a:pt x="1666694" y="703905"/>
                  </a:lnTo>
                  <a:lnTo>
                    <a:pt x="1664705" y="700839"/>
                  </a:lnTo>
                  <a:lnTo>
                    <a:pt x="1663047" y="700054"/>
                  </a:lnTo>
                  <a:lnTo>
                    <a:pt x="1660789" y="700294"/>
                  </a:lnTo>
                  <a:lnTo>
                    <a:pt x="1655746" y="703261"/>
                  </a:lnTo>
                  <a:lnTo>
                    <a:pt x="1653435" y="704229"/>
                  </a:lnTo>
                  <a:lnTo>
                    <a:pt x="1649376" y="703567"/>
                  </a:lnTo>
                  <a:lnTo>
                    <a:pt x="1647081" y="702565"/>
                  </a:lnTo>
                  <a:lnTo>
                    <a:pt x="1642642" y="699567"/>
                  </a:lnTo>
                  <a:lnTo>
                    <a:pt x="1633515" y="696130"/>
                  </a:lnTo>
                  <a:lnTo>
                    <a:pt x="1631687" y="695756"/>
                  </a:lnTo>
                  <a:lnTo>
                    <a:pt x="1628256" y="694492"/>
                  </a:lnTo>
                  <a:lnTo>
                    <a:pt x="1626481" y="694049"/>
                  </a:lnTo>
                  <a:lnTo>
                    <a:pt x="1624522" y="694325"/>
                  </a:lnTo>
                  <a:lnTo>
                    <a:pt x="1621654" y="696742"/>
                  </a:lnTo>
                  <a:lnTo>
                    <a:pt x="1616101" y="702660"/>
                  </a:lnTo>
                  <a:lnTo>
                    <a:pt x="1613397" y="704830"/>
                  </a:lnTo>
                  <a:lnTo>
                    <a:pt x="1611660" y="705648"/>
                  </a:lnTo>
                  <a:lnTo>
                    <a:pt x="1609594" y="706028"/>
                  </a:lnTo>
                  <a:lnTo>
                    <a:pt x="1606336" y="705324"/>
                  </a:lnTo>
                  <a:lnTo>
                    <a:pt x="1604287" y="704392"/>
                  </a:lnTo>
                  <a:lnTo>
                    <a:pt x="1601911" y="703990"/>
                  </a:lnTo>
                  <a:lnTo>
                    <a:pt x="1599420" y="704567"/>
                  </a:lnTo>
                  <a:lnTo>
                    <a:pt x="1595255" y="707043"/>
                  </a:lnTo>
                  <a:lnTo>
                    <a:pt x="1592976" y="708744"/>
                  </a:lnTo>
                  <a:lnTo>
                    <a:pt x="1589943" y="711518"/>
                  </a:lnTo>
                  <a:lnTo>
                    <a:pt x="1588206" y="712355"/>
                  </a:lnTo>
                  <a:lnTo>
                    <a:pt x="1585993" y="712692"/>
                  </a:lnTo>
                  <a:lnTo>
                    <a:pt x="1573998" y="709736"/>
                  </a:lnTo>
                  <a:lnTo>
                    <a:pt x="1568967" y="710581"/>
                  </a:lnTo>
                  <a:lnTo>
                    <a:pt x="1559888" y="718398"/>
                  </a:lnTo>
                  <a:lnTo>
                    <a:pt x="1605983" y="723380"/>
                  </a:lnTo>
                  <a:lnTo>
                    <a:pt x="1625039" y="727662"/>
                  </a:lnTo>
                  <a:lnTo>
                    <a:pt x="1632858" y="740675"/>
                  </a:lnTo>
                  <a:lnTo>
                    <a:pt x="1624560" y="755891"/>
                  </a:lnTo>
                  <a:lnTo>
                    <a:pt x="1621998" y="776985"/>
                  </a:lnTo>
                  <a:lnTo>
                    <a:pt x="1598288" y="829127"/>
                  </a:lnTo>
                  <a:lnTo>
                    <a:pt x="1603294" y="840381"/>
                  </a:lnTo>
                  <a:lnTo>
                    <a:pt x="1593834" y="855338"/>
                  </a:lnTo>
                  <a:lnTo>
                    <a:pt x="1618072" y="857258"/>
                  </a:lnTo>
                  <a:lnTo>
                    <a:pt x="1617800" y="860636"/>
                  </a:lnTo>
                  <a:lnTo>
                    <a:pt x="1619615" y="862104"/>
                  </a:lnTo>
                  <a:lnTo>
                    <a:pt x="1618727" y="863898"/>
                  </a:lnTo>
                  <a:lnTo>
                    <a:pt x="1618146" y="866530"/>
                  </a:lnTo>
                  <a:lnTo>
                    <a:pt x="1618497" y="872314"/>
                  </a:lnTo>
                  <a:lnTo>
                    <a:pt x="1620787" y="878095"/>
                  </a:lnTo>
                  <a:lnTo>
                    <a:pt x="1655157" y="904115"/>
                  </a:lnTo>
                  <a:lnTo>
                    <a:pt x="1660360" y="912306"/>
                  </a:lnTo>
                  <a:lnTo>
                    <a:pt x="1662507" y="917791"/>
                  </a:lnTo>
                  <a:lnTo>
                    <a:pt x="1660863" y="921695"/>
                  </a:lnTo>
                  <a:lnTo>
                    <a:pt x="1657423" y="924496"/>
                  </a:lnTo>
                  <a:lnTo>
                    <a:pt x="1652172" y="925206"/>
                  </a:lnTo>
                  <a:lnTo>
                    <a:pt x="1646537" y="924728"/>
                  </a:lnTo>
                  <a:lnTo>
                    <a:pt x="1642543" y="927061"/>
                  </a:lnTo>
                  <a:lnTo>
                    <a:pt x="1639244" y="931950"/>
                  </a:lnTo>
                  <a:lnTo>
                    <a:pt x="1634890" y="941270"/>
                  </a:lnTo>
                  <a:lnTo>
                    <a:pt x="1625847" y="944347"/>
                  </a:lnTo>
                  <a:lnTo>
                    <a:pt x="1612320" y="945537"/>
                  </a:lnTo>
                  <a:lnTo>
                    <a:pt x="1597444" y="948885"/>
                  </a:lnTo>
                  <a:lnTo>
                    <a:pt x="1585551" y="956066"/>
                  </a:lnTo>
                  <a:lnTo>
                    <a:pt x="1580924" y="975921"/>
                  </a:lnTo>
                  <a:lnTo>
                    <a:pt x="1581237" y="983455"/>
                  </a:lnTo>
                  <a:lnTo>
                    <a:pt x="1584644" y="986649"/>
                  </a:lnTo>
                  <a:lnTo>
                    <a:pt x="1589235" y="987354"/>
                  </a:lnTo>
                  <a:lnTo>
                    <a:pt x="1595837" y="990104"/>
                  </a:lnTo>
                  <a:lnTo>
                    <a:pt x="1612501" y="995120"/>
                  </a:lnTo>
                  <a:lnTo>
                    <a:pt x="1615607" y="1000254"/>
                  </a:lnTo>
                  <a:lnTo>
                    <a:pt x="1615428" y="1009476"/>
                  </a:lnTo>
                  <a:lnTo>
                    <a:pt x="1615918" y="1016291"/>
                  </a:lnTo>
                  <a:lnTo>
                    <a:pt x="1602652" y="1033407"/>
                  </a:lnTo>
                  <a:lnTo>
                    <a:pt x="1599445" y="1031882"/>
                  </a:lnTo>
                  <a:lnTo>
                    <a:pt x="1589766" y="1029383"/>
                  </a:lnTo>
                  <a:lnTo>
                    <a:pt x="1568003" y="1028497"/>
                  </a:lnTo>
                  <a:lnTo>
                    <a:pt x="1565992" y="1028772"/>
                  </a:lnTo>
                  <a:lnTo>
                    <a:pt x="1563994" y="1030087"/>
                  </a:lnTo>
                  <a:lnTo>
                    <a:pt x="1561960" y="1031146"/>
                  </a:lnTo>
                  <a:lnTo>
                    <a:pt x="1559547" y="1031837"/>
                  </a:lnTo>
                  <a:lnTo>
                    <a:pt x="1553437" y="1031236"/>
                  </a:lnTo>
                  <a:lnTo>
                    <a:pt x="1551596" y="1031411"/>
                  </a:lnTo>
                  <a:lnTo>
                    <a:pt x="1549833" y="1031992"/>
                  </a:lnTo>
                  <a:lnTo>
                    <a:pt x="1547743" y="1033833"/>
                  </a:lnTo>
                  <a:lnTo>
                    <a:pt x="1546909" y="1034682"/>
                  </a:lnTo>
                  <a:lnTo>
                    <a:pt x="1546547" y="1035320"/>
                  </a:lnTo>
                  <a:lnTo>
                    <a:pt x="1546160" y="1037105"/>
                  </a:lnTo>
                  <a:lnTo>
                    <a:pt x="1545621" y="1038645"/>
                  </a:lnTo>
                  <a:lnTo>
                    <a:pt x="1544706" y="1040111"/>
                  </a:lnTo>
                  <a:lnTo>
                    <a:pt x="1535400" y="1042042"/>
                  </a:lnTo>
                  <a:lnTo>
                    <a:pt x="1499713" y="1043211"/>
                  </a:lnTo>
                  <a:lnTo>
                    <a:pt x="1501220" y="1024610"/>
                  </a:lnTo>
                  <a:lnTo>
                    <a:pt x="1505291" y="1016322"/>
                  </a:lnTo>
                  <a:lnTo>
                    <a:pt x="1516499" y="1011382"/>
                  </a:lnTo>
                  <a:lnTo>
                    <a:pt x="1533496" y="1008666"/>
                  </a:lnTo>
                  <a:lnTo>
                    <a:pt x="1536611" y="1001826"/>
                  </a:lnTo>
                  <a:lnTo>
                    <a:pt x="1530158" y="995045"/>
                  </a:lnTo>
                  <a:lnTo>
                    <a:pt x="1524788" y="981008"/>
                  </a:lnTo>
                  <a:lnTo>
                    <a:pt x="1520962" y="963039"/>
                  </a:lnTo>
                  <a:lnTo>
                    <a:pt x="1517693" y="957906"/>
                  </a:lnTo>
                  <a:lnTo>
                    <a:pt x="1511464" y="952053"/>
                  </a:lnTo>
                  <a:lnTo>
                    <a:pt x="1499638" y="947315"/>
                  </a:lnTo>
                  <a:lnTo>
                    <a:pt x="1497833" y="939543"/>
                  </a:lnTo>
                  <a:lnTo>
                    <a:pt x="1502866" y="935006"/>
                  </a:lnTo>
                  <a:lnTo>
                    <a:pt x="1519867" y="930768"/>
                  </a:lnTo>
                  <a:lnTo>
                    <a:pt x="1526222" y="922638"/>
                  </a:lnTo>
                  <a:lnTo>
                    <a:pt x="1528667" y="917349"/>
                  </a:lnTo>
                  <a:lnTo>
                    <a:pt x="1527116" y="913547"/>
                  </a:lnTo>
                  <a:lnTo>
                    <a:pt x="1524208" y="912099"/>
                  </a:lnTo>
                  <a:lnTo>
                    <a:pt x="1520752" y="911681"/>
                  </a:lnTo>
                  <a:lnTo>
                    <a:pt x="1514008" y="912167"/>
                  </a:lnTo>
                  <a:lnTo>
                    <a:pt x="1508056" y="910981"/>
                  </a:lnTo>
                  <a:lnTo>
                    <a:pt x="1502611" y="906539"/>
                  </a:lnTo>
                  <a:lnTo>
                    <a:pt x="1497236" y="900260"/>
                  </a:lnTo>
                  <a:lnTo>
                    <a:pt x="1489252" y="879312"/>
                  </a:lnTo>
                  <a:lnTo>
                    <a:pt x="1467708" y="874269"/>
                  </a:lnTo>
                  <a:lnTo>
                    <a:pt x="1462571" y="863813"/>
                  </a:lnTo>
                  <a:lnTo>
                    <a:pt x="1431405" y="854858"/>
                  </a:lnTo>
                  <a:lnTo>
                    <a:pt x="1421210" y="849170"/>
                  </a:lnTo>
                  <a:lnTo>
                    <a:pt x="1397668" y="823155"/>
                  </a:lnTo>
                  <a:lnTo>
                    <a:pt x="1390714" y="835651"/>
                  </a:lnTo>
                  <a:lnTo>
                    <a:pt x="1388642" y="840746"/>
                  </a:lnTo>
                  <a:lnTo>
                    <a:pt x="1385984" y="855440"/>
                  </a:lnTo>
                  <a:lnTo>
                    <a:pt x="1364182" y="860070"/>
                  </a:lnTo>
                  <a:lnTo>
                    <a:pt x="1359099" y="857747"/>
                  </a:lnTo>
                  <a:lnTo>
                    <a:pt x="1351735" y="861239"/>
                  </a:lnTo>
                  <a:lnTo>
                    <a:pt x="1349313" y="868708"/>
                  </a:lnTo>
                  <a:lnTo>
                    <a:pt x="1345495" y="877422"/>
                  </a:lnTo>
                  <a:lnTo>
                    <a:pt x="1339519" y="882916"/>
                  </a:lnTo>
                  <a:lnTo>
                    <a:pt x="1326327" y="886883"/>
                  </a:lnTo>
                  <a:lnTo>
                    <a:pt x="1310908" y="879009"/>
                  </a:lnTo>
                  <a:lnTo>
                    <a:pt x="1273578" y="868195"/>
                  </a:lnTo>
                  <a:lnTo>
                    <a:pt x="1260545" y="871625"/>
                  </a:lnTo>
                  <a:lnTo>
                    <a:pt x="1245602" y="873242"/>
                  </a:lnTo>
                  <a:lnTo>
                    <a:pt x="1233581" y="873137"/>
                  </a:lnTo>
                  <a:lnTo>
                    <a:pt x="1227313" y="881221"/>
                  </a:lnTo>
                  <a:lnTo>
                    <a:pt x="1224111" y="882937"/>
                  </a:lnTo>
                  <a:lnTo>
                    <a:pt x="1220358" y="882423"/>
                  </a:lnTo>
                  <a:lnTo>
                    <a:pt x="1213092" y="876740"/>
                  </a:lnTo>
                  <a:lnTo>
                    <a:pt x="1207484" y="873793"/>
                  </a:lnTo>
                  <a:lnTo>
                    <a:pt x="1201654" y="875412"/>
                  </a:lnTo>
                  <a:lnTo>
                    <a:pt x="1188909" y="880483"/>
                  </a:lnTo>
                  <a:lnTo>
                    <a:pt x="1186817" y="909662"/>
                  </a:lnTo>
                  <a:lnTo>
                    <a:pt x="1193769" y="924459"/>
                  </a:lnTo>
                  <a:lnTo>
                    <a:pt x="1192402" y="935918"/>
                  </a:lnTo>
                  <a:lnTo>
                    <a:pt x="1186635" y="946637"/>
                  </a:lnTo>
                  <a:lnTo>
                    <a:pt x="1170643" y="955232"/>
                  </a:lnTo>
                  <a:lnTo>
                    <a:pt x="1127144" y="985673"/>
                  </a:lnTo>
                  <a:lnTo>
                    <a:pt x="1091883" y="1013421"/>
                  </a:lnTo>
                  <a:lnTo>
                    <a:pt x="1091703" y="1015492"/>
                  </a:lnTo>
                  <a:lnTo>
                    <a:pt x="1085586" y="1023748"/>
                  </a:lnTo>
                  <a:lnTo>
                    <a:pt x="1075806" y="1027862"/>
                  </a:lnTo>
                  <a:lnTo>
                    <a:pt x="1073819" y="1034395"/>
                  </a:lnTo>
                  <a:lnTo>
                    <a:pt x="1076268" y="1038853"/>
                  </a:lnTo>
                  <a:lnTo>
                    <a:pt x="1080124" y="1041909"/>
                  </a:lnTo>
                  <a:lnTo>
                    <a:pt x="1087239" y="1052266"/>
                  </a:lnTo>
                  <a:lnTo>
                    <a:pt x="1084626" y="1060869"/>
                  </a:lnTo>
                  <a:lnTo>
                    <a:pt x="1078316" y="1063686"/>
                  </a:lnTo>
                  <a:lnTo>
                    <a:pt x="1074054" y="1072787"/>
                  </a:lnTo>
                  <a:lnTo>
                    <a:pt x="1047265" y="1079761"/>
                  </a:lnTo>
                  <a:lnTo>
                    <a:pt x="1026398" y="1076439"/>
                  </a:lnTo>
                  <a:lnTo>
                    <a:pt x="1011589" y="1071874"/>
                  </a:lnTo>
                  <a:lnTo>
                    <a:pt x="1003340" y="1063255"/>
                  </a:lnTo>
                  <a:lnTo>
                    <a:pt x="993184" y="1050409"/>
                  </a:lnTo>
                  <a:lnTo>
                    <a:pt x="988392" y="1045738"/>
                  </a:lnTo>
                  <a:lnTo>
                    <a:pt x="985251" y="1043721"/>
                  </a:lnTo>
                  <a:lnTo>
                    <a:pt x="982749" y="1043131"/>
                  </a:lnTo>
                  <a:lnTo>
                    <a:pt x="980080" y="1040367"/>
                  </a:lnTo>
                  <a:lnTo>
                    <a:pt x="974967" y="1032697"/>
                  </a:lnTo>
                  <a:lnTo>
                    <a:pt x="972461" y="1024947"/>
                  </a:lnTo>
                  <a:lnTo>
                    <a:pt x="956632" y="1006810"/>
                  </a:lnTo>
                  <a:lnTo>
                    <a:pt x="953907" y="1006396"/>
                  </a:lnTo>
                  <a:lnTo>
                    <a:pt x="951412" y="1006939"/>
                  </a:lnTo>
                  <a:lnTo>
                    <a:pt x="950595" y="1007618"/>
                  </a:lnTo>
                  <a:lnTo>
                    <a:pt x="944967" y="1011303"/>
                  </a:lnTo>
                  <a:lnTo>
                    <a:pt x="943509" y="1011904"/>
                  </a:lnTo>
                  <a:lnTo>
                    <a:pt x="942130" y="1011687"/>
                  </a:lnTo>
                  <a:lnTo>
                    <a:pt x="941417" y="1010877"/>
                  </a:lnTo>
                  <a:lnTo>
                    <a:pt x="940650" y="1009700"/>
                  </a:lnTo>
                  <a:lnTo>
                    <a:pt x="939859" y="1006883"/>
                  </a:lnTo>
                  <a:lnTo>
                    <a:pt x="939849" y="1006244"/>
                  </a:lnTo>
                  <a:lnTo>
                    <a:pt x="940960" y="1004246"/>
                  </a:lnTo>
                  <a:lnTo>
                    <a:pt x="945055" y="1000502"/>
                  </a:lnTo>
                  <a:lnTo>
                    <a:pt x="945612" y="1000177"/>
                  </a:lnTo>
                  <a:lnTo>
                    <a:pt x="947475" y="999318"/>
                  </a:lnTo>
                  <a:lnTo>
                    <a:pt x="948748" y="998347"/>
                  </a:lnTo>
                  <a:lnTo>
                    <a:pt x="949719" y="996143"/>
                  </a:lnTo>
                  <a:lnTo>
                    <a:pt x="950374" y="993052"/>
                  </a:lnTo>
                  <a:lnTo>
                    <a:pt x="950534" y="987210"/>
                  </a:lnTo>
                  <a:lnTo>
                    <a:pt x="950254" y="983938"/>
                  </a:lnTo>
                  <a:lnTo>
                    <a:pt x="949602" y="981398"/>
                  </a:lnTo>
                  <a:lnTo>
                    <a:pt x="944054" y="967432"/>
                  </a:lnTo>
                  <a:lnTo>
                    <a:pt x="944292" y="964945"/>
                  </a:lnTo>
                  <a:lnTo>
                    <a:pt x="945388" y="961999"/>
                  </a:lnTo>
                  <a:lnTo>
                    <a:pt x="948820" y="957483"/>
                  </a:lnTo>
                  <a:lnTo>
                    <a:pt x="950984" y="955215"/>
                  </a:lnTo>
                  <a:lnTo>
                    <a:pt x="952772" y="953735"/>
                  </a:lnTo>
                  <a:lnTo>
                    <a:pt x="954169" y="953478"/>
                  </a:lnTo>
                  <a:lnTo>
                    <a:pt x="955281" y="954285"/>
                  </a:lnTo>
                  <a:lnTo>
                    <a:pt x="957578" y="956596"/>
                  </a:lnTo>
                  <a:lnTo>
                    <a:pt x="959111" y="957165"/>
                  </a:lnTo>
                  <a:lnTo>
                    <a:pt x="960804" y="956956"/>
                  </a:lnTo>
                  <a:lnTo>
                    <a:pt x="962366" y="956251"/>
                  </a:lnTo>
                  <a:lnTo>
                    <a:pt x="963933" y="955418"/>
                  </a:lnTo>
                  <a:lnTo>
                    <a:pt x="965263" y="954285"/>
                  </a:lnTo>
                  <a:lnTo>
                    <a:pt x="967682" y="951827"/>
                  </a:lnTo>
                  <a:lnTo>
                    <a:pt x="968241" y="948715"/>
                  </a:lnTo>
                  <a:lnTo>
                    <a:pt x="968469" y="943768"/>
                  </a:lnTo>
                  <a:lnTo>
                    <a:pt x="966894" y="933778"/>
                  </a:lnTo>
                  <a:lnTo>
                    <a:pt x="966783" y="923079"/>
                  </a:lnTo>
                  <a:lnTo>
                    <a:pt x="943137" y="931361"/>
                  </a:lnTo>
                  <a:lnTo>
                    <a:pt x="929094" y="939942"/>
                  </a:lnTo>
                  <a:lnTo>
                    <a:pt x="904402" y="945983"/>
                  </a:lnTo>
                  <a:lnTo>
                    <a:pt x="895828" y="953047"/>
                  </a:lnTo>
                  <a:lnTo>
                    <a:pt x="890668" y="958924"/>
                  </a:lnTo>
                  <a:lnTo>
                    <a:pt x="889115" y="966647"/>
                  </a:lnTo>
                  <a:lnTo>
                    <a:pt x="882337" y="981775"/>
                  </a:lnTo>
                  <a:lnTo>
                    <a:pt x="879251" y="985107"/>
                  </a:lnTo>
                  <a:lnTo>
                    <a:pt x="851386" y="997149"/>
                  </a:lnTo>
                  <a:lnTo>
                    <a:pt x="840180" y="973125"/>
                  </a:lnTo>
                  <a:lnTo>
                    <a:pt x="837659" y="971470"/>
                  </a:lnTo>
                  <a:lnTo>
                    <a:pt x="832827" y="963213"/>
                  </a:lnTo>
                  <a:lnTo>
                    <a:pt x="822815" y="961169"/>
                  </a:lnTo>
                  <a:lnTo>
                    <a:pt x="808335" y="962380"/>
                  </a:lnTo>
                  <a:lnTo>
                    <a:pt x="807706" y="983361"/>
                  </a:lnTo>
                  <a:lnTo>
                    <a:pt x="799652" y="979623"/>
                  </a:lnTo>
                  <a:lnTo>
                    <a:pt x="774620" y="980523"/>
                  </a:lnTo>
                  <a:lnTo>
                    <a:pt x="757386" y="978199"/>
                  </a:lnTo>
                  <a:lnTo>
                    <a:pt x="750291" y="978511"/>
                  </a:lnTo>
                  <a:lnTo>
                    <a:pt x="742342" y="980326"/>
                  </a:lnTo>
                  <a:lnTo>
                    <a:pt x="735512" y="983344"/>
                  </a:lnTo>
                  <a:lnTo>
                    <a:pt x="725984" y="988754"/>
                  </a:lnTo>
                  <a:lnTo>
                    <a:pt x="698865" y="1000142"/>
                  </a:lnTo>
                  <a:lnTo>
                    <a:pt x="697311" y="1005775"/>
                  </a:lnTo>
                  <a:lnTo>
                    <a:pt x="697236" y="1011601"/>
                  </a:lnTo>
                  <a:lnTo>
                    <a:pt x="694889" y="1022235"/>
                  </a:lnTo>
                  <a:lnTo>
                    <a:pt x="688971" y="1027639"/>
                  </a:lnTo>
                  <a:lnTo>
                    <a:pt x="675890" y="1031619"/>
                  </a:lnTo>
                  <a:lnTo>
                    <a:pt x="667463" y="1033251"/>
                  </a:lnTo>
                  <a:lnTo>
                    <a:pt x="659619" y="1035886"/>
                  </a:lnTo>
                  <a:lnTo>
                    <a:pt x="653493" y="1039032"/>
                  </a:lnTo>
                  <a:lnTo>
                    <a:pt x="649789" y="1045128"/>
                  </a:lnTo>
                  <a:lnTo>
                    <a:pt x="637340" y="1051525"/>
                  </a:lnTo>
                  <a:lnTo>
                    <a:pt x="625730" y="1055802"/>
                  </a:lnTo>
                  <a:lnTo>
                    <a:pt x="621283" y="1059184"/>
                  </a:lnTo>
                  <a:lnTo>
                    <a:pt x="619540" y="1063138"/>
                  </a:lnTo>
                  <a:lnTo>
                    <a:pt x="620514" y="1067156"/>
                  </a:lnTo>
                  <a:lnTo>
                    <a:pt x="623893" y="1073539"/>
                  </a:lnTo>
                  <a:lnTo>
                    <a:pt x="631143" y="1075833"/>
                  </a:lnTo>
                  <a:lnTo>
                    <a:pt x="644390" y="1074631"/>
                  </a:lnTo>
                  <a:lnTo>
                    <a:pt x="655309" y="1071960"/>
                  </a:lnTo>
                  <a:lnTo>
                    <a:pt x="662126" y="1068709"/>
                  </a:lnTo>
                  <a:lnTo>
                    <a:pt x="667825" y="1064843"/>
                  </a:lnTo>
                  <a:lnTo>
                    <a:pt x="671406" y="1063024"/>
                  </a:lnTo>
                  <a:lnTo>
                    <a:pt x="699901" y="1054777"/>
                  </a:lnTo>
                  <a:lnTo>
                    <a:pt x="702683" y="1064191"/>
                  </a:lnTo>
                  <a:lnTo>
                    <a:pt x="705260" y="1067260"/>
                  </a:lnTo>
                  <a:lnTo>
                    <a:pt x="710750" y="1075887"/>
                  </a:lnTo>
                  <a:lnTo>
                    <a:pt x="716661" y="1079793"/>
                  </a:lnTo>
                  <a:lnTo>
                    <a:pt x="717034" y="1085379"/>
                  </a:lnTo>
                  <a:lnTo>
                    <a:pt x="717234" y="1086897"/>
                  </a:lnTo>
                  <a:lnTo>
                    <a:pt x="716553" y="1088186"/>
                  </a:lnTo>
                  <a:lnTo>
                    <a:pt x="714829" y="1089624"/>
                  </a:lnTo>
                  <a:lnTo>
                    <a:pt x="710947" y="1092159"/>
                  </a:lnTo>
                  <a:lnTo>
                    <a:pt x="700372" y="1094934"/>
                  </a:lnTo>
                  <a:lnTo>
                    <a:pt x="690259" y="1092792"/>
                  </a:lnTo>
                  <a:lnTo>
                    <a:pt x="673675" y="1093364"/>
                  </a:lnTo>
                  <a:lnTo>
                    <a:pt x="665612" y="1096501"/>
                  </a:lnTo>
                  <a:lnTo>
                    <a:pt x="660127" y="1103325"/>
                  </a:lnTo>
                  <a:lnTo>
                    <a:pt x="643248" y="1110875"/>
                  </a:lnTo>
                  <a:lnTo>
                    <a:pt x="624628" y="1110349"/>
                  </a:lnTo>
                  <a:lnTo>
                    <a:pt x="621240" y="1106187"/>
                  </a:lnTo>
                  <a:lnTo>
                    <a:pt x="598905" y="1107801"/>
                  </a:lnTo>
                  <a:lnTo>
                    <a:pt x="579780" y="1075067"/>
                  </a:lnTo>
                  <a:lnTo>
                    <a:pt x="574957" y="1071888"/>
                  </a:lnTo>
                  <a:lnTo>
                    <a:pt x="568275" y="1068547"/>
                  </a:lnTo>
                  <a:lnTo>
                    <a:pt x="557544" y="1069953"/>
                  </a:lnTo>
                  <a:lnTo>
                    <a:pt x="550954" y="1068694"/>
                  </a:lnTo>
                  <a:lnTo>
                    <a:pt x="547094" y="1065108"/>
                  </a:lnTo>
                  <a:lnTo>
                    <a:pt x="544476" y="1056913"/>
                  </a:lnTo>
                  <a:lnTo>
                    <a:pt x="540703" y="1051837"/>
                  </a:lnTo>
                  <a:lnTo>
                    <a:pt x="533715" y="1046746"/>
                  </a:lnTo>
                  <a:lnTo>
                    <a:pt x="532757" y="1039837"/>
                  </a:lnTo>
                  <a:lnTo>
                    <a:pt x="535060" y="1035002"/>
                  </a:lnTo>
                  <a:lnTo>
                    <a:pt x="542297" y="1032525"/>
                  </a:lnTo>
                  <a:lnTo>
                    <a:pt x="546945" y="1033256"/>
                  </a:lnTo>
                  <a:lnTo>
                    <a:pt x="553477" y="1036917"/>
                  </a:lnTo>
                  <a:lnTo>
                    <a:pt x="559111" y="1040844"/>
                  </a:lnTo>
                  <a:lnTo>
                    <a:pt x="563586" y="1042427"/>
                  </a:lnTo>
                  <a:lnTo>
                    <a:pt x="570465" y="1042314"/>
                  </a:lnTo>
                  <a:lnTo>
                    <a:pt x="574604" y="1039208"/>
                  </a:lnTo>
                  <a:lnTo>
                    <a:pt x="576965" y="1032411"/>
                  </a:lnTo>
                  <a:lnTo>
                    <a:pt x="578362" y="1022800"/>
                  </a:lnTo>
                  <a:lnTo>
                    <a:pt x="573798" y="1015895"/>
                  </a:lnTo>
                  <a:lnTo>
                    <a:pt x="564463" y="1009621"/>
                  </a:lnTo>
                  <a:lnTo>
                    <a:pt x="539496" y="997669"/>
                  </a:lnTo>
                  <a:lnTo>
                    <a:pt x="528431" y="994124"/>
                  </a:lnTo>
                  <a:lnTo>
                    <a:pt x="512673" y="992603"/>
                  </a:lnTo>
                  <a:lnTo>
                    <a:pt x="497472" y="987972"/>
                  </a:lnTo>
                  <a:lnTo>
                    <a:pt x="490308" y="988619"/>
                  </a:lnTo>
                  <a:lnTo>
                    <a:pt x="485943" y="990908"/>
                  </a:lnTo>
                  <a:lnTo>
                    <a:pt x="484326" y="992194"/>
                  </a:lnTo>
                  <a:lnTo>
                    <a:pt x="483964" y="992822"/>
                  </a:lnTo>
                  <a:lnTo>
                    <a:pt x="483859" y="993038"/>
                  </a:lnTo>
                  <a:lnTo>
                    <a:pt x="483506" y="993320"/>
                  </a:lnTo>
                  <a:lnTo>
                    <a:pt x="481659" y="993927"/>
                  </a:lnTo>
                  <a:lnTo>
                    <a:pt x="478293" y="993876"/>
                  </a:lnTo>
                  <a:lnTo>
                    <a:pt x="430824" y="986876"/>
                  </a:lnTo>
                  <a:lnTo>
                    <a:pt x="425356" y="987741"/>
                  </a:lnTo>
                  <a:lnTo>
                    <a:pt x="420584" y="989899"/>
                  </a:lnTo>
                  <a:lnTo>
                    <a:pt x="419079" y="990790"/>
                  </a:lnTo>
                  <a:lnTo>
                    <a:pt x="415099" y="993715"/>
                  </a:lnTo>
                  <a:lnTo>
                    <a:pt x="402377" y="980516"/>
                  </a:lnTo>
                  <a:lnTo>
                    <a:pt x="394752" y="981880"/>
                  </a:lnTo>
                  <a:lnTo>
                    <a:pt x="387915" y="981971"/>
                  </a:lnTo>
                  <a:lnTo>
                    <a:pt x="380955" y="984647"/>
                  </a:lnTo>
                  <a:lnTo>
                    <a:pt x="377742" y="986628"/>
                  </a:lnTo>
                  <a:lnTo>
                    <a:pt x="376499" y="989074"/>
                  </a:lnTo>
                  <a:lnTo>
                    <a:pt x="376382" y="989836"/>
                  </a:lnTo>
                  <a:lnTo>
                    <a:pt x="376374" y="990219"/>
                  </a:lnTo>
                  <a:lnTo>
                    <a:pt x="376571" y="992516"/>
                  </a:lnTo>
                  <a:lnTo>
                    <a:pt x="376217" y="997332"/>
                  </a:lnTo>
                  <a:lnTo>
                    <a:pt x="374278" y="1004387"/>
                  </a:lnTo>
                  <a:lnTo>
                    <a:pt x="362529" y="1022554"/>
                  </a:lnTo>
                  <a:lnTo>
                    <a:pt x="358852" y="1025546"/>
                  </a:lnTo>
                  <a:lnTo>
                    <a:pt x="356210" y="1026432"/>
                  </a:lnTo>
                  <a:lnTo>
                    <a:pt x="354139" y="1026111"/>
                  </a:lnTo>
                  <a:lnTo>
                    <a:pt x="352323" y="1025468"/>
                  </a:lnTo>
                  <a:lnTo>
                    <a:pt x="350961" y="1024381"/>
                  </a:lnTo>
                  <a:lnTo>
                    <a:pt x="350003" y="1022903"/>
                  </a:lnTo>
                  <a:lnTo>
                    <a:pt x="349398" y="1021141"/>
                  </a:lnTo>
                  <a:lnTo>
                    <a:pt x="347550" y="1011961"/>
                  </a:lnTo>
                  <a:lnTo>
                    <a:pt x="344345" y="1009084"/>
                  </a:lnTo>
                  <a:lnTo>
                    <a:pt x="329853" y="1010997"/>
                  </a:lnTo>
                  <a:lnTo>
                    <a:pt x="305602" y="1009388"/>
                  </a:lnTo>
                  <a:lnTo>
                    <a:pt x="281365" y="990429"/>
                  </a:lnTo>
                  <a:lnTo>
                    <a:pt x="247336" y="984174"/>
                  </a:lnTo>
                  <a:lnTo>
                    <a:pt x="243341" y="980726"/>
                  </a:lnTo>
                  <a:lnTo>
                    <a:pt x="240900" y="976235"/>
                  </a:lnTo>
                  <a:lnTo>
                    <a:pt x="236480" y="965426"/>
                  </a:lnTo>
                  <a:lnTo>
                    <a:pt x="226233" y="954302"/>
                  </a:lnTo>
                  <a:lnTo>
                    <a:pt x="215147" y="947133"/>
                  </a:lnTo>
                  <a:lnTo>
                    <a:pt x="207658" y="933665"/>
                  </a:lnTo>
                  <a:lnTo>
                    <a:pt x="204310" y="898201"/>
                  </a:lnTo>
                  <a:lnTo>
                    <a:pt x="202046" y="891606"/>
                  </a:lnTo>
                  <a:lnTo>
                    <a:pt x="198069" y="889182"/>
                  </a:lnTo>
                  <a:lnTo>
                    <a:pt x="193082" y="890508"/>
                  </a:lnTo>
                  <a:lnTo>
                    <a:pt x="189788" y="893504"/>
                  </a:lnTo>
                  <a:lnTo>
                    <a:pt x="186211" y="902210"/>
                  </a:lnTo>
                  <a:lnTo>
                    <a:pt x="172501" y="911803"/>
                  </a:lnTo>
                  <a:lnTo>
                    <a:pt x="135344" y="927248"/>
                  </a:lnTo>
                  <a:lnTo>
                    <a:pt x="115674" y="937795"/>
                  </a:lnTo>
                  <a:lnTo>
                    <a:pt x="110799" y="938859"/>
                  </a:lnTo>
                  <a:lnTo>
                    <a:pt x="102687" y="937705"/>
                  </a:lnTo>
                  <a:lnTo>
                    <a:pt x="96449" y="936074"/>
                  </a:lnTo>
                  <a:lnTo>
                    <a:pt x="88233" y="931954"/>
                  </a:lnTo>
                  <a:lnTo>
                    <a:pt x="78247" y="925570"/>
                  </a:lnTo>
                  <a:lnTo>
                    <a:pt x="70594" y="923393"/>
                  </a:lnTo>
                  <a:lnTo>
                    <a:pt x="15997" y="917277"/>
                  </a:lnTo>
                  <a:lnTo>
                    <a:pt x="12641" y="915991"/>
                  </a:lnTo>
                  <a:lnTo>
                    <a:pt x="10748" y="907903"/>
                  </a:lnTo>
                  <a:lnTo>
                    <a:pt x="1910" y="892129"/>
                  </a:lnTo>
                  <a:lnTo>
                    <a:pt x="0" y="882621"/>
                  </a:lnTo>
                  <a:lnTo>
                    <a:pt x="375" y="853820"/>
                  </a:lnTo>
                  <a:lnTo>
                    <a:pt x="490" y="853840"/>
                  </a:lnTo>
                  <a:lnTo>
                    <a:pt x="21639" y="832522"/>
                  </a:lnTo>
                  <a:lnTo>
                    <a:pt x="24045" y="828517"/>
                  </a:lnTo>
                  <a:lnTo>
                    <a:pt x="33764" y="803621"/>
                  </a:lnTo>
                  <a:lnTo>
                    <a:pt x="41966" y="793115"/>
                  </a:lnTo>
                  <a:lnTo>
                    <a:pt x="50786" y="786041"/>
                  </a:lnTo>
                  <a:lnTo>
                    <a:pt x="71876" y="772719"/>
                  </a:lnTo>
                  <a:lnTo>
                    <a:pt x="91635" y="752616"/>
                  </a:lnTo>
                  <a:lnTo>
                    <a:pt x="94552" y="747423"/>
                  </a:lnTo>
                  <a:lnTo>
                    <a:pt x="101379" y="743786"/>
                  </a:lnTo>
                  <a:lnTo>
                    <a:pt x="129871" y="735017"/>
                  </a:lnTo>
                  <a:lnTo>
                    <a:pt x="136671" y="731313"/>
                  </a:lnTo>
                  <a:lnTo>
                    <a:pt x="141859" y="726745"/>
                  </a:lnTo>
                  <a:lnTo>
                    <a:pt x="145346" y="720654"/>
                  </a:lnTo>
                  <a:lnTo>
                    <a:pt x="152026" y="689874"/>
                  </a:lnTo>
                  <a:lnTo>
                    <a:pt x="152914" y="674205"/>
                  </a:lnTo>
                  <a:lnTo>
                    <a:pt x="177087" y="581113"/>
                  </a:lnTo>
                  <a:lnTo>
                    <a:pt x="178479" y="571641"/>
                  </a:lnTo>
                  <a:lnTo>
                    <a:pt x="176381" y="564434"/>
                  </a:lnTo>
                  <a:lnTo>
                    <a:pt x="185847" y="547814"/>
                  </a:lnTo>
                  <a:lnTo>
                    <a:pt x="185230" y="544968"/>
                  </a:lnTo>
                  <a:lnTo>
                    <a:pt x="184484" y="541530"/>
                  </a:lnTo>
                  <a:lnTo>
                    <a:pt x="186246" y="534976"/>
                  </a:lnTo>
                  <a:lnTo>
                    <a:pt x="192689" y="523924"/>
                  </a:lnTo>
                  <a:lnTo>
                    <a:pt x="198623" y="509551"/>
                  </a:lnTo>
                  <a:lnTo>
                    <a:pt x="201788" y="507027"/>
                  </a:lnTo>
                  <a:lnTo>
                    <a:pt x="205134" y="508508"/>
                  </a:lnTo>
                  <a:lnTo>
                    <a:pt x="206862" y="512834"/>
                  </a:lnTo>
                  <a:lnTo>
                    <a:pt x="209298" y="516737"/>
                  </a:lnTo>
                  <a:lnTo>
                    <a:pt x="214832" y="517097"/>
                  </a:lnTo>
                  <a:lnTo>
                    <a:pt x="219833" y="513553"/>
                  </a:lnTo>
                  <a:lnTo>
                    <a:pt x="219722" y="508493"/>
                  </a:lnTo>
                  <a:lnTo>
                    <a:pt x="217794" y="502307"/>
                  </a:lnTo>
                  <a:lnTo>
                    <a:pt x="217399" y="495313"/>
                  </a:lnTo>
                  <a:lnTo>
                    <a:pt x="219600" y="496374"/>
                  </a:lnTo>
                  <a:lnTo>
                    <a:pt x="221779" y="497798"/>
                  </a:lnTo>
                  <a:lnTo>
                    <a:pt x="222838" y="494580"/>
                  </a:lnTo>
                  <a:lnTo>
                    <a:pt x="224744" y="492506"/>
                  </a:lnTo>
                  <a:lnTo>
                    <a:pt x="230763" y="488328"/>
                  </a:lnTo>
                  <a:lnTo>
                    <a:pt x="228593" y="488287"/>
                  </a:lnTo>
                  <a:lnTo>
                    <a:pt x="231239" y="484081"/>
                  </a:lnTo>
                  <a:lnTo>
                    <a:pt x="234391" y="481522"/>
                  </a:lnTo>
                  <a:lnTo>
                    <a:pt x="237971" y="481191"/>
                  </a:lnTo>
                  <a:lnTo>
                    <a:pt x="241900" y="483743"/>
                  </a:lnTo>
                  <a:lnTo>
                    <a:pt x="243411" y="479588"/>
                  </a:lnTo>
                  <a:lnTo>
                    <a:pt x="241681" y="477298"/>
                  </a:lnTo>
                  <a:lnTo>
                    <a:pt x="239052" y="474918"/>
                  </a:lnTo>
                  <a:lnTo>
                    <a:pt x="237727" y="470562"/>
                  </a:lnTo>
                  <a:lnTo>
                    <a:pt x="239180" y="467788"/>
                  </a:lnTo>
                  <a:lnTo>
                    <a:pt x="242497" y="467271"/>
                  </a:lnTo>
                  <a:lnTo>
                    <a:pt x="246178" y="468799"/>
                  </a:lnTo>
                  <a:lnTo>
                    <a:pt x="248724" y="472088"/>
                  </a:lnTo>
                  <a:lnTo>
                    <a:pt x="250171" y="469715"/>
                  </a:lnTo>
                  <a:lnTo>
                    <a:pt x="252628" y="466853"/>
                  </a:lnTo>
                  <a:lnTo>
                    <a:pt x="253469" y="464759"/>
                  </a:lnTo>
                  <a:lnTo>
                    <a:pt x="255756" y="467607"/>
                  </a:lnTo>
                  <a:lnTo>
                    <a:pt x="258303" y="468967"/>
                  </a:lnTo>
                  <a:lnTo>
                    <a:pt x="261210" y="468953"/>
                  </a:lnTo>
                  <a:lnTo>
                    <a:pt x="264476" y="467600"/>
                  </a:lnTo>
                  <a:lnTo>
                    <a:pt x="260025" y="460742"/>
                  </a:lnTo>
                  <a:lnTo>
                    <a:pt x="263659" y="456667"/>
                  </a:lnTo>
                  <a:lnTo>
                    <a:pt x="275756" y="453164"/>
                  </a:lnTo>
                  <a:lnTo>
                    <a:pt x="288287" y="447164"/>
                  </a:lnTo>
                  <a:lnTo>
                    <a:pt x="294015" y="443099"/>
                  </a:lnTo>
                  <a:lnTo>
                    <a:pt x="299427" y="438045"/>
                  </a:lnTo>
                  <a:lnTo>
                    <a:pt x="307284" y="426021"/>
                  </a:lnTo>
                  <a:lnTo>
                    <a:pt x="312022" y="422265"/>
                  </a:lnTo>
                  <a:lnTo>
                    <a:pt x="315436" y="433254"/>
                  </a:lnTo>
                  <a:lnTo>
                    <a:pt x="318750" y="431396"/>
                  </a:lnTo>
                  <a:lnTo>
                    <a:pt x="321906" y="427352"/>
                  </a:lnTo>
                  <a:lnTo>
                    <a:pt x="322882" y="425336"/>
                  </a:lnTo>
                  <a:lnTo>
                    <a:pt x="326832" y="423493"/>
                  </a:lnTo>
                  <a:lnTo>
                    <a:pt x="331613" y="421923"/>
                  </a:lnTo>
                  <a:lnTo>
                    <a:pt x="334173" y="422670"/>
                  </a:lnTo>
                  <a:lnTo>
                    <a:pt x="331698" y="427710"/>
                  </a:lnTo>
                  <a:lnTo>
                    <a:pt x="336196" y="430246"/>
                  </a:lnTo>
                  <a:lnTo>
                    <a:pt x="339415" y="428170"/>
                  </a:lnTo>
                  <a:lnTo>
                    <a:pt x="342136" y="424191"/>
                  </a:lnTo>
                  <a:lnTo>
                    <a:pt x="345283" y="420804"/>
                  </a:lnTo>
                  <a:lnTo>
                    <a:pt x="349530" y="419188"/>
                  </a:lnTo>
                  <a:lnTo>
                    <a:pt x="362981" y="419016"/>
                  </a:lnTo>
                  <a:lnTo>
                    <a:pt x="370012" y="417065"/>
                  </a:lnTo>
                  <a:lnTo>
                    <a:pt x="376589" y="412885"/>
                  </a:lnTo>
                  <a:lnTo>
                    <a:pt x="381505" y="406665"/>
                  </a:lnTo>
                  <a:lnTo>
                    <a:pt x="383510" y="398815"/>
                  </a:lnTo>
                  <a:lnTo>
                    <a:pt x="383040" y="396476"/>
                  </a:lnTo>
                  <a:lnTo>
                    <a:pt x="382179" y="393654"/>
                  </a:lnTo>
                  <a:lnTo>
                    <a:pt x="381709" y="391314"/>
                  </a:lnTo>
                  <a:lnTo>
                    <a:pt x="382566" y="390388"/>
                  </a:lnTo>
                  <a:lnTo>
                    <a:pt x="383783" y="389833"/>
                  </a:lnTo>
                  <a:lnTo>
                    <a:pt x="384935" y="388332"/>
                  </a:lnTo>
                  <a:lnTo>
                    <a:pt x="385680" y="386347"/>
                  </a:lnTo>
                  <a:lnTo>
                    <a:pt x="385990" y="384353"/>
                  </a:lnTo>
                  <a:lnTo>
                    <a:pt x="387509" y="379003"/>
                  </a:lnTo>
                  <a:lnTo>
                    <a:pt x="393743" y="372380"/>
                  </a:lnTo>
                  <a:lnTo>
                    <a:pt x="396797" y="362626"/>
                  </a:lnTo>
                  <a:lnTo>
                    <a:pt x="400410" y="362819"/>
                  </a:lnTo>
                  <a:lnTo>
                    <a:pt x="404981" y="365183"/>
                  </a:lnTo>
                  <a:lnTo>
                    <a:pt x="409386" y="366742"/>
                  </a:lnTo>
                  <a:lnTo>
                    <a:pt x="413183" y="365377"/>
                  </a:lnTo>
                  <a:lnTo>
                    <a:pt x="426268" y="355137"/>
                  </a:lnTo>
                  <a:lnTo>
                    <a:pt x="434888" y="365279"/>
                  </a:lnTo>
                  <a:lnTo>
                    <a:pt x="439194" y="367458"/>
                  </a:lnTo>
                  <a:lnTo>
                    <a:pt x="443933" y="365173"/>
                  </a:lnTo>
                  <a:lnTo>
                    <a:pt x="445881" y="361945"/>
                  </a:lnTo>
                  <a:lnTo>
                    <a:pt x="450972" y="348533"/>
                  </a:lnTo>
                  <a:lnTo>
                    <a:pt x="451479" y="348364"/>
                  </a:lnTo>
                  <a:lnTo>
                    <a:pt x="453967" y="346460"/>
                  </a:lnTo>
                  <a:lnTo>
                    <a:pt x="454397" y="345998"/>
                  </a:lnTo>
                  <a:lnTo>
                    <a:pt x="455934" y="345418"/>
                  </a:lnTo>
                  <a:lnTo>
                    <a:pt x="455347" y="343984"/>
                  </a:lnTo>
                  <a:lnTo>
                    <a:pt x="453974" y="342422"/>
                  </a:lnTo>
                  <a:lnTo>
                    <a:pt x="453344" y="341387"/>
                  </a:lnTo>
                  <a:lnTo>
                    <a:pt x="452746" y="339662"/>
                  </a:lnTo>
                  <a:lnTo>
                    <a:pt x="451361" y="337190"/>
                  </a:lnTo>
                  <a:lnTo>
                    <a:pt x="450484" y="334439"/>
                  </a:lnTo>
                  <a:lnTo>
                    <a:pt x="451350" y="331695"/>
                  </a:lnTo>
                  <a:lnTo>
                    <a:pt x="454819" y="332435"/>
                  </a:lnTo>
                  <a:lnTo>
                    <a:pt x="461776" y="333081"/>
                  </a:lnTo>
                  <a:lnTo>
                    <a:pt x="466944" y="331318"/>
                  </a:lnTo>
                  <a:lnTo>
                    <a:pt x="464980" y="324828"/>
                  </a:lnTo>
                  <a:lnTo>
                    <a:pt x="477383" y="321937"/>
                  </a:lnTo>
                  <a:lnTo>
                    <a:pt x="491051" y="316608"/>
                  </a:lnTo>
                  <a:lnTo>
                    <a:pt x="502429" y="309005"/>
                  </a:lnTo>
                  <a:lnTo>
                    <a:pt x="507857" y="299283"/>
                  </a:lnTo>
                  <a:lnTo>
                    <a:pt x="505559" y="284304"/>
                  </a:lnTo>
                  <a:lnTo>
                    <a:pt x="505613" y="276264"/>
                  </a:lnTo>
                  <a:lnTo>
                    <a:pt x="509486" y="272871"/>
                  </a:lnTo>
                  <a:lnTo>
                    <a:pt x="515749" y="272015"/>
                  </a:lnTo>
                  <a:lnTo>
                    <a:pt x="522618" y="269648"/>
                  </a:lnTo>
                  <a:lnTo>
                    <a:pt x="528833" y="266647"/>
                  </a:lnTo>
                  <a:lnTo>
                    <a:pt x="533296" y="263890"/>
                  </a:lnTo>
                  <a:lnTo>
                    <a:pt x="538492" y="258680"/>
                  </a:lnTo>
                  <a:lnTo>
                    <a:pt x="542656" y="251732"/>
                  </a:lnTo>
                  <a:lnTo>
                    <a:pt x="544221" y="243950"/>
                  </a:lnTo>
                  <a:lnTo>
                    <a:pt x="541618" y="236348"/>
                  </a:lnTo>
                  <a:lnTo>
                    <a:pt x="542280" y="232545"/>
                  </a:lnTo>
                  <a:lnTo>
                    <a:pt x="548392" y="229871"/>
                  </a:lnTo>
                  <a:lnTo>
                    <a:pt x="555932" y="227891"/>
                  </a:lnTo>
                  <a:lnTo>
                    <a:pt x="560818" y="225949"/>
                  </a:lnTo>
                  <a:lnTo>
                    <a:pt x="562181" y="223840"/>
                  </a:lnTo>
                  <a:lnTo>
                    <a:pt x="564093" y="218506"/>
                  </a:lnTo>
                  <a:lnTo>
                    <a:pt x="565521" y="216471"/>
                  </a:lnTo>
                  <a:lnTo>
                    <a:pt x="568208" y="215162"/>
                  </a:lnTo>
                  <a:lnTo>
                    <a:pt x="571484" y="214488"/>
                  </a:lnTo>
                  <a:lnTo>
                    <a:pt x="574841" y="213306"/>
                  </a:lnTo>
                  <a:lnTo>
                    <a:pt x="577865" y="210660"/>
                  </a:lnTo>
                  <a:lnTo>
                    <a:pt x="580431" y="206146"/>
                  </a:lnTo>
                  <a:lnTo>
                    <a:pt x="580568" y="203348"/>
                  </a:lnTo>
                  <a:lnTo>
                    <a:pt x="579662" y="200594"/>
                  </a:lnTo>
                  <a:lnTo>
                    <a:pt x="579130" y="196285"/>
                  </a:lnTo>
                  <a:lnTo>
                    <a:pt x="579882" y="191758"/>
                  </a:lnTo>
                  <a:lnTo>
                    <a:pt x="581578" y="188457"/>
                  </a:lnTo>
                  <a:lnTo>
                    <a:pt x="592154" y="175724"/>
                  </a:lnTo>
                  <a:lnTo>
                    <a:pt x="595230" y="173809"/>
                  </a:lnTo>
                  <a:lnTo>
                    <a:pt x="598785" y="172926"/>
                  </a:lnTo>
                  <a:lnTo>
                    <a:pt x="606721" y="172349"/>
                  </a:lnTo>
                  <a:lnTo>
                    <a:pt x="609979" y="170585"/>
                  </a:lnTo>
                  <a:lnTo>
                    <a:pt x="622138" y="156922"/>
                  </a:lnTo>
                  <a:lnTo>
                    <a:pt x="627123" y="152844"/>
                  </a:lnTo>
                  <a:lnTo>
                    <a:pt x="639255" y="146426"/>
                  </a:lnTo>
                  <a:lnTo>
                    <a:pt x="651805" y="143408"/>
                  </a:lnTo>
                  <a:lnTo>
                    <a:pt x="678713" y="142314"/>
                  </a:lnTo>
                  <a:lnTo>
                    <a:pt x="699101" y="148279"/>
                  </a:lnTo>
                  <a:lnTo>
                    <a:pt x="704357" y="146838"/>
                  </a:lnTo>
                  <a:lnTo>
                    <a:pt x="711470" y="140979"/>
                  </a:lnTo>
                  <a:lnTo>
                    <a:pt x="717268" y="140102"/>
                  </a:lnTo>
                  <a:lnTo>
                    <a:pt x="723633" y="141246"/>
                  </a:lnTo>
                  <a:lnTo>
                    <a:pt x="732309" y="141553"/>
                  </a:lnTo>
                  <a:lnTo>
                    <a:pt x="743853" y="138094"/>
                  </a:lnTo>
                  <a:lnTo>
                    <a:pt x="767784" y="125463"/>
                  </a:lnTo>
                  <a:lnTo>
                    <a:pt x="782043" y="121520"/>
                  </a:lnTo>
                  <a:lnTo>
                    <a:pt x="789244" y="120626"/>
                  </a:lnTo>
                  <a:lnTo>
                    <a:pt x="795826" y="118985"/>
                  </a:lnTo>
                  <a:lnTo>
                    <a:pt x="800614" y="115394"/>
                  </a:lnTo>
                  <a:lnTo>
                    <a:pt x="802630" y="108727"/>
                  </a:lnTo>
                  <a:lnTo>
                    <a:pt x="805965" y="104178"/>
                  </a:lnTo>
                  <a:lnTo>
                    <a:pt x="813398" y="104061"/>
                  </a:lnTo>
                  <a:lnTo>
                    <a:pt x="827401" y="106202"/>
                  </a:lnTo>
                  <a:lnTo>
                    <a:pt x="833359" y="101890"/>
                  </a:lnTo>
                  <a:lnTo>
                    <a:pt x="841294" y="88036"/>
                  </a:lnTo>
                  <a:lnTo>
                    <a:pt x="844618" y="85128"/>
                  </a:lnTo>
                  <a:lnTo>
                    <a:pt x="846226" y="81034"/>
                  </a:lnTo>
                  <a:lnTo>
                    <a:pt x="844466" y="56262"/>
                  </a:lnTo>
                  <a:lnTo>
                    <a:pt x="852434" y="46596"/>
                  </a:lnTo>
                  <a:lnTo>
                    <a:pt x="858834" y="40265"/>
                  </a:lnTo>
                  <a:lnTo>
                    <a:pt x="863913" y="37490"/>
                  </a:lnTo>
                  <a:lnTo>
                    <a:pt x="863896" y="35852"/>
                  </a:lnTo>
                  <a:lnTo>
                    <a:pt x="870992" y="26779"/>
                  </a:lnTo>
                  <a:lnTo>
                    <a:pt x="873998" y="25609"/>
                  </a:lnTo>
                  <a:lnTo>
                    <a:pt x="913548" y="24774"/>
                  </a:lnTo>
                  <a:lnTo>
                    <a:pt x="919418" y="22763"/>
                  </a:lnTo>
                  <a:lnTo>
                    <a:pt x="924843" y="18298"/>
                  </a:lnTo>
                  <a:lnTo>
                    <a:pt x="931270" y="14197"/>
                  </a:lnTo>
                  <a:lnTo>
                    <a:pt x="939835" y="13487"/>
                  </a:lnTo>
                  <a:lnTo>
                    <a:pt x="957548" y="17988"/>
                  </a:lnTo>
                  <a:lnTo>
                    <a:pt x="966859" y="19240"/>
                  </a:lnTo>
                  <a:lnTo>
                    <a:pt x="972982" y="17318"/>
                  </a:lnTo>
                  <a:lnTo>
                    <a:pt x="975175" y="18892"/>
                  </a:lnTo>
                  <a:lnTo>
                    <a:pt x="977216" y="19440"/>
                  </a:lnTo>
                  <a:lnTo>
                    <a:pt x="982030" y="19837"/>
                  </a:lnTo>
                  <a:lnTo>
                    <a:pt x="989169" y="16318"/>
                  </a:lnTo>
                  <a:lnTo>
                    <a:pt x="1001330" y="10075"/>
                  </a:lnTo>
                  <a:lnTo>
                    <a:pt x="1008160" y="8804"/>
                  </a:lnTo>
                  <a:lnTo>
                    <a:pt x="1024348" y="13387"/>
                  </a:lnTo>
                  <a:lnTo>
                    <a:pt x="1032445" y="14534"/>
                  </a:lnTo>
                  <a:lnTo>
                    <a:pt x="1036055" y="11177"/>
                  </a:lnTo>
                  <a:lnTo>
                    <a:pt x="1039037" y="5468"/>
                  </a:lnTo>
                  <a:lnTo>
                    <a:pt x="1045325" y="4291"/>
                  </a:lnTo>
                  <a:lnTo>
                    <a:pt x="1056315" y="5810"/>
                  </a:lnTo>
                  <a:lnTo>
                    <a:pt x="1068617" y="720"/>
                  </a:lnTo>
                  <a:lnTo>
                    <a:pt x="1075296" y="0"/>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23" name="Freeform 9">
              <a:extLst>
                <a:ext uri="{FF2B5EF4-FFF2-40B4-BE49-F238E27FC236}">
                  <a16:creationId xmlns:a16="http://schemas.microsoft.com/office/drawing/2014/main" id="{D288ACB0-A72B-E4D5-D011-728321937B14}"/>
                </a:ext>
              </a:extLst>
            </p:cNvPr>
            <p:cNvSpPr>
              <a:spLocks noChangeAspect="1"/>
            </p:cNvSpPr>
            <p:nvPr>
              <p:custDataLst>
                <p:tags r:id="rId8"/>
              </p:custDataLst>
            </p:nvPr>
          </p:nvSpPr>
          <p:spPr>
            <a:xfrm>
              <a:off x="5788082" y="3385282"/>
              <a:ext cx="1340427" cy="1473946"/>
            </a:xfrm>
            <a:custGeom>
              <a:avLst/>
              <a:gdLst/>
              <a:ahLst/>
              <a:cxnLst/>
              <a:rect l="l" t="t" r="r" b="b"/>
              <a:pathLst>
                <a:path w="1340427" h="1473946">
                  <a:moveTo>
                    <a:pt x="232198" y="1083914"/>
                  </a:moveTo>
                  <a:lnTo>
                    <a:pt x="229378" y="1085768"/>
                  </a:lnTo>
                  <a:lnTo>
                    <a:pt x="223256" y="1093104"/>
                  </a:lnTo>
                  <a:lnTo>
                    <a:pt x="224533" y="1098806"/>
                  </a:lnTo>
                  <a:lnTo>
                    <a:pt x="227323" y="1103367"/>
                  </a:lnTo>
                  <a:lnTo>
                    <a:pt x="226115" y="1109680"/>
                  </a:lnTo>
                  <a:lnTo>
                    <a:pt x="213884" y="1124121"/>
                  </a:lnTo>
                  <a:lnTo>
                    <a:pt x="212532" y="1134448"/>
                  </a:lnTo>
                  <a:lnTo>
                    <a:pt x="212548" y="1147141"/>
                  </a:lnTo>
                  <a:lnTo>
                    <a:pt x="224246" y="1158040"/>
                  </a:lnTo>
                  <a:lnTo>
                    <a:pt x="229839" y="1165413"/>
                  </a:lnTo>
                  <a:lnTo>
                    <a:pt x="233728" y="1175470"/>
                  </a:lnTo>
                  <a:lnTo>
                    <a:pt x="233782" y="1183166"/>
                  </a:lnTo>
                  <a:lnTo>
                    <a:pt x="240453" y="1209507"/>
                  </a:lnTo>
                  <a:lnTo>
                    <a:pt x="252579" y="1225084"/>
                  </a:lnTo>
                  <a:lnTo>
                    <a:pt x="264808" y="1263823"/>
                  </a:lnTo>
                  <a:lnTo>
                    <a:pt x="279730" y="1268463"/>
                  </a:lnTo>
                  <a:lnTo>
                    <a:pt x="286837" y="1268820"/>
                  </a:lnTo>
                  <a:lnTo>
                    <a:pt x="300452" y="1264624"/>
                  </a:lnTo>
                  <a:lnTo>
                    <a:pt x="309577" y="1263706"/>
                  </a:lnTo>
                  <a:lnTo>
                    <a:pt x="319972" y="1266344"/>
                  </a:lnTo>
                  <a:lnTo>
                    <a:pt x="327887" y="1271411"/>
                  </a:lnTo>
                  <a:lnTo>
                    <a:pt x="336515" y="1278699"/>
                  </a:lnTo>
                  <a:lnTo>
                    <a:pt x="342727" y="1281781"/>
                  </a:lnTo>
                  <a:lnTo>
                    <a:pt x="351220" y="1283652"/>
                  </a:lnTo>
                  <a:lnTo>
                    <a:pt x="361294" y="1290683"/>
                  </a:lnTo>
                  <a:lnTo>
                    <a:pt x="365381" y="1291815"/>
                  </a:lnTo>
                  <a:lnTo>
                    <a:pt x="368385" y="1291293"/>
                  </a:lnTo>
                  <a:lnTo>
                    <a:pt x="373720" y="1287832"/>
                  </a:lnTo>
                  <a:lnTo>
                    <a:pt x="376569" y="1284240"/>
                  </a:lnTo>
                  <a:lnTo>
                    <a:pt x="379651" y="1278690"/>
                  </a:lnTo>
                  <a:lnTo>
                    <a:pt x="381463" y="1269071"/>
                  </a:lnTo>
                  <a:lnTo>
                    <a:pt x="383292" y="1263501"/>
                  </a:lnTo>
                  <a:lnTo>
                    <a:pt x="384244" y="1259240"/>
                  </a:lnTo>
                  <a:lnTo>
                    <a:pt x="388889" y="1258575"/>
                  </a:lnTo>
                  <a:lnTo>
                    <a:pt x="390111" y="1255622"/>
                  </a:lnTo>
                  <a:lnTo>
                    <a:pt x="390104" y="1253761"/>
                  </a:lnTo>
                  <a:lnTo>
                    <a:pt x="389901" y="1251036"/>
                  </a:lnTo>
                  <a:lnTo>
                    <a:pt x="389226" y="1247339"/>
                  </a:lnTo>
                  <a:lnTo>
                    <a:pt x="389341" y="1244883"/>
                  </a:lnTo>
                  <a:lnTo>
                    <a:pt x="390074" y="1243293"/>
                  </a:lnTo>
                  <a:lnTo>
                    <a:pt x="391498" y="1243066"/>
                  </a:lnTo>
                  <a:lnTo>
                    <a:pt x="394555" y="1244189"/>
                  </a:lnTo>
                  <a:lnTo>
                    <a:pt x="396194" y="1244392"/>
                  </a:lnTo>
                  <a:lnTo>
                    <a:pt x="397905" y="1244069"/>
                  </a:lnTo>
                  <a:lnTo>
                    <a:pt x="399086" y="1242992"/>
                  </a:lnTo>
                  <a:lnTo>
                    <a:pt x="400048" y="1241577"/>
                  </a:lnTo>
                  <a:lnTo>
                    <a:pt x="400845" y="1239972"/>
                  </a:lnTo>
                  <a:lnTo>
                    <a:pt x="401854" y="1238578"/>
                  </a:lnTo>
                  <a:lnTo>
                    <a:pt x="402972" y="1237498"/>
                  </a:lnTo>
                  <a:lnTo>
                    <a:pt x="404459" y="1237275"/>
                  </a:lnTo>
                  <a:lnTo>
                    <a:pt x="405896" y="1237778"/>
                  </a:lnTo>
                  <a:lnTo>
                    <a:pt x="408532" y="1239814"/>
                  </a:lnTo>
                  <a:lnTo>
                    <a:pt x="409971" y="1240281"/>
                  </a:lnTo>
                  <a:lnTo>
                    <a:pt x="411264" y="1239830"/>
                  </a:lnTo>
                  <a:lnTo>
                    <a:pt x="411619" y="1238314"/>
                  </a:lnTo>
                  <a:lnTo>
                    <a:pt x="411473" y="1236411"/>
                  </a:lnTo>
                  <a:lnTo>
                    <a:pt x="410428" y="1232606"/>
                  </a:lnTo>
                  <a:lnTo>
                    <a:pt x="409130" y="1230139"/>
                  </a:lnTo>
                  <a:lnTo>
                    <a:pt x="407000" y="1227343"/>
                  </a:lnTo>
                  <a:lnTo>
                    <a:pt x="402219" y="1222766"/>
                  </a:lnTo>
                  <a:lnTo>
                    <a:pt x="399327" y="1220792"/>
                  </a:lnTo>
                  <a:lnTo>
                    <a:pt x="396841" y="1219530"/>
                  </a:lnTo>
                  <a:lnTo>
                    <a:pt x="395257" y="1218127"/>
                  </a:lnTo>
                  <a:lnTo>
                    <a:pt x="393984" y="1216117"/>
                  </a:lnTo>
                  <a:lnTo>
                    <a:pt x="393183" y="1212051"/>
                  </a:lnTo>
                  <a:lnTo>
                    <a:pt x="393622" y="1209718"/>
                  </a:lnTo>
                  <a:lnTo>
                    <a:pt x="394509" y="1207881"/>
                  </a:lnTo>
                  <a:lnTo>
                    <a:pt x="395655" y="1206583"/>
                  </a:lnTo>
                  <a:lnTo>
                    <a:pt x="396664" y="1205152"/>
                  </a:lnTo>
                  <a:lnTo>
                    <a:pt x="397060" y="1203748"/>
                  </a:lnTo>
                  <a:lnTo>
                    <a:pt x="396658" y="1202270"/>
                  </a:lnTo>
                  <a:lnTo>
                    <a:pt x="394290" y="1201452"/>
                  </a:lnTo>
                  <a:lnTo>
                    <a:pt x="392091" y="1201078"/>
                  </a:lnTo>
                  <a:lnTo>
                    <a:pt x="389864" y="1201305"/>
                  </a:lnTo>
                  <a:lnTo>
                    <a:pt x="388360" y="1202204"/>
                  </a:lnTo>
                  <a:lnTo>
                    <a:pt x="386306" y="1204792"/>
                  </a:lnTo>
                  <a:lnTo>
                    <a:pt x="385035" y="1205427"/>
                  </a:lnTo>
                  <a:lnTo>
                    <a:pt x="383737" y="1204949"/>
                  </a:lnTo>
                  <a:lnTo>
                    <a:pt x="380995" y="1203057"/>
                  </a:lnTo>
                  <a:lnTo>
                    <a:pt x="379688" y="1201758"/>
                  </a:lnTo>
                  <a:lnTo>
                    <a:pt x="378723" y="1200183"/>
                  </a:lnTo>
                  <a:lnTo>
                    <a:pt x="378519" y="1197456"/>
                  </a:lnTo>
                  <a:lnTo>
                    <a:pt x="378794" y="1195590"/>
                  </a:lnTo>
                  <a:lnTo>
                    <a:pt x="378055" y="1193204"/>
                  </a:lnTo>
                  <a:lnTo>
                    <a:pt x="376556" y="1190931"/>
                  </a:lnTo>
                  <a:lnTo>
                    <a:pt x="372980" y="1187634"/>
                  </a:lnTo>
                  <a:lnTo>
                    <a:pt x="370605" y="1186616"/>
                  </a:lnTo>
                  <a:lnTo>
                    <a:pt x="368360" y="1186188"/>
                  </a:lnTo>
                  <a:lnTo>
                    <a:pt x="366807" y="1186100"/>
                  </a:lnTo>
                  <a:lnTo>
                    <a:pt x="365966" y="1185917"/>
                  </a:lnTo>
                  <a:lnTo>
                    <a:pt x="364648" y="1184819"/>
                  </a:lnTo>
                  <a:lnTo>
                    <a:pt x="356686" y="1176259"/>
                  </a:lnTo>
                  <a:lnTo>
                    <a:pt x="356289" y="1175658"/>
                  </a:lnTo>
                  <a:lnTo>
                    <a:pt x="355821" y="1174544"/>
                  </a:lnTo>
                  <a:lnTo>
                    <a:pt x="356572" y="1172552"/>
                  </a:lnTo>
                  <a:lnTo>
                    <a:pt x="357719" y="1171181"/>
                  </a:lnTo>
                  <a:lnTo>
                    <a:pt x="359499" y="1170458"/>
                  </a:lnTo>
                  <a:lnTo>
                    <a:pt x="361344" y="1170357"/>
                  </a:lnTo>
                  <a:lnTo>
                    <a:pt x="362745" y="1170693"/>
                  </a:lnTo>
                  <a:lnTo>
                    <a:pt x="363442" y="1170943"/>
                  </a:lnTo>
                  <a:lnTo>
                    <a:pt x="364225" y="1171361"/>
                  </a:lnTo>
                  <a:lnTo>
                    <a:pt x="365201" y="1171696"/>
                  </a:lnTo>
                  <a:lnTo>
                    <a:pt x="366520" y="1171755"/>
                  </a:lnTo>
                  <a:lnTo>
                    <a:pt x="366902" y="1170623"/>
                  </a:lnTo>
                  <a:lnTo>
                    <a:pt x="365782" y="1168275"/>
                  </a:lnTo>
                  <a:lnTo>
                    <a:pt x="359484" y="1161449"/>
                  </a:lnTo>
                  <a:lnTo>
                    <a:pt x="357262" y="1158397"/>
                  </a:lnTo>
                  <a:lnTo>
                    <a:pt x="353184" y="1150084"/>
                  </a:lnTo>
                  <a:lnTo>
                    <a:pt x="350332" y="1147369"/>
                  </a:lnTo>
                  <a:lnTo>
                    <a:pt x="345337" y="1145016"/>
                  </a:lnTo>
                  <a:lnTo>
                    <a:pt x="344373" y="1144390"/>
                  </a:lnTo>
                  <a:lnTo>
                    <a:pt x="341958" y="1142425"/>
                  </a:lnTo>
                  <a:lnTo>
                    <a:pt x="340583" y="1140413"/>
                  </a:lnTo>
                  <a:lnTo>
                    <a:pt x="339273" y="1137675"/>
                  </a:lnTo>
                  <a:lnTo>
                    <a:pt x="336053" y="1124096"/>
                  </a:lnTo>
                  <a:lnTo>
                    <a:pt x="334234" y="1120370"/>
                  </a:lnTo>
                  <a:lnTo>
                    <a:pt x="329369" y="1116056"/>
                  </a:lnTo>
                  <a:lnTo>
                    <a:pt x="319327" y="1119378"/>
                  </a:lnTo>
                  <a:lnTo>
                    <a:pt x="314700" y="1119233"/>
                  </a:lnTo>
                  <a:lnTo>
                    <a:pt x="292407" y="1115236"/>
                  </a:lnTo>
                  <a:lnTo>
                    <a:pt x="278222" y="1110573"/>
                  </a:lnTo>
                  <a:lnTo>
                    <a:pt x="255721" y="1097475"/>
                  </a:lnTo>
                  <a:lnTo>
                    <a:pt x="248502" y="1094844"/>
                  </a:lnTo>
                  <a:lnTo>
                    <a:pt x="243709" y="1094100"/>
                  </a:lnTo>
                  <a:close/>
                  <a:moveTo>
                    <a:pt x="1058437" y="0"/>
                  </a:moveTo>
                  <a:lnTo>
                    <a:pt x="1079450" y="1381"/>
                  </a:lnTo>
                  <a:lnTo>
                    <a:pt x="1084412" y="2669"/>
                  </a:lnTo>
                  <a:lnTo>
                    <a:pt x="1091658" y="10929"/>
                  </a:lnTo>
                  <a:lnTo>
                    <a:pt x="1096572" y="13531"/>
                  </a:lnTo>
                  <a:lnTo>
                    <a:pt x="1105632" y="16096"/>
                  </a:lnTo>
                  <a:lnTo>
                    <a:pt x="1121689" y="15188"/>
                  </a:lnTo>
                  <a:lnTo>
                    <a:pt x="1130732" y="16115"/>
                  </a:lnTo>
                  <a:lnTo>
                    <a:pt x="1153308" y="21288"/>
                  </a:lnTo>
                  <a:lnTo>
                    <a:pt x="1170785" y="25313"/>
                  </a:lnTo>
                  <a:lnTo>
                    <a:pt x="1207384" y="26623"/>
                  </a:lnTo>
                  <a:lnTo>
                    <a:pt x="1247907" y="28042"/>
                  </a:lnTo>
                  <a:lnTo>
                    <a:pt x="1291929" y="29627"/>
                  </a:lnTo>
                  <a:lnTo>
                    <a:pt x="1340427" y="31424"/>
                  </a:lnTo>
                  <a:lnTo>
                    <a:pt x="1335561" y="45516"/>
                  </a:lnTo>
                  <a:lnTo>
                    <a:pt x="1327758" y="91132"/>
                  </a:lnTo>
                  <a:lnTo>
                    <a:pt x="1320564" y="113157"/>
                  </a:lnTo>
                  <a:lnTo>
                    <a:pt x="1319324" y="120759"/>
                  </a:lnTo>
                  <a:lnTo>
                    <a:pt x="1317214" y="128014"/>
                  </a:lnTo>
                  <a:lnTo>
                    <a:pt x="1305057" y="142970"/>
                  </a:lnTo>
                  <a:lnTo>
                    <a:pt x="1304019" y="145952"/>
                  </a:lnTo>
                  <a:lnTo>
                    <a:pt x="1302058" y="156039"/>
                  </a:lnTo>
                  <a:lnTo>
                    <a:pt x="1301175" y="159002"/>
                  </a:lnTo>
                  <a:lnTo>
                    <a:pt x="1297926" y="164224"/>
                  </a:lnTo>
                  <a:lnTo>
                    <a:pt x="1295949" y="173389"/>
                  </a:lnTo>
                  <a:lnTo>
                    <a:pt x="1257315" y="264446"/>
                  </a:lnTo>
                  <a:lnTo>
                    <a:pt x="1229061" y="366223"/>
                  </a:lnTo>
                  <a:lnTo>
                    <a:pt x="1228095" y="374075"/>
                  </a:lnTo>
                  <a:lnTo>
                    <a:pt x="1227254" y="377646"/>
                  </a:lnTo>
                  <a:lnTo>
                    <a:pt x="1223808" y="385794"/>
                  </a:lnTo>
                  <a:lnTo>
                    <a:pt x="1222654" y="389517"/>
                  </a:lnTo>
                  <a:lnTo>
                    <a:pt x="1222325" y="393813"/>
                  </a:lnTo>
                  <a:lnTo>
                    <a:pt x="1223636" y="400548"/>
                  </a:lnTo>
                  <a:lnTo>
                    <a:pt x="1223820" y="404330"/>
                  </a:lnTo>
                  <a:lnTo>
                    <a:pt x="1203322" y="491082"/>
                  </a:lnTo>
                  <a:lnTo>
                    <a:pt x="1200858" y="497483"/>
                  </a:lnTo>
                  <a:lnTo>
                    <a:pt x="1172238" y="536857"/>
                  </a:lnTo>
                  <a:lnTo>
                    <a:pt x="1170115" y="542359"/>
                  </a:lnTo>
                  <a:lnTo>
                    <a:pt x="1168387" y="550363"/>
                  </a:lnTo>
                  <a:lnTo>
                    <a:pt x="1164469" y="557534"/>
                  </a:lnTo>
                  <a:lnTo>
                    <a:pt x="1158820" y="562578"/>
                  </a:lnTo>
                  <a:lnTo>
                    <a:pt x="1151777" y="564225"/>
                  </a:lnTo>
                  <a:lnTo>
                    <a:pt x="1152688" y="567707"/>
                  </a:lnTo>
                  <a:lnTo>
                    <a:pt x="1153757" y="568755"/>
                  </a:lnTo>
                  <a:lnTo>
                    <a:pt x="1155376" y="568284"/>
                  </a:lnTo>
                  <a:lnTo>
                    <a:pt x="1157953" y="567040"/>
                  </a:lnTo>
                  <a:lnTo>
                    <a:pt x="1159654" y="579410"/>
                  </a:lnTo>
                  <a:lnTo>
                    <a:pt x="1155422" y="592259"/>
                  </a:lnTo>
                  <a:lnTo>
                    <a:pt x="1149506" y="604682"/>
                  </a:lnTo>
                  <a:lnTo>
                    <a:pt x="1146107" y="616003"/>
                  </a:lnTo>
                  <a:lnTo>
                    <a:pt x="1141798" y="621912"/>
                  </a:lnTo>
                  <a:lnTo>
                    <a:pt x="1113457" y="647722"/>
                  </a:lnTo>
                  <a:lnTo>
                    <a:pt x="1109217" y="650675"/>
                  </a:lnTo>
                  <a:lnTo>
                    <a:pt x="1099008" y="654919"/>
                  </a:lnTo>
                  <a:lnTo>
                    <a:pt x="1094903" y="657364"/>
                  </a:lnTo>
                  <a:lnTo>
                    <a:pt x="1091673" y="661073"/>
                  </a:lnTo>
                  <a:lnTo>
                    <a:pt x="1085298" y="670827"/>
                  </a:lnTo>
                  <a:lnTo>
                    <a:pt x="1080910" y="675816"/>
                  </a:lnTo>
                  <a:lnTo>
                    <a:pt x="1045270" y="703023"/>
                  </a:lnTo>
                  <a:lnTo>
                    <a:pt x="1037270" y="695451"/>
                  </a:lnTo>
                  <a:lnTo>
                    <a:pt x="1025009" y="696622"/>
                  </a:lnTo>
                  <a:lnTo>
                    <a:pt x="1017511" y="703699"/>
                  </a:lnTo>
                  <a:lnTo>
                    <a:pt x="1023728" y="713746"/>
                  </a:lnTo>
                  <a:lnTo>
                    <a:pt x="1026367" y="710859"/>
                  </a:lnTo>
                  <a:lnTo>
                    <a:pt x="1030670" y="707500"/>
                  </a:lnTo>
                  <a:lnTo>
                    <a:pt x="1035768" y="705110"/>
                  </a:lnTo>
                  <a:lnTo>
                    <a:pt x="1040932" y="704911"/>
                  </a:lnTo>
                  <a:lnTo>
                    <a:pt x="1034372" y="715898"/>
                  </a:lnTo>
                  <a:lnTo>
                    <a:pt x="1021763" y="725247"/>
                  </a:lnTo>
                  <a:lnTo>
                    <a:pt x="982489" y="743451"/>
                  </a:lnTo>
                  <a:lnTo>
                    <a:pt x="971196" y="745100"/>
                  </a:lnTo>
                  <a:lnTo>
                    <a:pt x="959444" y="743964"/>
                  </a:lnTo>
                  <a:lnTo>
                    <a:pt x="945878" y="740394"/>
                  </a:lnTo>
                  <a:lnTo>
                    <a:pt x="946098" y="743428"/>
                  </a:lnTo>
                  <a:lnTo>
                    <a:pt x="946577" y="745498"/>
                  </a:lnTo>
                  <a:lnTo>
                    <a:pt x="947645" y="746942"/>
                  </a:lnTo>
                  <a:lnTo>
                    <a:pt x="949634" y="748096"/>
                  </a:lnTo>
                  <a:lnTo>
                    <a:pt x="949504" y="750274"/>
                  </a:lnTo>
                  <a:lnTo>
                    <a:pt x="939754" y="755561"/>
                  </a:lnTo>
                  <a:lnTo>
                    <a:pt x="875946" y="820960"/>
                  </a:lnTo>
                  <a:lnTo>
                    <a:pt x="860715" y="833195"/>
                  </a:lnTo>
                  <a:lnTo>
                    <a:pt x="855739" y="835269"/>
                  </a:lnTo>
                  <a:lnTo>
                    <a:pt x="853813" y="836567"/>
                  </a:lnTo>
                  <a:lnTo>
                    <a:pt x="852965" y="838675"/>
                  </a:lnTo>
                  <a:lnTo>
                    <a:pt x="851411" y="844797"/>
                  </a:lnTo>
                  <a:lnTo>
                    <a:pt x="850115" y="846017"/>
                  </a:lnTo>
                  <a:lnTo>
                    <a:pt x="846014" y="848572"/>
                  </a:lnTo>
                  <a:lnTo>
                    <a:pt x="833314" y="864555"/>
                  </a:lnTo>
                  <a:lnTo>
                    <a:pt x="828680" y="868174"/>
                  </a:lnTo>
                  <a:lnTo>
                    <a:pt x="817886" y="874177"/>
                  </a:lnTo>
                  <a:lnTo>
                    <a:pt x="813509" y="877726"/>
                  </a:lnTo>
                  <a:lnTo>
                    <a:pt x="811792" y="881109"/>
                  </a:lnTo>
                  <a:lnTo>
                    <a:pt x="809729" y="888381"/>
                  </a:lnTo>
                  <a:lnTo>
                    <a:pt x="805760" y="890516"/>
                  </a:lnTo>
                  <a:lnTo>
                    <a:pt x="803142" y="892612"/>
                  </a:lnTo>
                  <a:lnTo>
                    <a:pt x="800694" y="895235"/>
                  </a:lnTo>
                  <a:lnTo>
                    <a:pt x="797925" y="901377"/>
                  </a:lnTo>
                  <a:lnTo>
                    <a:pt x="754510" y="954888"/>
                  </a:lnTo>
                  <a:lnTo>
                    <a:pt x="709957" y="1033526"/>
                  </a:lnTo>
                  <a:lnTo>
                    <a:pt x="706065" y="1047343"/>
                  </a:lnTo>
                  <a:lnTo>
                    <a:pt x="708542" y="1061157"/>
                  </a:lnTo>
                  <a:lnTo>
                    <a:pt x="696346" y="1060445"/>
                  </a:lnTo>
                  <a:lnTo>
                    <a:pt x="693241" y="1063125"/>
                  </a:lnTo>
                  <a:lnTo>
                    <a:pt x="691249" y="1072302"/>
                  </a:lnTo>
                  <a:lnTo>
                    <a:pt x="695999" y="1069998"/>
                  </a:lnTo>
                  <a:lnTo>
                    <a:pt x="706579" y="1067030"/>
                  </a:lnTo>
                  <a:lnTo>
                    <a:pt x="710703" y="1063458"/>
                  </a:lnTo>
                  <a:lnTo>
                    <a:pt x="710558" y="1066094"/>
                  </a:lnTo>
                  <a:lnTo>
                    <a:pt x="709878" y="1068529"/>
                  </a:lnTo>
                  <a:lnTo>
                    <a:pt x="708751" y="1070941"/>
                  </a:lnTo>
                  <a:lnTo>
                    <a:pt x="705854" y="1075268"/>
                  </a:lnTo>
                  <a:lnTo>
                    <a:pt x="697473" y="1084418"/>
                  </a:lnTo>
                  <a:lnTo>
                    <a:pt x="664287" y="1111854"/>
                  </a:lnTo>
                  <a:lnTo>
                    <a:pt x="654776" y="1122503"/>
                  </a:lnTo>
                  <a:lnTo>
                    <a:pt x="638772" y="1147529"/>
                  </a:lnTo>
                  <a:lnTo>
                    <a:pt x="619600" y="1186850"/>
                  </a:lnTo>
                  <a:lnTo>
                    <a:pt x="571559" y="1262805"/>
                  </a:lnTo>
                  <a:lnTo>
                    <a:pt x="564704" y="1276767"/>
                  </a:lnTo>
                  <a:lnTo>
                    <a:pt x="563293" y="1282068"/>
                  </a:lnTo>
                  <a:lnTo>
                    <a:pt x="560569" y="1286959"/>
                  </a:lnTo>
                  <a:lnTo>
                    <a:pt x="545474" y="1301860"/>
                  </a:lnTo>
                  <a:lnTo>
                    <a:pt x="489200" y="1395522"/>
                  </a:lnTo>
                  <a:lnTo>
                    <a:pt x="480032" y="1407486"/>
                  </a:lnTo>
                  <a:lnTo>
                    <a:pt x="474992" y="1412298"/>
                  </a:lnTo>
                  <a:lnTo>
                    <a:pt x="470546" y="1414094"/>
                  </a:lnTo>
                  <a:lnTo>
                    <a:pt x="466320" y="1417424"/>
                  </a:lnTo>
                  <a:lnTo>
                    <a:pt x="455770" y="1437685"/>
                  </a:lnTo>
                  <a:lnTo>
                    <a:pt x="425974" y="1473946"/>
                  </a:lnTo>
                  <a:lnTo>
                    <a:pt x="425006" y="1472176"/>
                  </a:lnTo>
                  <a:lnTo>
                    <a:pt x="421252" y="1469502"/>
                  </a:lnTo>
                  <a:lnTo>
                    <a:pt x="420266" y="1468617"/>
                  </a:lnTo>
                  <a:lnTo>
                    <a:pt x="419315" y="1466986"/>
                  </a:lnTo>
                  <a:lnTo>
                    <a:pt x="419011" y="1465550"/>
                  </a:lnTo>
                  <a:lnTo>
                    <a:pt x="418763" y="1460030"/>
                  </a:lnTo>
                  <a:lnTo>
                    <a:pt x="418444" y="1457937"/>
                  </a:lnTo>
                  <a:lnTo>
                    <a:pt x="417913" y="1456326"/>
                  </a:lnTo>
                  <a:lnTo>
                    <a:pt x="417120" y="1455304"/>
                  </a:lnTo>
                  <a:lnTo>
                    <a:pt x="415312" y="1453961"/>
                  </a:lnTo>
                  <a:lnTo>
                    <a:pt x="411838" y="1452213"/>
                  </a:lnTo>
                  <a:lnTo>
                    <a:pt x="410480" y="1451238"/>
                  </a:lnTo>
                  <a:lnTo>
                    <a:pt x="409352" y="1449381"/>
                  </a:lnTo>
                  <a:lnTo>
                    <a:pt x="408754" y="1446891"/>
                  </a:lnTo>
                  <a:lnTo>
                    <a:pt x="409059" y="1439921"/>
                  </a:lnTo>
                  <a:lnTo>
                    <a:pt x="408722" y="1437171"/>
                  </a:lnTo>
                  <a:lnTo>
                    <a:pt x="406976" y="1434190"/>
                  </a:lnTo>
                  <a:lnTo>
                    <a:pt x="406568" y="1429995"/>
                  </a:lnTo>
                  <a:lnTo>
                    <a:pt x="406604" y="1427298"/>
                  </a:lnTo>
                  <a:lnTo>
                    <a:pt x="407052" y="1424802"/>
                  </a:lnTo>
                  <a:lnTo>
                    <a:pt x="407258" y="1422460"/>
                  </a:lnTo>
                  <a:lnTo>
                    <a:pt x="407009" y="1419859"/>
                  </a:lnTo>
                  <a:lnTo>
                    <a:pt x="405856" y="1416523"/>
                  </a:lnTo>
                  <a:lnTo>
                    <a:pt x="402792" y="1411986"/>
                  </a:lnTo>
                  <a:lnTo>
                    <a:pt x="395792" y="1406394"/>
                  </a:lnTo>
                  <a:lnTo>
                    <a:pt x="392205" y="1405573"/>
                  </a:lnTo>
                  <a:lnTo>
                    <a:pt x="390965" y="1403055"/>
                  </a:lnTo>
                  <a:lnTo>
                    <a:pt x="390547" y="1400994"/>
                  </a:lnTo>
                  <a:lnTo>
                    <a:pt x="390509" y="1398822"/>
                  </a:lnTo>
                  <a:lnTo>
                    <a:pt x="390227" y="1396858"/>
                  </a:lnTo>
                  <a:lnTo>
                    <a:pt x="389751" y="1395031"/>
                  </a:lnTo>
                  <a:lnTo>
                    <a:pt x="388983" y="1393409"/>
                  </a:lnTo>
                  <a:lnTo>
                    <a:pt x="387827" y="1392080"/>
                  </a:lnTo>
                  <a:lnTo>
                    <a:pt x="386086" y="1391198"/>
                  </a:lnTo>
                  <a:lnTo>
                    <a:pt x="378750" y="1390590"/>
                  </a:lnTo>
                  <a:lnTo>
                    <a:pt x="376763" y="1389625"/>
                  </a:lnTo>
                  <a:lnTo>
                    <a:pt x="374903" y="1388283"/>
                  </a:lnTo>
                  <a:lnTo>
                    <a:pt x="372908" y="1385804"/>
                  </a:lnTo>
                  <a:lnTo>
                    <a:pt x="371459" y="1384681"/>
                  </a:lnTo>
                  <a:lnTo>
                    <a:pt x="370045" y="1384836"/>
                  </a:lnTo>
                  <a:lnTo>
                    <a:pt x="368656" y="1385429"/>
                  </a:lnTo>
                  <a:lnTo>
                    <a:pt x="366862" y="1385677"/>
                  </a:lnTo>
                  <a:lnTo>
                    <a:pt x="365004" y="1385283"/>
                  </a:lnTo>
                  <a:lnTo>
                    <a:pt x="363224" y="1384218"/>
                  </a:lnTo>
                  <a:lnTo>
                    <a:pt x="361953" y="1381955"/>
                  </a:lnTo>
                  <a:lnTo>
                    <a:pt x="361271" y="1379809"/>
                  </a:lnTo>
                  <a:lnTo>
                    <a:pt x="360277" y="1377631"/>
                  </a:lnTo>
                  <a:lnTo>
                    <a:pt x="358916" y="1375619"/>
                  </a:lnTo>
                  <a:lnTo>
                    <a:pt x="355948" y="1373845"/>
                  </a:lnTo>
                  <a:lnTo>
                    <a:pt x="355086" y="1371182"/>
                  </a:lnTo>
                  <a:lnTo>
                    <a:pt x="354806" y="1369108"/>
                  </a:lnTo>
                  <a:lnTo>
                    <a:pt x="355046" y="1366986"/>
                  </a:lnTo>
                  <a:lnTo>
                    <a:pt x="354555" y="1365414"/>
                  </a:lnTo>
                  <a:lnTo>
                    <a:pt x="353333" y="1364429"/>
                  </a:lnTo>
                  <a:lnTo>
                    <a:pt x="351015" y="1364818"/>
                  </a:lnTo>
                  <a:lnTo>
                    <a:pt x="349110" y="1365408"/>
                  </a:lnTo>
                  <a:lnTo>
                    <a:pt x="347426" y="1366318"/>
                  </a:lnTo>
                  <a:lnTo>
                    <a:pt x="344880" y="1366204"/>
                  </a:lnTo>
                  <a:lnTo>
                    <a:pt x="341694" y="1365060"/>
                  </a:lnTo>
                  <a:lnTo>
                    <a:pt x="336131" y="1361477"/>
                  </a:lnTo>
                  <a:lnTo>
                    <a:pt x="329329" y="1355179"/>
                  </a:lnTo>
                  <a:lnTo>
                    <a:pt x="318937" y="1347906"/>
                  </a:lnTo>
                  <a:lnTo>
                    <a:pt x="314836" y="1344080"/>
                  </a:lnTo>
                  <a:lnTo>
                    <a:pt x="314174" y="1342083"/>
                  </a:lnTo>
                  <a:lnTo>
                    <a:pt x="312763" y="1340052"/>
                  </a:lnTo>
                  <a:lnTo>
                    <a:pt x="310701" y="1338522"/>
                  </a:lnTo>
                  <a:lnTo>
                    <a:pt x="304987" y="1338166"/>
                  </a:lnTo>
                  <a:lnTo>
                    <a:pt x="302458" y="1339041"/>
                  </a:lnTo>
                  <a:lnTo>
                    <a:pt x="300702" y="1340515"/>
                  </a:lnTo>
                  <a:lnTo>
                    <a:pt x="299857" y="1341572"/>
                  </a:lnTo>
                  <a:lnTo>
                    <a:pt x="298673" y="1341795"/>
                  </a:lnTo>
                  <a:lnTo>
                    <a:pt x="294374" y="1338802"/>
                  </a:lnTo>
                  <a:lnTo>
                    <a:pt x="290119" y="1337326"/>
                  </a:lnTo>
                  <a:lnTo>
                    <a:pt x="283191" y="1333584"/>
                  </a:lnTo>
                  <a:lnTo>
                    <a:pt x="278813" y="1332359"/>
                  </a:lnTo>
                  <a:lnTo>
                    <a:pt x="275570" y="1330252"/>
                  </a:lnTo>
                  <a:lnTo>
                    <a:pt x="272988" y="1329122"/>
                  </a:lnTo>
                  <a:lnTo>
                    <a:pt x="270760" y="1328517"/>
                  </a:lnTo>
                  <a:lnTo>
                    <a:pt x="260547" y="1330712"/>
                  </a:lnTo>
                  <a:lnTo>
                    <a:pt x="258385" y="1330750"/>
                  </a:lnTo>
                  <a:lnTo>
                    <a:pt x="255827" y="1330132"/>
                  </a:lnTo>
                  <a:lnTo>
                    <a:pt x="253113" y="1328815"/>
                  </a:lnTo>
                  <a:lnTo>
                    <a:pt x="246163" y="1323257"/>
                  </a:lnTo>
                  <a:lnTo>
                    <a:pt x="236542" y="1319304"/>
                  </a:lnTo>
                  <a:lnTo>
                    <a:pt x="215912" y="1303275"/>
                  </a:lnTo>
                  <a:lnTo>
                    <a:pt x="214251" y="1302515"/>
                  </a:lnTo>
                  <a:lnTo>
                    <a:pt x="212340" y="1302146"/>
                  </a:lnTo>
                  <a:lnTo>
                    <a:pt x="210488" y="1302199"/>
                  </a:lnTo>
                  <a:lnTo>
                    <a:pt x="208819" y="1302769"/>
                  </a:lnTo>
                  <a:lnTo>
                    <a:pt x="207281" y="1303564"/>
                  </a:lnTo>
                  <a:lnTo>
                    <a:pt x="201488" y="1307231"/>
                  </a:lnTo>
                  <a:lnTo>
                    <a:pt x="199813" y="1307928"/>
                  </a:lnTo>
                  <a:lnTo>
                    <a:pt x="197961" y="1308383"/>
                  </a:lnTo>
                  <a:lnTo>
                    <a:pt x="195748" y="1308476"/>
                  </a:lnTo>
                  <a:lnTo>
                    <a:pt x="182178" y="1307752"/>
                  </a:lnTo>
                  <a:lnTo>
                    <a:pt x="180371" y="1308246"/>
                  </a:lnTo>
                  <a:lnTo>
                    <a:pt x="178955" y="1309155"/>
                  </a:lnTo>
                  <a:lnTo>
                    <a:pt x="176770" y="1312022"/>
                  </a:lnTo>
                  <a:lnTo>
                    <a:pt x="175501" y="1313174"/>
                  </a:lnTo>
                  <a:lnTo>
                    <a:pt x="174012" y="1313973"/>
                  </a:lnTo>
                  <a:lnTo>
                    <a:pt x="172166" y="1314283"/>
                  </a:lnTo>
                  <a:lnTo>
                    <a:pt x="170103" y="1314146"/>
                  </a:lnTo>
                  <a:lnTo>
                    <a:pt x="168193" y="1313743"/>
                  </a:lnTo>
                  <a:lnTo>
                    <a:pt x="160976" y="1310544"/>
                  </a:lnTo>
                  <a:lnTo>
                    <a:pt x="150582" y="1303669"/>
                  </a:lnTo>
                  <a:lnTo>
                    <a:pt x="103533" y="1288971"/>
                  </a:lnTo>
                  <a:lnTo>
                    <a:pt x="100534" y="1287491"/>
                  </a:lnTo>
                  <a:lnTo>
                    <a:pt x="98208" y="1285600"/>
                  </a:lnTo>
                  <a:lnTo>
                    <a:pt x="98065" y="1281987"/>
                  </a:lnTo>
                  <a:lnTo>
                    <a:pt x="98462" y="1276552"/>
                  </a:lnTo>
                  <a:lnTo>
                    <a:pt x="98280" y="1273958"/>
                  </a:lnTo>
                  <a:lnTo>
                    <a:pt x="97697" y="1270783"/>
                  </a:lnTo>
                  <a:lnTo>
                    <a:pt x="96234" y="1268433"/>
                  </a:lnTo>
                  <a:lnTo>
                    <a:pt x="94532" y="1267021"/>
                  </a:lnTo>
                  <a:lnTo>
                    <a:pt x="75205" y="1256321"/>
                  </a:lnTo>
                  <a:lnTo>
                    <a:pt x="73760" y="1255940"/>
                  </a:lnTo>
                  <a:lnTo>
                    <a:pt x="72724" y="1255938"/>
                  </a:lnTo>
                  <a:lnTo>
                    <a:pt x="71251" y="1256322"/>
                  </a:lnTo>
                  <a:lnTo>
                    <a:pt x="69899" y="1257220"/>
                  </a:lnTo>
                  <a:lnTo>
                    <a:pt x="68722" y="1258490"/>
                  </a:lnTo>
                  <a:lnTo>
                    <a:pt x="67858" y="1260189"/>
                  </a:lnTo>
                  <a:lnTo>
                    <a:pt x="67536" y="1262510"/>
                  </a:lnTo>
                  <a:lnTo>
                    <a:pt x="66841" y="1273473"/>
                  </a:lnTo>
                  <a:lnTo>
                    <a:pt x="66436" y="1275481"/>
                  </a:lnTo>
                  <a:lnTo>
                    <a:pt x="65844" y="1277482"/>
                  </a:lnTo>
                  <a:lnTo>
                    <a:pt x="65024" y="1279275"/>
                  </a:lnTo>
                  <a:lnTo>
                    <a:pt x="63981" y="1280731"/>
                  </a:lnTo>
                  <a:lnTo>
                    <a:pt x="62536" y="1281644"/>
                  </a:lnTo>
                  <a:lnTo>
                    <a:pt x="60635" y="1281758"/>
                  </a:lnTo>
                  <a:lnTo>
                    <a:pt x="31856" y="1274785"/>
                  </a:lnTo>
                  <a:lnTo>
                    <a:pt x="30293" y="1273782"/>
                  </a:lnTo>
                  <a:lnTo>
                    <a:pt x="29022" y="1272534"/>
                  </a:lnTo>
                  <a:lnTo>
                    <a:pt x="26068" y="1268385"/>
                  </a:lnTo>
                  <a:lnTo>
                    <a:pt x="19340" y="1256213"/>
                  </a:lnTo>
                  <a:lnTo>
                    <a:pt x="17966" y="1255199"/>
                  </a:lnTo>
                  <a:lnTo>
                    <a:pt x="16048" y="1254859"/>
                  </a:lnTo>
                  <a:lnTo>
                    <a:pt x="11585" y="1254631"/>
                  </a:lnTo>
                  <a:lnTo>
                    <a:pt x="9387" y="1254244"/>
                  </a:lnTo>
                  <a:lnTo>
                    <a:pt x="7557" y="1253634"/>
                  </a:lnTo>
                  <a:lnTo>
                    <a:pt x="6044" y="1252543"/>
                  </a:lnTo>
                  <a:lnTo>
                    <a:pt x="4782" y="1250951"/>
                  </a:lnTo>
                  <a:lnTo>
                    <a:pt x="3544" y="1248721"/>
                  </a:lnTo>
                  <a:lnTo>
                    <a:pt x="1431" y="1243273"/>
                  </a:lnTo>
                  <a:lnTo>
                    <a:pt x="1021" y="1241564"/>
                  </a:lnTo>
                  <a:lnTo>
                    <a:pt x="1325" y="1238295"/>
                  </a:lnTo>
                  <a:lnTo>
                    <a:pt x="5065" y="1225870"/>
                  </a:lnTo>
                  <a:lnTo>
                    <a:pt x="5632" y="1221863"/>
                  </a:lnTo>
                  <a:lnTo>
                    <a:pt x="5542" y="1219072"/>
                  </a:lnTo>
                  <a:lnTo>
                    <a:pt x="643" y="1209774"/>
                  </a:lnTo>
                  <a:lnTo>
                    <a:pt x="0" y="1207966"/>
                  </a:lnTo>
                  <a:lnTo>
                    <a:pt x="391" y="1204918"/>
                  </a:lnTo>
                  <a:lnTo>
                    <a:pt x="1858" y="1200759"/>
                  </a:lnTo>
                  <a:lnTo>
                    <a:pt x="10626" y="1182259"/>
                  </a:lnTo>
                  <a:lnTo>
                    <a:pt x="11558" y="1181252"/>
                  </a:lnTo>
                  <a:lnTo>
                    <a:pt x="12932" y="1181519"/>
                  </a:lnTo>
                  <a:lnTo>
                    <a:pt x="33110" y="1191282"/>
                  </a:lnTo>
                  <a:lnTo>
                    <a:pt x="34839" y="1191725"/>
                  </a:lnTo>
                  <a:lnTo>
                    <a:pt x="37597" y="1189801"/>
                  </a:lnTo>
                  <a:lnTo>
                    <a:pt x="40807" y="1185833"/>
                  </a:lnTo>
                  <a:lnTo>
                    <a:pt x="47052" y="1176288"/>
                  </a:lnTo>
                  <a:lnTo>
                    <a:pt x="50385" y="1173291"/>
                  </a:lnTo>
                  <a:lnTo>
                    <a:pt x="53019" y="1172237"/>
                  </a:lnTo>
                  <a:lnTo>
                    <a:pt x="56354" y="1173924"/>
                  </a:lnTo>
                  <a:lnTo>
                    <a:pt x="58351" y="1173504"/>
                  </a:lnTo>
                  <a:lnTo>
                    <a:pt x="60874" y="1171627"/>
                  </a:lnTo>
                  <a:lnTo>
                    <a:pt x="64488" y="1165780"/>
                  </a:lnTo>
                  <a:lnTo>
                    <a:pt x="66731" y="1163000"/>
                  </a:lnTo>
                  <a:lnTo>
                    <a:pt x="68642" y="1161101"/>
                  </a:lnTo>
                  <a:lnTo>
                    <a:pt x="73352" y="1158831"/>
                  </a:lnTo>
                  <a:lnTo>
                    <a:pt x="74849" y="1157919"/>
                  </a:lnTo>
                  <a:lnTo>
                    <a:pt x="76015" y="1157032"/>
                  </a:lnTo>
                  <a:lnTo>
                    <a:pt x="76679" y="1155690"/>
                  </a:lnTo>
                  <a:lnTo>
                    <a:pt x="76675" y="1154541"/>
                  </a:lnTo>
                  <a:lnTo>
                    <a:pt x="75904" y="1152417"/>
                  </a:lnTo>
                  <a:lnTo>
                    <a:pt x="74095" y="1149035"/>
                  </a:lnTo>
                  <a:lnTo>
                    <a:pt x="73631" y="1147542"/>
                  </a:lnTo>
                  <a:lnTo>
                    <a:pt x="73783" y="1146017"/>
                  </a:lnTo>
                  <a:lnTo>
                    <a:pt x="75390" y="1144708"/>
                  </a:lnTo>
                  <a:lnTo>
                    <a:pt x="76929" y="1143962"/>
                  </a:lnTo>
                  <a:lnTo>
                    <a:pt x="81089" y="1142565"/>
                  </a:lnTo>
                  <a:lnTo>
                    <a:pt x="84095" y="1140926"/>
                  </a:lnTo>
                  <a:lnTo>
                    <a:pt x="88272" y="1137835"/>
                  </a:lnTo>
                  <a:lnTo>
                    <a:pt x="89716" y="1137104"/>
                  </a:lnTo>
                  <a:lnTo>
                    <a:pt x="91562" y="1137009"/>
                  </a:lnTo>
                  <a:lnTo>
                    <a:pt x="97410" y="1138482"/>
                  </a:lnTo>
                  <a:lnTo>
                    <a:pt x="99223" y="1138404"/>
                  </a:lnTo>
                  <a:lnTo>
                    <a:pt x="100914" y="1137409"/>
                  </a:lnTo>
                  <a:lnTo>
                    <a:pt x="105255" y="1130099"/>
                  </a:lnTo>
                  <a:lnTo>
                    <a:pt x="106394" y="1128719"/>
                  </a:lnTo>
                  <a:lnTo>
                    <a:pt x="113029" y="1123226"/>
                  </a:lnTo>
                  <a:lnTo>
                    <a:pt x="114267" y="1121760"/>
                  </a:lnTo>
                  <a:lnTo>
                    <a:pt x="115288" y="1119793"/>
                  </a:lnTo>
                  <a:lnTo>
                    <a:pt x="115834" y="1116625"/>
                  </a:lnTo>
                  <a:lnTo>
                    <a:pt x="116076" y="1114009"/>
                  </a:lnTo>
                  <a:lnTo>
                    <a:pt x="115483" y="1111016"/>
                  </a:lnTo>
                  <a:lnTo>
                    <a:pt x="114129" y="1108104"/>
                  </a:lnTo>
                  <a:lnTo>
                    <a:pt x="101778" y="1096034"/>
                  </a:lnTo>
                  <a:lnTo>
                    <a:pt x="86961" y="1075879"/>
                  </a:lnTo>
                  <a:lnTo>
                    <a:pt x="85044" y="1071928"/>
                  </a:lnTo>
                  <a:lnTo>
                    <a:pt x="109486" y="1057902"/>
                  </a:lnTo>
                  <a:lnTo>
                    <a:pt x="113268" y="1056366"/>
                  </a:lnTo>
                  <a:lnTo>
                    <a:pt x="121428" y="1054266"/>
                  </a:lnTo>
                  <a:lnTo>
                    <a:pt x="124994" y="1052650"/>
                  </a:lnTo>
                  <a:lnTo>
                    <a:pt x="127064" y="1049702"/>
                  </a:lnTo>
                  <a:lnTo>
                    <a:pt x="126472" y="1046217"/>
                  </a:lnTo>
                  <a:lnTo>
                    <a:pt x="123390" y="1039321"/>
                  </a:lnTo>
                  <a:lnTo>
                    <a:pt x="122918" y="1034346"/>
                  </a:lnTo>
                  <a:lnTo>
                    <a:pt x="123227" y="1031222"/>
                  </a:lnTo>
                  <a:lnTo>
                    <a:pt x="122471" y="1028678"/>
                  </a:lnTo>
                  <a:lnTo>
                    <a:pt x="118739" y="1025513"/>
                  </a:lnTo>
                  <a:lnTo>
                    <a:pt x="114532" y="1019051"/>
                  </a:lnTo>
                  <a:lnTo>
                    <a:pt x="115010" y="1010611"/>
                  </a:lnTo>
                  <a:lnTo>
                    <a:pt x="117195" y="1001362"/>
                  </a:lnTo>
                  <a:lnTo>
                    <a:pt x="117888" y="993529"/>
                  </a:lnTo>
                  <a:lnTo>
                    <a:pt x="117972" y="992569"/>
                  </a:lnTo>
                  <a:lnTo>
                    <a:pt x="124072" y="982262"/>
                  </a:lnTo>
                  <a:lnTo>
                    <a:pt x="128322" y="972434"/>
                  </a:lnTo>
                  <a:lnTo>
                    <a:pt x="133619" y="963811"/>
                  </a:lnTo>
                  <a:lnTo>
                    <a:pt x="142770" y="957086"/>
                  </a:lnTo>
                  <a:lnTo>
                    <a:pt x="166600" y="950670"/>
                  </a:lnTo>
                  <a:lnTo>
                    <a:pt x="170218" y="946399"/>
                  </a:lnTo>
                  <a:lnTo>
                    <a:pt x="170384" y="940572"/>
                  </a:lnTo>
                  <a:lnTo>
                    <a:pt x="171074" y="935094"/>
                  </a:lnTo>
                  <a:lnTo>
                    <a:pt x="176206" y="931829"/>
                  </a:lnTo>
                  <a:lnTo>
                    <a:pt x="172057" y="926200"/>
                  </a:lnTo>
                  <a:lnTo>
                    <a:pt x="170283" y="917710"/>
                  </a:lnTo>
                  <a:lnTo>
                    <a:pt x="170355" y="916317"/>
                  </a:lnTo>
                  <a:lnTo>
                    <a:pt x="170748" y="908687"/>
                  </a:lnTo>
                  <a:lnTo>
                    <a:pt x="173253" y="901383"/>
                  </a:lnTo>
                  <a:lnTo>
                    <a:pt x="179971" y="895009"/>
                  </a:lnTo>
                  <a:lnTo>
                    <a:pt x="188764" y="891523"/>
                  </a:lnTo>
                  <a:lnTo>
                    <a:pt x="197994" y="889042"/>
                  </a:lnTo>
                  <a:lnTo>
                    <a:pt x="206210" y="885792"/>
                  </a:lnTo>
                  <a:lnTo>
                    <a:pt x="209799" y="883309"/>
                  </a:lnTo>
                  <a:lnTo>
                    <a:pt x="212490" y="880281"/>
                  </a:lnTo>
                  <a:lnTo>
                    <a:pt x="214072" y="876406"/>
                  </a:lnTo>
                  <a:lnTo>
                    <a:pt x="214072" y="871302"/>
                  </a:lnTo>
                  <a:lnTo>
                    <a:pt x="214865" y="865791"/>
                  </a:lnTo>
                  <a:lnTo>
                    <a:pt x="220865" y="857863"/>
                  </a:lnTo>
                  <a:lnTo>
                    <a:pt x="222197" y="852775"/>
                  </a:lnTo>
                  <a:lnTo>
                    <a:pt x="221329" y="850699"/>
                  </a:lnTo>
                  <a:lnTo>
                    <a:pt x="217405" y="846459"/>
                  </a:lnTo>
                  <a:lnTo>
                    <a:pt x="216128" y="844258"/>
                  </a:lnTo>
                  <a:lnTo>
                    <a:pt x="215913" y="841697"/>
                  </a:lnTo>
                  <a:lnTo>
                    <a:pt x="216415" y="836321"/>
                  </a:lnTo>
                  <a:lnTo>
                    <a:pt x="216216" y="834162"/>
                  </a:lnTo>
                  <a:lnTo>
                    <a:pt x="213414" y="826431"/>
                  </a:lnTo>
                  <a:lnTo>
                    <a:pt x="205316" y="814407"/>
                  </a:lnTo>
                  <a:lnTo>
                    <a:pt x="202445" y="801862"/>
                  </a:lnTo>
                  <a:lnTo>
                    <a:pt x="200365" y="795802"/>
                  </a:lnTo>
                  <a:lnTo>
                    <a:pt x="196332" y="790867"/>
                  </a:lnTo>
                  <a:lnTo>
                    <a:pt x="191667" y="787003"/>
                  </a:lnTo>
                  <a:lnTo>
                    <a:pt x="188387" y="782647"/>
                  </a:lnTo>
                  <a:lnTo>
                    <a:pt x="187625" y="762311"/>
                  </a:lnTo>
                  <a:lnTo>
                    <a:pt x="178437" y="758018"/>
                  </a:lnTo>
                  <a:lnTo>
                    <a:pt x="166152" y="757219"/>
                  </a:lnTo>
                  <a:lnTo>
                    <a:pt x="156134" y="753739"/>
                  </a:lnTo>
                  <a:lnTo>
                    <a:pt x="131783" y="725848"/>
                  </a:lnTo>
                  <a:lnTo>
                    <a:pt x="121373" y="720578"/>
                  </a:lnTo>
                  <a:lnTo>
                    <a:pt x="114507" y="718466"/>
                  </a:lnTo>
                  <a:lnTo>
                    <a:pt x="110539" y="715514"/>
                  </a:lnTo>
                  <a:lnTo>
                    <a:pt x="108921" y="710971"/>
                  </a:lnTo>
                  <a:lnTo>
                    <a:pt x="109081" y="704052"/>
                  </a:lnTo>
                  <a:lnTo>
                    <a:pt x="106393" y="700418"/>
                  </a:lnTo>
                  <a:lnTo>
                    <a:pt x="99873" y="697009"/>
                  </a:lnTo>
                  <a:lnTo>
                    <a:pt x="92688" y="694745"/>
                  </a:lnTo>
                  <a:lnTo>
                    <a:pt x="88191" y="694838"/>
                  </a:lnTo>
                  <a:lnTo>
                    <a:pt x="71877" y="676796"/>
                  </a:lnTo>
                  <a:lnTo>
                    <a:pt x="60263" y="654407"/>
                  </a:lnTo>
                  <a:lnTo>
                    <a:pt x="56480" y="649463"/>
                  </a:lnTo>
                  <a:lnTo>
                    <a:pt x="52346" y="645589"/>
                  </a:lnTo>
                  <a:lnTo>
                    <a:pt x="54633" y="641635"/>
                  </a:lnTo>
                  <a:lnTo>
                    <a:pt x="61682" y="624988"/>
                  </a:lnTo>
                  <a:lnTo>
                    <a:pt x="63732" y="618499"/>
                  </a:lnTo>
                  <a:lnTo>
                    <a:pt x="64670" y="616327"/>
                  </a:lnTo>
                  <a:lnTo>
                    <a:pt x="66044" y="614061"/>
                  </a:lnTo>
                  <a:lnTo>
                    <a:pt x="74260" y="607134"/>
                  </a:lnTo>
                  <a:lnTo>
                    <a:pt x="75368" y="605606"/>
                  </a:lnTo>
                  <a:lnTo>
                    <a:pt x="76205" y="603649"/>
                  </a:lnTo>
                  <a:lnTo>
                    <a:pt x="76556" y="600509"/>
                  </a:lnTo>
                  <a:lnTo>
                    <a:pt x="76629" y="593040"/>
                  </a:lnTo>
                  <a:lnTo>
                    <a:pt x="77533" y="590556"/>
                  </a:lnTo>
                  <a:lnTo>
                    <a:pt x="79199" y="588191"/>
                  </a:lnTo>
                  <a:lnTo>
                    <a:pt x="85620" y="582934"/>
                  </a:lnTo>
                  <a:lnTo>
                    <a:pt x="90019" y="577040"/>
                  </a:lnTo>
                  <a:lnTo>
                    <a:pt x="111781" y="569934"/>
                  </a:lnTo>
                  <a:lnTo>
                    <a:pt x="128163" y="567161"/>
                  </a:lnTo>
                  <a:lnTo>
                    <a:pt x="130169" y="567399"/>
                  </a:lnTo>
                  <a:lnTo>
                    <a:pt x="137224" y="569957"/>
                  </a:lnTo>
                  <a:lnTo>
                    <a:pt x="139094" y="570391"/>
                  </a:lnTo>
                  <a:lnTo>
                    <a:pt x="141737" y="570288"/>
                  </a:lnTo>
                  <a:lnTo>
                    <a:pt x="145075" y="569537"/>
                  </a:lnTo>
                  <a:lnTo>
                    <a:pt x="150812" y="567528"/>
                  </a:lnTo>
                  <a:lnTo>
                    <a:pt x="154293" y="566820"/>
                  </a:lnTo>
                  <a:lnTo>
                    <a:pt x="157233" y="565618"/>
                  </a:lnTo>
                  <a:lnTo>
                    <a:pt x="159166" y="563959"/>
                  </a:lnTo>
                  <a:lnTo>
                    <a:pt x="160802" y="560011"/>
                  </a:lnTo>
                  <a:lnTo>
                    <a:pt x="161146" y="557272"/>
                  </a:lnTo>
                  <a:lnTo>
                    <a:pt x="160889" y="555165"/>
                  </a:lnTo>
                  <a:lnTo>
                    <a:pt x="159833" y="552610"/>
                  </a:lnTo>
                  <a:lnTo>
                    <a:pt x="159447" y="551393"/>
                  </a:lnTo>
                  <a:lnTo>
                    <a:pt x="159170" y="549833"/>
                  </a:lnTo>
                  <a:lnTo>
                    <a:pt x="159475" y="548076"/>
                  </a:lnTo>
                  <a:lnTo>
                    <a:pt x="161042" y="544708"/>
                  </a:lnTo>
                  <a:lnTo>
                    <a:pt x="164423" y="540352"/>
                  </a:lnTo>
                  <a:lnTo>
                    <a:pt x="171360" y="533396"/>
                  </a:lnTo>
                  <a:lnTo>
                    <a:pt x="172696" y="532372"/>
                  </a:lnTo>
                  <a:lnTo>
                    <a:pt x="178215" y="530357"/>
                  </a:lnTo>
                  <a:lnTo>
                    <a:pt x="194455" y="528118"/>
                  </a:lnTo>
                  <a:lnTo>
                    <a:pt x="205523" y="515183"/>
                  </a:lnTo>
                  <a:lnTo>
                    <a:pt x="207260" y="513756"/>
                  </a:lnTo>
                  <a:lnTo>
                    <a:pt x="209478" y="512311"/>
                  </a:lnTo>
                  <a:lnTo>
                    <a:pt x="213553" y="510519"/>
                  </a:lnTo>
                  <a:lnTo>
                    <a:pt x="221575" y="508116"/>
                  </a:lnTo>
                  <a:lnTo>
                    <a:pt x="227212" y="505330"/>
                  </a:lnTo>
                  <a:lnTo>
                    <a:pt x="232021" y="500761"/>
                  </a:lnTo>
                  <a:lnTo>
                    <a:pt x="253539" y="475091"/>
                  </a:lnTo>
                  <a:lnTo>
                    <a:pt x="255477" y="473528"/>
                  </a:lnTo>
                  <a:lnTo>
                    <a:pt x="259153" y="471816"/>
                  </a:lnTo>
                  <a:lnTo>
                    <a:pt x="263132" y="470955"/>
                  </a:lnTo>
                  <a:lnTo>
                    <a:pt x="281170" y="470647"/>
                  </a:lnTo>
                  <a:lnTo>
                    <a:pt x="284950" y="469980"/>
                  </a:lnTo>
                  <a:lnTo>
                    <a:pt x="285294" y="469812"/>
                  </a:lnTo>
                  <a:lnTo>
                    <a:pt x="285737" y="469556"/>
                  </a:lnTo>
                  <a:lnTo>
                    <a:pt x="287314" y="467451"/>
                  </a:lnTo>
                  <a:lnTo>
                    <a:pt x="289377" y="464053"/>
                  </a:lnTo>
                  <a:lnTo>
                    <a:pt x="293467" y="455798"/>
                  </a:lnTo>
                  <a:lnTo>
                    <a:pt x="296252" y="451264"/>
                  </a:lnTo>
                  <a:lnTo>
                    <a:pt x="300547" y="446681"/>
                  </a:lnTo>
                  <a:lnTo>
                    <a:pt x="309406" y="440830"/>
                  </a:lnTo>
                  <a:lnTo>
                    <a:pt x="311601" y="436636"/>
                  </a:lnTo>
                  <a:lnTo>
                    <a:pt x="313597" y="425579"/>
                  </a:lnTo>
                  <a:lnTo>
                    <a:pt x="312540" y="419682"/>
                  </a:lnTo>
                  <a:lnTo>
                    <a:pt x="311053" y="416011"/>
                  </a:lnTo>
                  <a:lnTo>
                    <a:pt x="310051" y="414602"/>
                  </a:lnTo>
                  <a:lnTo>
                    <a:pt x="308897" y="413351"/>
                  </a:lnTo>
                  <a:lnTo>
                    <a:pt x="302432" y="407669"/>
                  </a:lnTo>
                  <a:lnTo>
                    <a:pt x="301314" y="406328"/>
                  </a:lnTo>
                  <a:lnTo>
                    <a:pt x="300380" y="404814"/>
                  </a:lnTo>
                  <a:lnTo>
                    <a:pt x="299612" y="403160"/>
                  </a:lnTo>
                  <a:lnTo>
                    <a:pt x="299110" y="401261"/>
                  </a:lnTo>
                  <a:lnTo>
                    <a:pt x="298759" y="399241"/>
                  </a:lnTo>
                  <a:lnTo>
                    <a:pt x="299389" y="395620"/>
                  </a:lnTo>
                  <a:lnTo>
                    <a:pt x="300938" y="391126"/>
                  </a:lnTo>
                  <a:lnTo>
                    <a:pt x="304954" y="382504"/>
                  </a:lnTo>
                  <a:lnTo>
                    <a:pt x="309217" y="376134"/>
                  </a:lnTo>
                  <a:lnTo>
                    <a:pt x="310612" y="375043"/>
                  </a:lnTo>
                  <a:lnTo>
                    <a:pt x="311772" y="373797"/>
                  </a:lnTo>
                  <a:lnTo>
                    <a:pt x="312816" y="371871"/>
                  </a:lnTo>
                  <a:lnTo>
                    <a:pt x="313312" y="369193"/>
                  </a:lnTo>
                  <a:lnTo>
                    <a:pt x="313120" y="356203"/>
                  </a:lnTo>
                  <a:lnTo>
                    <a:pt x="313605" y="353780"/>
                  </a:lnTo>
                  <a:lnTo>
                    <a:pt x="314381" y="351351"/>
                  </a:lnTo>
                  <a:lnTo>
                    <a:pt x="316237" y="348456"/>
                  </a:lnTo>
                  <a:lnTo>
                    <a:pt x="319959" y="343614"/>
                  </a:lnTo>
                  <a:lnTo>
                    <a:pt x="322489" y="338833"/>
                  </a:lnTo>
                  <a:lnTo>
                    <a:pt x="327942" y="324839"/>
                  </a:lnTo>
                  <a:lnTo>
                    <a:pt x="329499" y="322223"/>
                  </a:lnTo>
                  <a:lnTo>
                    <a:pt x="330873" y="320531"/>
                  </a:lnTo>
                  <a:lnTo>
                    <a:pt x="331903" y="318988"/>
                  </a:lnTo>
                  <a:lnTo>
                    <a:pt x="332565" y="316992"/>
                  </a:lnTo>
                  <a:lnTo>
                    <a:pt x="332256" y="313934"/>
                  </a:lnTo>
                  <a:lnTo>
                    <a:pt x="331704" y="312087"/>
                  </a:lnTo>
                  <a:lnTo>
                    <a:pt x="328041" y="308360"/>
                  </a:lnTo>
                  <a:lnTo>
                    <a:pt x="327088" y="304492"/>
                  </a:lnTo>
                  <a:lnTo>
                    <a:pt x="327291" y="299559"/>
                  </a:lnTo>
                  <a:lnTo>
                    <a:pt x="329308" y="285750"/>
                  </a:lnTo>
                  <a:lnTo>
                    <a:pt x="329360" y="283328"/>
                  </a:lnTo>
                  <a:lnTo>
                    <a:pt x="329109" y="281184"/>
                  </a:lnTo>
                  <a:lnTo>
                    <a:pt x="328558" y="279301"/>
                  </a:lnTo>
                  <a:lnTo>
                    <a:pt x="327755" y="277645"/>
                  </a:lnTo>
                  <a:lnTo>
                    <a:pt x="323967" y="271745"/>
                  </a:lnTo>
                  <a:lnTo>
                    <a:pt x="323231" y="270019"/>
                  </a:lnTo>
                  <a:lnTo>
                    <a:pt x="322660" y="268208"/>
                  </a:lnTo>
                  <a:lnTo>
                    <a:pt x="322406" y="266137"/>
                  </a:lnTo>
                  <a:lnTo>
                    <a:pt x="322740" y="263891"/>
                  </a:lnTo>
                  <a:lnTo>
                    <a:pt x="323577" y="261537"/>
                  </a:lnTo>
                  <a:lnTo>
                    <a:pt x="325554" y="258957"/>
                  </a:lnTo>
                  <a:lnTo>
                    <a:pt x="327139" y="257272"/>
                  </a:lnTo>
                  <a:lnTo>
                    <a:pt x="330044" y="254859"/>
                  </a:lnTo>
                  <a:lnTo>
                    <a:pt x="331484" y="253952"/>
                  </a:lnTo>
                  <a:lnTo>
                    <a:pt x="349431" y="245132"/>
                  </a:lnTo>
                  <a:lnTo>
                    <a:pt x="350830" y="244096"/>
                  </a:lnTo>
                  <a:lnTo>
                    <a:pt x="351857" y="241478"/>
                  </a:lnTo>
                  <a:lnTo>
                    <a:pt x="352413" y="237417"/>
                  </a:lnTo>
                  <a:lnTo>
                    <a:pt x="351532" y="228299"/>
                  </a:lnTo>
                  <a:lnTo>
                    <a:pt x="350541" y="224174"/>
                  </a:lnTo>
                  <a:lnTo>
                    <a:pt x="349202" y="221419"/>
                  </a:lnTo>
                  <a:lnTo>
                    <a:pt x="347742" y="220410"/>
                  </a:lnTo>
                  <a:lnTo>
                    <a:pt x="337239" y="216305"/>
                  </a:lnTo>
                  <a:lnTo>
                    <a:pt x="335725" y="215458"/>
                  </a:lnTo>
                  <a:lnTo>
                    <a:pt x="335024" y="213624"/>
                  </a:lnTo>
                  <a:lnTo>
                    <a:pt x="335232" y="210916"/>
                  </a:lnTo>
                  <a:lnTo>
                    <a:pt x="336732" y="206220"/>
                  </a:lnTo>
                  <a:lnTo>
                    <a:pt x="337090" y="203409"/>
                  </a:lnTo>
                  <a:lnTo>
                    <a:pt x="336542" y="201399"/>
                  </a:lnTo>
                  <a:lnTo>
                    <a:pt x="337938" y="198084"/>
                  </a:lnTo>
                  <a:lnTo>
                    <a:pt x="353159" y="191319"/>
                  </a:lnTo>
                  <a:lnTo>
                    <a:pt x="361115" y="195028"/>
                  </a:lnTo>
                  <a:lnTo>
                    <a:pt x="364502" y="194004"/>
                  </a:lnTo>
                  <a:lnTo>
                    <a:pt x="366935" y="191445"/>
                  </a:lnTo>
                  <a:lnTo>
                    <a:pt x="369830" y="187138"/>
                  </a:lnTo>
                  <a:lnTo>
                    <a:pt x="373199" y="180753"/>
                  </a:lnTo>
                  <a:lnTo>
                    <a:pt x="375230" y="175078"/>
                  </a:lnTo>
                  <a:lnTo>
                    <a:pt x="376393" y="172776"/>
                  </a:lnTo>
                  <a:lnTo>
                    <a:pt x="378415" y="169653"/>
                  </a:lnTo>
                  <a:lnTo>
                    <a:pt x="380872" y="167734"/>
                  </a:lnTo>
                  <a:lnTo>
                    <a:pt x="383115" y="166681"/>
                  </a:lnTo>
                  <a:lnTo>
                    <a:pt x="385319" y="166174"/>
                  </a:lnTo>
                  <a:lnTo>
                    <a:pt x="390775" y="165606"/>
                  </a:lnTo>
                  <a:lnTo>
                    <a:pt x="403779" y="162448"/>
                  </a:lnTo>
                  <a:lnTo>
                    <a:pt x="405606" y="162801"/>
                  </a:lnTo>
                  <a:lnTo>
                    <a:pt x="407589" y="162960"/>
                  </a:lnTo>
                  <a:lnTo>
                    <a:pt x="409577" y="164122"/>
                  </a:lnTo>
                  <a:lnTo>
                    <a:pt x="412481" y="165397"/>
                  </a:lnTo>
                  <a:lnTo>
                    <a:pt x="428935" y="170003"/>
                  </a:lnTo>
                  <a:lnTo>
                    <a:pt x="430932" y="169798"/>
                  </a:lnTo>
                  <a:lnTo>
                    <a:pt x="432706" y="169166"/>
                  </a:lnTo>
                  <a:lnTo>
                    <a:pt x="438671" y="165071"/>
                  </a:lnTo>
                  <a:lnTo>
                    <a:pt x="443428" y="162784"/>
                  </a:lnTo>
                  <a:lnTo>
                    <a:pt x="467310" y="170490"/>
                  </a:lnTo>
                  <a:lnTo>
                    <a:pt x="473894" y="170022"/>
                  </a:lnTo>
                  <a:lnTo>
                    <a:pt x="475588" y="166834"/>
                  </a:lnTo>
                  <a:lnTo>
                    <a:pt x="476526" y="165363"/>
                  </a:lnTo>
                  <a:lnTo>
                    <a:pt x="477745" y="164141"/>
                  </a:lnTo>
                  <a:lnTo>
                    <a:pt x="479103" y="163072"/>
                  </a:lnTo>
                  <a:lnTo>
                    <a:pt x="496120" y="157173"/>
                  </a:lnTo>
                  <a:lnTo>
                    <a:pt x="498745" y="155980"/>
                  </a:lnTo>
                  <a:lnTo>
                    <a:pt x="508892" y="148695"/>
                  </a:lnTo>
                  <a:lnTo>
                    <a:pt x="514622" y="145403"/>
                  </a:lnTo>
                  <a:lnTo>
                    <a:pt x="519224" y="144522"/>
                  </a:lnTo>
                  <a:lnTo>
                    <a:pt x="522480" y="143378"/>
                  </a:lnTo>
                  <a:lnTo>
                    <a:pt x="525918" y="141769"/>
                  </a:lnTo>
                  <a:lnTo>
                    <a:pt x="528328" y="141079"/>
                  </a:lnTo>
                  <a:lnTo>
                    <a:pt x="530574" y="140800"/>
                  </a:lnTo>
                  <a:lnTo>
                    <a:pt x="537973" y="141420"/>
                  </a:lnTo>
                  <a:lnTo>
                    <a:pt x="539627" y="140622"/>
                  </a:lnTo>
                  <a:lnTo>
                    <a:pt x="543036" y="137225"/>
                  </a:lnTo>
                  <a:lnTo>
                    <a:pt x="546304" y="134770"/>
                  </a:lnTo>
                  <a:lnTo>
                    <a:pt x="548809" y="134159"/>
                  </a:lnTo>
                  <a:lnTo>
                    <a:pt x="551141" y="134123"/>
                  </a:lnTo>
                  <a:lnTo>
                    <a:pt x="556812" y="135741"/>
                  </a:lnTo>
                  <a:lnTo>
                    <a:pt x="558323" y="136651"/>
                  </a:lnTo>
                  <a:lnTo>
                    <a:pt x="559278" y="138047"/>
                  </a:lnTo>
                  <a:lnTo>
                    <a:pt x="559578" y="139940"/>
                  </a:lnTo>
                  <a:lnTo>
                    <a:pt x="559435" y="144056"/>
                  </a:lnTo>
                  <a:lnTo>
                    <a:pt x="560068" y="146128"/>
                  </a:lnTo>
                  <a:lnTo>
                    <a:pt x="560823" y="147624"/>
                  </a:lnTo>
                  <a:lnTo>
                    <a:pt x="565363" y="150193"/>
                  </a:lnTo>
                  <a:lnTo>
                    <a:pt x="584183" y="148703"/>
                  </a:lnTo>
                  <a:lnTo>
                    <a:pt x="606278" y="152874"/>
                  </a:lnTo>
                  <a:lnTo>
                    <a:pt x="613207" y="152446"/>
                  </a:lnTo>
                  <a:lnTo>
                    <a:pt x="618049" y="147611"/>
                  </a:lnTo>
                  <a:lnTo>
                    <a:pt x="620790" y="146140"/>
                  </a:lnTo>
                  <a:lnTo>
                    <a:pt x="624946" y="144502"/>
                  </a:lnTo>
                  <a:lnTo>
                    <a:pt x="634055" y="142178"/>
                  </a:lnTo>
                  <a:lnTo>
                    <a:pt x="639563" y="141721"/>
                  </a:lnTo>
                  <a:lnTo>
                    <a:pt x="643147" y="141898"/>
                  </a:lnTo>
                  <a:lnTo>
                    <a:pt x="654132" y="145930"/>
                  </a:lnTo>
                  <a:lnTo>
                    <a:pt x="657541" y="147688"/>
                  </a:lnTo>
                  <a:lnTo>
                    <a:pt x="661652" y="150649"/>
                  </a:lnTo>
                  <a:lnTo>
                    <a:pt x="663848" y="151397"/>
                  </a:lnTo>
                  <a:lnTo>
                    <a:pt x="674978" y="157651"/>
                  </a:lnTo>
                  <a:lnTo>
                    <a:pt x="682110" y="162884"/>
                  </a:lnTo>
                  <a:lnTo>
                    <a:pt x="686576" y="165136"/>
                  </a:lnTo>
                  <a:lnTo>
                    <a:pt x="689602" y="164451"/>
                  </a:lnTo>
                  <a:lnTo>
                    <a:pt x="692408" y="162350"/>
                  </a:lnTo>
                  <a:lnTo>
                    <a:pt x="696346" y="160269"/>
                  </a:lnTo>
                  <a:lnTo>
                    <a:pt x="708312" y="158109"/>
                  </a:lnTo>
                  <a:lnTo>
                    <a:pt x="713033" y="161053"/>
                  </a:lnTo>
                  <a:lnTo>
                    <a:pt x="716304" y="166751"/>
                  </a:lnTo>
                  <a:lnTo>
                    <a:pt x="723847" y="172999"/>
                  </a:lnTo>
                  <a:lnTo>
                    <a:pt x="732025" y="174683"/>
                  </a:lnTo>
                  <a:lnTo>
                    <a:pt x="757601" y="169198"/>
                  </a:lnTo>
                  <a:lnTo>
                    <a:pt x="762466" y="168014"/>
                  </a:lnTo>
                  <a:lnTo>
                    <a:pt x="771712" y="165931"/>
                  </a:lnTo>
                  <a:lnTo>
                    <a:pt x="785956" y="166708"/>
                  </a:lnTo>
                  <a:lnTo>
                    <a:pt x="797870" y="157930"/>
                  </a:lnTo>
                  <a:lnTo>
                    <a:pt x="816898" y="136082"/>
                  </a:lnTo>
                  <a:lnTo>
                    <a:pt x="827761" y="140529"/>
                  </a:lnTo>
                  <a:lnTo>
                    <a:pt x="851217" y="150140"/>
                  </a:lnTo>
                  <a:lnTo>
                    <a:pt x="882700" y="163063"/>
                  </a:lnTo>
                  <a:lnTo>
                    <a:pt x="903398" y="168537"/>
                  </a:lnTo>
                  <a:lnTo>
                    <a:pt x="937819" y="170976"/>
                  </a:lnTo>
                  <a:lnTo>
                    <a:pt x="983223" y="174236"/>
                  </a:lnTo>
                  <a:lnTo>
                    <a:pt x="1013169" y="176447"/>
                  </a:lnTo>
                  <a:lnTo>
                    <a:pt x="1041118" y="178487"/>
                  </a:lnTo>
                  <a:lnTo>
                    <a:pt x="1041232" y="173818"/>
                  </a:lnTo>
                  <a:lnTo>
                    <a:pt x="1040565" y="169760"/>
                  </a:lnTo>
                  <a:lnTo>
                    <a:pt x="1039205" y="165915"/>
                  </a:lnTo>
                  <a:lnTo>
                    <a:pt x="1037302" y="161965"/>
                  </a:lnTo>
                  <a:lnTo>
                    <a:pt x="1035863" y="156692"/>
                  </a:lnTo>
                  <a:lnTo>
                    <a:pt x="1036603" y="130547"/>
                  </a:lnTo>
                  <a:lnTo>
                    <a:pt x="1036795" y="123826"/>
                  </a:lnTo>
                  <a:lnTo>
                    <a:pt x="1037411" y="102068"/>
                  </a:lnTo>
                  <a:lnTo>
                    <a:pt x="1044797" y="70040"/>
                  </a:lnTo>
                  <a:lnTo>
                    <a:pt x="1051372" y="41397"/>
                  </a:lnTo>
                  <a:lnTo>
                    <a:pt x="1058500" y="10596"/>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sp>
          <p:nvSpPr>
            <p:cNvPr id="24" name="Freeform 11">
              <a:extLst>
                <a:ext uri="{FF2B5EF4-FFF2-40B4-BE49-F238E27FC236}">
                  <a16:creationId xmlns:a16="http://schemas.microsoft.com/office/drawing/2014/main" id="{CFD7E643-8D4B-BDF1-4086-CA7F6DC2C7C1}"/>
                </a:ext>
              </a:extLst>
            </p:cNvPr>
            <p:cNvSpPr>
              <a:spLocks noChangeAspect="1"/>
            </p:cNvSpPr>
            <p:nvPr>
              <p:custDataLst>
                <p:tags r:id="rId9"/>
              </p:custDataLst>
            </p:nvPr>
          </p:nvSpPr>
          <p:spPr>
            <a:xfrm>
              <a:off x="3978338" y="4457210"/>
              <a:ext cx="2235717" cy="1464104"/>
            </a:xfrm>
            <a:custGeom>
              <a:avLst/>
              <a:gdLst/>
              <a:ahLst/>
              <a:cxnLst/>
              <a:rect l="l" t="t" r="r" b="b"/>
              <a:pathLst>
                <a:path w="2235717" h="1464104">
                  <a:moveTo>
                    <a:pt x="2041941" y="11986"/>
                  </a:moveTo>
                  <a:lnTo>
                    <a:pt x="2053452" y="22172"/>
                  </a:lnTo>
                  <a:lnTo>
                    <a:pt x="2058245" y="22916"/>
                  </a:lnTo>
                  <a:lnTo>
                    <a:pt x="2065464" y="25547"/>
                  </a:lnTo>
                  <a:lnTo>
                    <a:pt x="2087965" y="38645"/>
                  </a:lnTo>
                  <a:lnTo>
                    <a:pt x="2102150" y="43308"/>
                  </a:lnTo>
                  <a:lnTo>
                    <a:pt x="2124443" y="47305"/>
                  </a:lnTo>
                  <a:lnTo>
                    <a:pt x="2129070" y="47450"/>
                  </a:lnTo>
                  <a:lnTo>
                    <a:pt x="2139112" y="44128"/>
                  </a:lnTo>
                  <a:lnTo>
                    <a:pt x="2143977" y="48442"/>
                  </a:lnTo>
                  <a:lnTo>
                    <a:pt x="2145796" y="52168"/>
                  </a:lnTo>
                  <a:lnTo>
                    <a:pt x="2149016" y="65747"/>
                  </a:lnTo>
                  <a:lnTo>
                    <a:pt x="2150326" y="68485"/>
                  </a:lnTo>
                  <a:lnTo>
                    <a:pt x="2151701" y="70497"/>
                  </a:lnTo>
                  <a:lnTo>
                    <a:pt x="2154116" y="72462"/>
                  </a:lnTo>
                  <a:lnTo>
                    <a:pt x="2155080" y="73088"/>
                  </a:lnTo>
                  <a:lnTo>
                    <a:pt x="2160075" y="75441"/>
                  </a:lnTo>
                  <a:lnTo>
                    <a:pt x="2162927" y="78156"/>
                  </a:lnTo>
                  <a:lnTo>
                    <a:pt x="2167005" y="86469"/>
                  </a:lnTo>
                  <a:lnTo>
                    <a:pt x="2169227" y="89521"/>
                  </a:lnTo>
                  <a:lnTo>
                    <a:pt x="2175525" y="96347"/>
                  </a:lnTo>
                  <a:lnTo>
                    <a:pt x="2176645" y="98695"/>
                  </a:lnTo>
                  <a:lnTo>
                    <a:pt x="2176263" y="99827"/>
                  </a:lnTo>
                  <a:lnTo>
                    <a:pt x="2174944" y="99768"/>
                  </a:lnTo>
                  <a:lnTo>
                    <a:pt x="2173968" y="99433"/>
                  </a:lnTo>
                  <a:lnTo>
                    <a:pt x="2173185" y="99015"/>
                  </a:lnTo>
                  <a:lnTo>
                    <a:pt x="2172488" y="98765"/>
                  </a:lnTo>
                  <a:lnTo>
                    <a:pt x="2171087" y="98429"/>
                  </a:lnTo>
                  <a:lnTo>
                    <a:pt x="2169242" y="98530"/>
                  </a:lnTo>
                  <a:lnTo>
                    <a:pt x="2167462" y="99253"/>
                  </a:lnTo>
                  <a:lnTo>
                    <a:pt x="2166315" y="100624"/>
                  </a:lnTo>
                  <a:lnTo>
                    <a:pt x="2165564" y="102616"/>
                  </a:lnTo>
                  <a:lnTo>
                    <a:pt x="2166032" y="103730"/>
                  </a:lnTo>
                  <a:lnTo>
                    <a:pt x="2166429" y="104331"/>
                  </a:lnTo>
                  <a:lnTo>
                    <a:pt x="2174391" y="112891"/>
                  </a:lnTo>
                  <a:lnTo>
                    <a:pt x="2175709" y="113989"/>
                  </a:lnTo>
                  <a:lnTo>
                    <a:pt x="2176550" y="114172"/>
                  </a:lnTo>
                  <a:lnTo>
                    <a:pt x="2178103" y="114260"/>
                  </a:lnTo>
                  <a:lnTo>
                    <a:pt x="2180348" y="114688"/>
                  </a:lnTo>
                  <a:lnTo>
                    <a:pt x="2182723" y="115706"/>
                  </a:lnTo>
                  <a:lnTo>
                    <a:pt x="2186299" y="119003"/>
                  </a:lnTo>
                  <a:lnTo>
                    <a:pt x="2187798" y="121276"/>
                  </a:lnTo>
                  <a:lnTo>
                    <a:pt x="2188537" y="123662"/>
                  </a:lnTo>
                  <a:lnTo>
                    <a:pt x="2188262" y="125528"/>
                  </a:lnTo>
                  <a:lnTo>
                    <a:pt x="2188466" y="128255"/>
                  </a:lnTo>
                  <a:lnTo>
                    <a:pt x="2189431" y="129830"/>
                  </a:lnTo>
                  <a:lnTo>
                    <a:pt x="2190738" y="131129"/>
                  </a:lnTo>
                  <a:lnTo>
                    <a:pt x="2193480" y="133021"/>
                  </a:lnTo>
                  <a:lnTo>
                    <a:pt x="2194778" y="133499"/>
                  </a:lnTo>
                  <a:lnTo>
                    <a:pt x="2196049" y="132864"/>
                  </a:lnTo>
                  <a:lnTo>
                    <a:pt x="2198103" y="130276"/>
                  </a:lnTo>
                  <a:lnTo>
                    <a:pt x="2199607" y="129377"/>
                  </a:lnTo>
                  <a:lnTo>
                    <a:pt x="2201834" y="129150"/>
                  </a:lnTo>
                  <a:lnTo>
                    <a:pt x="2204033" y="129524"/>
                  </a:lnTo>
                  <a:lnTo>
                    <a:pt x="2206401" y="130342"/>
                  </a:lnTo>
                  <a:lnTo>
                    <a:pt x="2206803" y="131820"/>
                  </a:lnTo>
                  <a:lnTo>
                    <a:pt x="2206407" y="133224"/>
                  </a:lnTo>
                  <a:lnTo>
                    <a:pt x="2205398" y="134655"/>
                  </a:lnTo>
                  <a:lnTo>
                    <a:pt x="2204252" y="135953"/>
                  </a:lnTo>
                  <a:lnTo>
                    <a:pt x="2203365" y="137790"/>
                  </a:lnTo>
                  <a:lnTo>
                    <a:pt x="2202926" y="140123"/>
                  </a:lnTo>
                  <a:lnTo>
                    <a:pt x="2203727" y="144189"/>
                  </a:lnTo>
                  <a:lnTo>
                    <a:pt x="2205000" y="146199"/>
                  </a:lnTo>
                  <a:lnTo>
                    <a:pt x="2206584" y="147602"/>
                  </a:lnTo>
                  <a:lnTo>
                    <a:pt x="2209070" y="148864"/>
                  </a:lnTo>
                  <a:lnTo>
                    <a:pt x="2211962" y="150838"/>
                  </a:lnTo>
                  <a:lnTo>
                    <a:pt x="2216743" y="155415"/>
                  </a:lnTo>
                  <a:lnTo>
                    <a:pt x="2218873" y="158211"/>
                  </a:lnTo>
                  <a:lnTo>
                    <a:pt x="2220171" y="160678"/>
                  </a:lnTo>
                  <a:lnTo>
                    <a:pt x="2221216" y="164483"/>
                  </a:lnTo>
                  <a:lnTo>
                    <a:pt x="2221362" y="166386"/>
                  </a:lnTo>
                  <a:lnTo>
                    <a:pt x="2221007" y="167902"/>
                  </a:lnTo>
                  <a:lnTo>
                    <a:pt x="2219714" y="168353"/>
                  </a:lnTo>
                  <a:lnTo>
                    <a:pt x="2218275" y="167886"/>
                  </a:lnTo>
                  <a:lnTo>
                    <a:pt x="2215639" y="165850"/>
                  </a:lnTo>
                  <a:lnTo>
                    <a:pt x="2214202" y="165347"/>
                  </a:lnTo>
                  <a:lnTo>
                    <a:pt x="2212715" y="165570"/>
                  </a:lnTo>
                  <a:lnTo>
                    <a:pt x="2211597" y="166650"/>
                  </a:lnTo>
                  <a:lnTo>
                    <a:pt x="2210588" y="168044"/>
                  </a:lnTo>
                  <a:lnTo>
                    <a:pt x="2209791" y="169649"/>
                  </a:lnTo>
                  <a:lnTo>
                    <a:pt x="2208829" y="171064"/>
                  </a:lnTo>
                  <a:lnTo>
                    <a:pt x="2207648" y="172141"/>
                  </a:lnTo>
                  <a:lnTo>
                    <a:pt x="2205937" y="172464"/>
                  </a:lnTo>
                  <a:lnTo>
                    <a:pt x="2204298" y="172261"/>
                  </a:lnTo>
                  <a:lnTo>
                    <a:pt x="2201241" y="171138"/>
                  </a:lnTo>
                  <a:lnTo>
                    <a:pt x="2199817" y="171365"/>
                  </a:lnTo>
                  <a:lnTo>
                    <a:pt x="2199084" y="172955"/>
                  </a:lnTo>
                  <a:lnTo>
                    <a:pt x="2198969" y="175411"/>
                  </a:lnTo>
                  <a:lnTo>
                    <a:pt x="2199644" y="179108"/>
                  </a:lnTo>
                  <a:lnTo>
                    <a:pt x="2199847" y="181833"/>
                  </a:lnTo>
                  <a:lnTo>
                    <a:pt x="2199854" y="183694"/>
                  </a:lnTo>
                  <a:lnTo>
                    <a:pt x="2198632" y="186647"/>
                  </a:lnTo>
                  <a:lnTo>
                    <a:pt x="2193987" y="187312"/>
                  </a:lnTo>
                  <a:lnTo>
                    <a:pt x="2193035" y="191573"/>
                  </a:lnTo>
                  <a:lnTo>
                    <a:pt x="2191206" y="197143"/>
                  </a:lnTo>
                  <a:lnTo>
                    <a:pt x="2189394" y="206762"/>
                  </a:lnTo>
                  <a:lnTo>
                    <a:pt x="2186312" y="212312"/>
                  </a:lnTo>
                  <a:lnTo>
                    <a:pt x="2183463" y="215904"/>
                  </a:lnTo>
                  <a:lnTo>
                    <a:pt x="2178128" y="219365"/>
                  </a:lnTo>
                  <a:lnTo>
                    <a:pt x="2175124" y="219887"/>
                  </a:lnTo>
                  <a:lnTo>
                    <a:pt x="2171037" y="218755"/>
                  </a:lnTo>
                  <a:lnTo>
                    <a:pt x="2160963" y="211724"/>
                  </a:lnTo>
                  <a:lnTo>
                    <a:pt x="2152470" y="209853"/>
                  </a:lnTo>
                  <a:lnTo>
                    <a:pt x="2146258" y="206771"/>
                  </a:lnTo>
                  <a:lnTo>
                    <a:pt x="2137630" y="199483"/>
                  </a:lnTo>
                  <a:lnTo>
                    <a:pt x="2129715" y="194416"/>
                  </a:lnTo>
                  <a:lnTo>
                    <a:pt x="2119320" y="191778"/>
                  </a:lnTo>
                  <a:lnTo>
                    <a:pt x="2110195" y="192696"/>
                  </a:lnTo>
                  <a:lnTo>
                    <a:pt x="2096580" y="196892"/>
                  </a:lnTo>
                  <a:lnTo>
                    <a:pt x="2089473" y="196535"/>
                  </a:lnTo>
                  <a:lnTo>
                    <a:pt x="2074551" y="191895"/>
                  </a:lnTo>
                  <a:lnTo>
                    <a:pt x="2062322" y="153156"/>
                  </a:lnTo>
                  <a:lnTo>
                    <a:pt x="2050196" y="137579"/>
                  </a:lnTo>
                  <a:lnTo>
                    <a:pt x="2043525" y="111238"/>
                  </a:lnTo>
                  <a:lnTo>
                    <a:pt x="2043471" y="103542"/>
                  </a:lnTo>
                  <a:lnTo>
                    <a:pt x="2039582" y="93485"/>
                  </a:lnTo>
                  <a:lnTo>
                    <a:pt x="2033989" y="86112"/>
                  </a:lnTo>
                  <a:lnTo>
                    <a:pt x="2022291" y="75213"/>
                  </a:lnTo>
                  <a:lnTo>
                    <a:pt x="2022275" y="62520"/>
                  </a:lnTo>
                  <a:lnTo>
                    <a:pt x="2023627" y="52193"/>
                  </a:lnTo>
                  <a:lnTo>
                    <a:pt x="2035858" y="37752"/>
                  </a:lnTo>
                  <a:lnTo>
                    <a:pt x="2037066" y="31439"/>
                  </a:lnTo>
                  <a:lnTo>
                    <a:pt x="2034276" y="26878"/>
                  </a:lnTo>
                  <a:lnTo>
                    <a:pt x="2032999" y="21176"/>
                  </a:lnTo>
                  <a:lnTo>
                    <a:pt x="2039121" y="13840"/>
                  </a:lnTo>
                  <a:close/>
                  <a:moveTo>
                    <a:pt x="1894787" y="0"/>
                  </a:moveTo>
                  <a:lnTo>
                    <a:pt x="1896704" y="3951"/>
                  </a:lnTo>
                  <a:lnTo>
                    <a:pt x="1911521" y="24106"/>
                  </a:lnTo>
                  <a:lnTo>
                    <a:pt x="1923872" y="36176"/>
                  </a:lnTo>
                  <a:lnTo>
                    <a:pt x="1925226" y="39088"/>
                  </a:lnTo>
                  <a:lnTo>
                    <a:pt x="1925819" y="42081"/>
                  </a:lnTo>
                  <a:lnTo>
                    <a:pt x="1925577" y="44697"/>
                  </a:lnTo>
                  <a:lnTo>
                    <a:pt x="1925031" y="47865"/>
                  </a:lnTo>
                  <a:lnTo>
                    <a:pt x="1924010" y="49832"/>
                  </a:lnTo>
                  <a:lnTo>
                    <a:pt x="1922772" y="51298"/>
                  </a:lnTo>
                  <a:lnTo>
                    <a:pt x="1916137" y="56791"/>
                  </a:lnTo>
                  <a:lnTo>
                    <a:pt x="1914998" y="58171"/>
                  </a:lnTo>
                  <a:lnTo>
                    <a:pt x="1910657" y="65481"/>
                  </a:lnTo>
                  <a:lnTo>
                    <a:pt x="1908966" y="66476"/>
                  </a:lnTo>
                  <a:lnTo>
                    <a:pt x="1907153" y="66554"/>
                  </a:lnTo>
                  <a:lnTo>
                    <a:pt x="1901305" y="65081"/>
                  </a:lnTo>
                  <a:lnTo>
                    <a:pt x="1899459" y="65176"/>
                  </a:lnTo>
                  <a:lnTo>
                    <a:pt x="1898015" y="65907"/>
                  </a:lnTo>
                  <a:lnTo>
                    <a:pt x="1893838" y="68998"/>
                  </a:lnTo>
                  <a:lnTo>
                    <a:pt x="1890832" y="70637"/>
                  </a:lnTo>
                  <a:lnTo>
                    <a:pt x="1886672" y="72034"/>
                  </a:lnTo>
                  <a:lnTo>
                    <a:pt x="1885133" y="72780"/>
                  </a:lnTo>
                  <a:lnTo>
                    <a:pt x="1883526" y="74089"/>
                  </a:lnTo>
                  <a:lnTo>
                    <a:pt x="1883374" y="75614"/>
                  </a:lnTo>
                  <a:lnTo>
                    <a:pt x="1883838" y="77107"/>
                  </a:lnTo>
                  <a:lnTo>
                    <a:pt x="1885647" y="80489"/>
                  </a:lnTo>
                  <a:lnTo>
                    <a:pt x="1886418" y="82613"/>
                  </a:lnTo>
                  <a:lnTo>
                    <a:pt x="1886422" y="83762"/>
                  </a:lnTo>
                  <a:lnTo>
                    <a:pt x="1885758" y="85104"/>
                  </a:lnTo>
                  <a:lnTo>
                    <a:pt x="1884592" y="85991"/>
                  </a:lnTo>
                  <a:lnTo>
                    <a:pt x="1883095" y="86903"/>
                  </a:lnTo>
                  <a:lnTo>
                    <a:pt x="1878385" y="89173"/>
                  </a:lnTo>
                  <a:lnTo>
                    <a:pt x="1876474" y="91072"/>
                  </a:lnTo>
                  <a:lnTo>
                    <a:pt x="1874231" y="93852"/>
                  </a:lnTo>
                  <a:lnTo>
                    <a:pt x="1870617" y="99699"/>
                  </a:lnTo>
                  <a:lnTo>
                    <a:pt x="1868094" y="101576"/>
                  </a:lnTo>
                  <a:lnTo>
                    <a:pt x="1866097" y="101996"/>
                  </a:lnTo>
                  <a:lnTo>
                    <a:pt x="1862762" y="100309"/>
                  </a:lnTo>
                  <a:lnTo>
                    <a:pt x="1860128" y="101363"/>
                  </a:lnTo>
                  <a:lnTo>
                    <a:pt x="1856795" y="104360"/>
                  </a:lnTo>
                  <a:lnTo>
                    <a:pt x="1850550" y="113905"/>
                  </a:lnTo>
                  <a:lnTo>
                    <a:pt x="1847340" y="117873"/>
                  </a:lnTo>
                  <a:lnTo>
                    <a:pt x="1844582" y="119797"/>
                  </a:lnTo>
                  <a:lnTo>
                    <a:pt x="1842853" y="119354"/>
                  </a:lnTo>
                  <a:lnTo>
                    <a:pt x="1822675" y="109591"/>
                  </a:lnTo>
                  <a:lnTo>
                    <a:pt x="1821301" y="109324"/>
                  </a:lnTo>
                  <a:lnTo>
                    <a:pt x="1820369" y="110331"/>
                  </a:lnTo>
                  <a:lnTo>
                    <a:pt x="1811601" y="128831"/>
                  </a:lnTo>
                  <a:lnTo>
                    <a:pt x="1810134" y="132990"/>
                  </a:lnTo>
                  <a:lnTo>
                    <a:pt x="1809743" y="136038"/>
                  </a:lnTo>
                  <a:lnTo>
                    <a:pt x="1810386" y="137846"/>
                  </a:lnTo>
                  <a:lnTo>
                    <a:pt x="1815285" y="147144"/>
                  </a:lnTo>
                  <a:lnTo>
                    <a:pt x="1815375" y="149935"/>
                  </a:lnTo>
                  <a:lnTo>
                    <a:pt x="1814808" y="153942"/>
                  </a:lnTo>
                  <a:lnTo>
                    <a:pt x="1811068" y="166367"/>
                  </a:lnTo>
                  <a:lnTo>
                    <a:pt x="1810764" y="169636"/>
                  </a:lnTo>
                  <a:lnTo>
                    <a:pt x="1811174" y="171345"/>
                  </a:lnTo>
                  <a:lnTo>
                    <a:pt x="1813287" y="176793"/>
                  </a:lnTo>
                  <a:lnTo>
                    <a:pt x="1814525" y="179023"/>
                  </a:lnTo>
                  <a:lnTo>
                    <a:pt x="1815787" y="180615"/>
                  </a:lnTo>
                  <a:lnTo>
                    <a:pt x="1817300" y="181706"/>
                  </a:lnTo>
                  <a:lnTo>
                    <a:pt x="1819130" y="182316"/>
                  </a:lnTo>
                  <a:lnTo>
                    <a:pt x="1821328" y="182703"/>
                  </a:lnTo>
                  <a:lnTo>
                    <a:pt x="1825791" y="182931"/>
                  </a:lnTo>
                  <a:lnTo>
                    <a:pt x="1827709" y="183271"/>
                  </a:lnTo>
                  <a:lnTo>
                    <a:pt x="1829083" y="184285"/>
                  </a:lnTo>
                  <a:lnTo>
                    <a:pt x="1835811" y="196457"/>
                  </a:lnTo>
                  <a:lnTo>
                    <a:pt x="1838765" y="200606"/>
                  </a:lnTo>
                  <a:lnTo>
                    <a:pt x="1840036" y="201854"/>
                  </a:lnTo>
                  <a:lnTo>
                    <a:pt x="1841599" y="202857"/>
                  </a:lnTo>
                  <a:lnTo>
                    <a:pt x="1870378" y="209830"/>
                  </a:lnTo>
                  <a:lnTo>
                    <a:pt x="1872279" y="209716"/>
                  </a:lnTo>
                  <a:lnTo>
                    <a:pt x="1873724" y="208803"/>
                  </a:lnTo>
                  <a:lnTo>
                    <a:pt x="1874767" y="207347"/>
                  </a:lnTo>
                  <a:lnTo>
                    <a:pt x="1875587" y="205554"/>
                  </a:lnTo>
                  <a:lnTo>
                    <a:pt x="1876179" y="203553"/>
                  </a:lnTo>
                  <a:lnTo>
                    <a:pt x="1876584" y="201545"/>
                  </a:lnTo>
                  <a:lnTo>
                    <a:pt x="1877279" y="190582"/>
                  </a:lnTo>
                  <a:lnTo>
                    <a:pt x="1877601" y="188261"/>
                  </a:lnTo>
                  <a:lnTo>
                    <a:pt x="1878465" y="186562"/>
                  </a:lnTo>
                  <a:lnTo>
                    <a:pt x="1879642" y="185292"/>
                  </a:lnTo>
                  <a:lnTo>
                    <a:pt x="1880994" y="184394"/>
                  </a:lnTo>
                  <a:lnTo>
                    <a:pt x="1882467" y="184010"/>
                  </a:lnTo>
                  <a:lnTo>
                    <a:pt x="1883503" y="184012"/>
                  </a:lnTo>
                  <a:lnTo>
                    <a:pt x="1884948" y="184393"/>
                  </a:lnTo>
                  <a:lnTo>
                    <a:pt x="1904275" y="195093"/>
                  </a:lnTo>
                  <a:lnTo>
                    <a:pt x="1905977" y="196505"/>
                  </a:lnTo>
                  <a:lnTo>
                    <a:pt x="1907440" y="198855"/>
                  </a:lnTo>
                  <a:lnTo>
                    <a:pt x="1908023" y="202030"/>
                  </a:lnTo>
                  <a:lnTo>
                    <a:pt x="1908205" y="204624"/>
                  </a:lnTo>
                  <a:lnTo>
                    <a:pt x="1907808" y="210059"/>
                  </a:lnTo>
                  <a:lnTo>
                    <a:pt x="1907951" y="213672"/>
                  </a:lnTo>
                  <a:lnTo>
                    <a:pt x="1910277" y="215563"/>
                  </a:lnTo>
                  <a:lnTo>
                    <a:pt x="1913276" y="217043"/>
                  </a:lnTo>
                  <a:lnTo>
                    <a:pt x="1960325" y="231741"/>
                  </a:lnTo>
                  <a:lnTo>
                    <a:pt x="1970719" y="238616"/>
                  </a:lnTo>
                  <a:lnTo>
                    <a:pt x="1977936" y="241815"/>
                  </a:lnTo>
                  <a:lnTo>
                    <a:pt x="1979846" y="242218"/>
                  </a:lnTo>
                  <a:lnTo>
                    <a:pt x="1981909" y="242355"/>
                  </a:lnTo>
                  <a:lnTo>
                    <a:pt x="1983755" y="242045"/>
                  </a:lnTo>
                  <a:lnTo>
                    <a:pt x="1985244" y="241246"/>
                  </a:lnTo>
                  <a:lnTo>
                    <a:pt x="1986513" y="240094"/>
                  </a:lnTo>
                  <a:lnTo>
                    <a:pt x="1988698" y="237227"/>
                  </a:lnTo>
                  <a:lnTo>
                    <a:pt x="1990114" y="236318"/>
                  </a:lnTo>
                  <a:lnTo>
                    <a:pt x="1991921" y="235824"/>
                  </a:lnTo>
                  <a:lnTo>
                    <a:pt x="2005491" y="236548"/>
                  </a:lnTo>
                  <a:lnTo>
                    <a:pt x="2007704" y="236455"/>
                  </a:lnTo>
                  <a:lnTo>
                    <a:pt x="2009556" y="236000"/>
                  </a:lnTo>
                  <a:lnTo>
                    <a:pt x="2011231" y="235303"/>
                  </a:lnTo>
                  <a:lnTo>
                    <a:pt x="2017024" y="231636"/>
                  </a:lnTo>
                  <a:lnTo>
                    <a:pt x="2018562" y="230841"/>
                  </a:lnTo>
                  <a:lnTo>
                    <a:pt x="2020231" y="230271"/>
                  </a:lnTo>
                  <a:lnTo>
                    <a:pt x="2022083" y="230218"/>
                  </a:lnTo>
                  <a:lnTo>
                    <a:pt x="2023994" y="230587"/>
                  </a:lnTo>
                  <a:lnTo>
                    <a:pt x="2025655" y="231347"/>
                  </a:lnTo>
                  <a:lnTo>
                    <a:pt x="2046285" y="247376"/>
                  </a:lnTo>
                  <a:lnTo>
                    <a:pt x="2055906" y="251329"/>
                  </a:lnTo>
                  <a:lnTo>
                    <a:pt x="2062856" y="256887"/>
                  </a:lnTo>
                  <a:lnTo>
                    <a:pt x="2065570" y="258204"/>
                  </a:lnTo>
                  <a:lnTo>
                    <a:pt x="2068128" y="258822"/>
                  </a:lnTo>
                  <a:lnTo>
                    <a:pt x="2070290" y="258784"/>
                  </a:lnTo>
                  <a:lnTo>
                    <a:pt x="2080503" y="256589"/>
                  </a:lnTo>
                  <a:lnTo>
                    <a:pt x="2082731" y="257194"/>
                  </a:lnTo>
                  <a:lnTo>
                    <a:pt x="2085313" y="258324"/>
                  </a:lnTo>
                  <a:lnTo>
                    <a:pt x="2088556" y="260431"/>
                  </a:lnTo>
                  <a:lnTo>
                    <a:pt x="2092934" y="261656"/>
                  </a:lnTo>
                  <a:lnTo>
                    <a:pt x="2099862" y="265398"/>
                  </a:lnTo>
                  <a:lnTo>
                    <a:pt x="2104117" y="266874"/>
                  </a:lnTo>
                  <a:lnTo>
                    <a:pt x="2108416" y="269867"/>
                  </a:lnTo>
                  <a:lnTo>
                    <a:pt x="2109600" y="269644"/>
                  </a:lnTo>
                  <a:lnTo>
                    <a:pt x="2110445" y="268587"/>
                  </a:lnTo>
                  <a:lnTo>
                    <a:pt x="2112201" y="267113"/>
                  </a:lnTo>
                  <a:lnTo>
                    <a:pt x="2114730" y="266238"/>
                  </a:lnTo>
                  <a:lnTo>
                    <a:pt x="2120444" y="266594"/>
                  </a:lnTo>
                  <a:lnTo>
                    <a:pt x="2122506" y="268124"/>
                  </a:lnTo>
                  <a:lnTo>
                    <a:pt x="2123917" y="270155"/>
                  </a:lnTo>
                  <a:lnTo>
                    <a:pt x="2124579" y="272152"/>
                  </a:lnTo>
                  <a:lnTo>
                    <a:pt x="2128680" y="275978"/>
                  </a:lnTo>
                  <a:lnTo>
                    <a:pt x="2139072" y="283251"/>
                  </a:lnTo>
                  <a:lnTo>
                    <a:pt x="2145874" y="289549"/>
                  </a:lnTo>
                  <a:lnTo>
                    <a:pt x="2151437" y="293132"/>
                  </a:lnTo>
                  <a:lnTo>
                    <a:pt x="2154623" y="294276"/>
                  </a:lnTo>
                  <a:lnTo>
                    <a:pt x="2157169" y="294390"/>
                  </a:lnTo>
                  <a:lnTo>
                    <a:pt x="2158853" y="293480"/>
                  </a:lnTo>
                  <a:lnTo>
                    <a:pt x="2160758" y="292890"/>
                  </a:lnTo>
                  <a:lnTo>
                    <a:pt x="2163076" y="292501"/>
                  </a:lnTo>
                  <a:lnTo>
                    <a:pt x="2164298" y="293486"/>
                  </a:lnTo>
                  <a:lnTo>
                    <a:pt x="2164789" y="295058"/>
                  </a:lnTo>
                  <a:lnTo>
                    <a:pt x="2164549" y="297180"/>
                  </a:lnTo>
                  <a:lnTo>
                    <a:pt x="2164829" y="299254"/>
                  </a:lnTo>
                  <a:lnTo>
                    <a:pt x="2165691" y="301917"/>
                  </a:lnTo>
                  <a:lnTo>
                    <a:pt x="2168659" y="303691"/>
                  </a:lnTo>
                  <a:lnTo>
                    <a:pt x="2170020" y="305703"/>
                  </a:lnTo>
                  <a:lnTo>
                    <a:pt x="2171014" y="307881"/>
                  </a:lnTo>
                  <a:lnTo>
                    <a:pt x="2171696" y="310027"/>
                  </a:lnTo>
                  <a:lnTo>
                    <a:pt x="2172967" y="312290"/>
                  </a:lnTo>
                  <a:lnTo>
                    <a:pt x="2174747" y="313355"/>
                  </a:lnTo>
                  <a:lnTo>
                    <a:pt x="2176605" y="313749"/>
                  </a:lnTo>
                  <a:lnTo>
                    <a:pt x="2178399" y="313501"/>
                  </a:lnTo>
                  <a:lnTo>
                    <a:pt x="2179788" y="312908"/>
                  </a:lnTo>
                  <a:lnTo>
                    <a:pt x="2181202" y="312753"/>
                  </a:lnTo>
                  <a:lnTo>
                    <a:pt x="2182651" y="313876"/>
                  </a:lnTo>
                  <a:lnTo>
                    <a:pt x="2184646" y="316355"/>
                  </a:lnTo>
                  <a:lnTo>
                    <a:pt x="2186506" y="317697"/>
                  </a:lnTo>
                  <a:lnTo>
                    <a:pt x="2188493" y="318662"/>
                  </a:lnTo>
                  <a:lnTo>
                    <a:pt x="2195829" y="319270"/>
                  </a:lnTo>
                  <a:lnTo>
                    <a:pt x="2197570" y="320152"/>
                  </a:lnTo>
                  <a:lnTo>
                    <a:pt x="2198726" y="321481"/>
                  </a:lnTo>
                  <a:lnTo>
                    <a:pt x="2199494" y="323103"/>
                  </a:lnTo>
                  <a:lnTo>
                    <a:pt x="2199970" y="324930"/>
                  </a:lnTo>
                  <a:lnTo>
                    <a:pt x="2200252" y="326894"/>
                  </a:lnTo>
                  <a:lnTo>
                    <a:pt x="2200290" y="329066"/>
                  </a:lnTo>
                  <a:lnTo>
                    <a:pt x="2200708" y="331127"/>
                  </a:lnTo>
                  <a:lnTo>
                    <a:pt x="2201948" y="333645"/>
                  </a:lnTo>
                  <a:lnTo>
                    <a:pt x="2205535" y="334466"/>
                  </a:lnTo>
                  <a:lnTo>
                    <a:pt x="2212535" y="340058"/>
                  </a:lnTo>
                  <a:lnTo>
                    <a:pt x="2215599" y="344595"/>
                  </a:lnTo>
                  <a:lnTo>
                    <a:pt x="2216752" y="347931"/>
                  </a:lnTo>
                  <a:lnTo>
                    <a:pt x="2217001" y="350532"/>
                  </a:lnTo>
                  <a:lnTo>
                    <a:pt x="2216795" y="352874"/>
                  </a:lnTo>
                  <a:lnTo>
                    <a:pt x="2216347" y="355370"/>
                  </a:lnTo>
                  <a:lnTo>
                    <a:pt x="2216311" y="358067"/>
                  </a:lnTo>
                  <a:lnTo>
                    <a:pt x="2216719" y="362262"/>
                  </a:lnTo>
                  <a:lnTo>
                    <a:pt x="2218465" y="365243"/>
                  </a:lnTo>
                  <a:lnTo>
                    <a:pt x="2218802" y="367993"/>
                  </a:lnTo>
                  <a:lnTo>
                    <a:pt x="2218497" y="374963"/>
                  </a:lnTo>
                  <a:lnTo>
                    <a:pt x="2219095" y="377453"/>
                  </a:lnTo>
                  <a:lnTo>
                    <a:pt x="2220223" y="379310"/>
                  </a:lnTo>
                  <a:lnTo>
                    <a:pt x="2221581" y="380285"/>
                  </a:lnTo>
                  <a:lnTo>
                    <a:pt x="2225055" y="382033"/>
                  </a:lnTo>
                  <a:lnTo>
                    <a:pt x="2226863" y="383376"/>
                  </a:lnTo>
                  <a:lnTo>
                    <a:pt x="2227656" y="384398"/>
                  </a:lnTo>
                  <a:lnTo>
                    <a:pt x="2228187" y="386009"/>
                  </a:lnTo>
                  <a:lnTo>
                    <a:pt x="2228506" y="388102"/>
                  </a:lnTo>
                  <a:lnTo>
                    <a:pt x="2228754" y="393622"/>
                  </a:lnTo>
                  <a:lnTo>
                    <a:pt x="2229058" y="395058"/>
                  </a:lnTo>
                  <a:lnTo>
                    <a:pt x="2230009" y="396689"/>
                  </a:lnTo>
                  <a:lnTo>
                    <a:pt x="2230995" y="397574"/>
                  </a:lnTo>
                  <a:lnTo>
                    <a:pt x="2234749" y="400248"/>
                  </a:lnTo>
                  <a:lnTo>
                    <a:pt x="2235717" y="402018"/>
                  </a:lnTo>
                  <a:lnTo>
                    <a:pt x="2235711" y="402025"/>
                  </a:lnTo>
                  <a:lnTo>
                    <a:pt x="2212428" y="430460"/>
                  </a:lnTo>
                  <a:lnTo>
                    <a:pt x="2203617" y="436083"/>
                  </a:lnTo>
                  <a:lnTo>
                    <a:pt x="2192886" y="456780"/>
                  </a:lnTo>
                  <a:lnTo>
                    <a:pt x="2176112" y="474908"/>
                  </a:lnTo>
                  <a:lnTo>
                    <a:pt x="2130342" y="514946"/>
                  </a:lnTo>
                  <a:lnTo>
                    <a:pt x="2124838" y="517545"/>
                  </a:lnTo>
                  <a:lnTo>
                    <a:pt x="2106077" y="522063"/>
                  </a:lnTo>
                  <a:lnTo>
                    <a:pt x="2099092" y="525003"/>
                  </a:lnTo>
                  <a:lnTo>
                    <a:pt x="2092966" y="529503"/>
                  </a:lnTo>
                  <a:lnTo>
                    <a:pt x="2090199" y="535527"/>
                  </a:lnTo>
                  <a:lnTo>
                    <a:pt x="2070771" y="557572"/>
                  </a:lnTo>
                  <a:lnTo>
                    <a:pt x="2064057" y="560128"/>
                  </a:lnTo>
                  <a:lnTo>
                    <a:pt x="2061262" y="561962"/>
                  </a:lnTo>
                  <a:lnTo>
                    <a:pt x="2058938" y="568609"/>
                  </a:lnTo>
                  <a:lnTo>
                    <a:pt x="2056744" y="571271"/>
                  </a:lnTo>
                  <a:lnTo>
                    <a:pt x="2054312" y="573207"/>
                  </a:lnTo>
                  <a:lnTo>
                    <a:pt x="2052645" y="573883"/>
                  </a:lnTo>
                  <a:lnTo>
                    <a:pt x="2045863" y="575319"/>
                  </a:lnTo>
                  <a:lnTo>
                    <a:pt x="2040281" y="579449"/>
                  </a:lnTo>
                  <a:lnTo>
                    <a:pt x="2030206" y="589792"/>
                  </a:lnTo>
                  <a:lnTo>
                    <a:pt x="2025305" y="592430"/>
                  </a:lnTo>
                  <a:lnTo>
                    <a:pt x="2013318" y="596327"/>
                  </a:lnTo>
                  <a:lnTo>
                    <a:pt x="2005327" y="601596"/>
                  </a:lnTo>
                  <a:lnTo>
                    <a:pt x="2002719" y="602092"/>
                  </a:lnTo>
                  <a:lnTo>
                    <a:pt x="1999880" y="602235"/>
                  </a:lnTo>
                  <a:lnTo>
                    <a:pt x="1996671" y="603080"/>
                  </a:lnTo>
                  <a:lnTo>
                    <a:pt x="1995202" y="603192"/>
                  </a:lnTo>
                  <a:lnTo>
                    <a:pt x="1991910" y="602542"/>
                  </a:lnTo>
                  <a:lnTo>
                    <a:pt x="1990530" y="602831"/>
                  </a:lnTo>
                  <a:lnTo>
                    <a:pt x="1988603" y="605107"/>
                  </a:lnTo>
                  <a:lnTo>
                    <a:pt x="1988940" y="606957"/>
                  </a:lnTo>
                  <a:lnTo>
                    <a:pt x="1989995" y="608550"/>
                  </a:lnTo>
                  <a:lnTo>
                    <a:pt x="1990224" y="610051"/>
                  </a:lnTo>
                  <a:lnTo>
                    <a:pt x="1983745" y="623020"/>
                  </a:lnTo>
                  <a:lnTo>
                    <a:pt x="1974742" y="627680"/>
                  </a:lnTo>
                  <a:lnTo>
                    <a:pt x="1972997" y="629734"/>
                  </a:lnTo>
                  <a:lnTo>
                    <a:pt x="1971416" y="638337"/>
                  </a:lnTo>
                  <a:lnTo>
                    <a:pt x="1967984" y="642849"/>
                  </a:lnTo>
                  <a:lnTo>
                    <a:pt x="1957874" y="649679"/>
                  </a:lnTo>
                  <a:lnTo>
                    <a:pt x="1947694" y="660067"/>
                  </a:lnTo>
                  <a:lnTo>
                    <a:pt x="1942798" y="666532"/>
                  </a:lnTo>
                  <a:lnTo>
                    <a:pt x="1940571" y="672097"/>
                  </a:lnTo>
                  <a:lnTo>
                    <a:pt x="1939655" y="675419"/>
                  </a:lnTo>
                  <a:lnTo>
                    <a:pt x="1933932" y="684894"/>
                  </a:lnTo>
                  <a:lnTo>
                    <a:pt x="1930646" y="686660"/>
                  </a:lnTo>
                  <a:lnTo>
                    <a:pt x="1929741" y="687342"/>
                  </a:lnTo>
                  <a:lnTo>
                    <a:pt x="1929175" y="688697"/>
                  </a:lnTo>
                  <a:lnTo>
                    <a:pt x="1928026" y="692957"/>
                  </a:lnTo>
                  <a:lnTo>
                    <a:pt x="1927415" y="694224"/>
                  </a:lnTo>
                  <a:lnTo>
                    <a:pt x="1907335" y="702632"/>
                  </a:lnTo>
                  <a:lnTo>
                    <a:pt x="1904270" y="706819"/>
                  </a:lnTo>
                  <a:lnTo>
                    <a:pt x="1902799" y="712558"/>
                  </a:lnTo>
                  <a:lnTo>
                    <a:pt x="1899549" y="718976"/>
                  </a:lnTo>
                  <a:lnTo>
                    <a:pt x="1890849" y="731556"/>
                  </a:lnTo>
                  <a:lnTo>
                    <a:pt x="1852595" y="769978"/>
                  </a:lnTo>
                  <a:lnTo>
                    <a:pt x="1820308" y="811230"/>
                  </a:lnTo>
                  <a:lnTo>
                    <a:pt x="1804096" y="820547"/>
                  </a:lnTo>
                  <a:lnTo>
                    <a:pt x="1801352" y="823891"/>
                  </a:lnTo>
                  <a:lnTo>
                    <a:pt x="1760050" y="859709"/>
                  </a:lnTo>
                  <a:lnTo>
                    <a:pt x="1752891" y="869502"/>
                  </a:lnTo>
                  <a:lnTo>
                    <a:pt x="1750295" y="871679"/>
                  </a:lnTo>
                  <a:lnTo>
                    <a:pt x="1745301" y="873918"/>
                  </a:lnTo>
                  <a:lnTo>
                    <a:pt x="1742543" y="875890"/>
                  </a:lnTo>
                  <a:lnTo>
                    <a:pt x="1731180" y="887122"/>
                  </a:lnTo>
                  <a:lnTo>
                    <a:pt x="1725676" y="894281"/>
                  </a:lnTo>
                  <a:lnTo>
                    <a:pt x="1723174" y="900707"/>
                  </a:lnTo>
                  <a:lnTo>
                    <a:pt x="1721118" y="904854"/>
                  </a:lnTo>
                  <a:lnTo>
                    <a:pt x="1687259" y="929668"/>
                  </a:lnTo>
                  <a:lnTo>
                    <a:pt x="1679541" y="933519"/>
                  </a:lnTo>
                  <a:lnTo>
                    <a:pt x="1669610" y="941431"/>
                  </a:lnTo>
                  <a:lnTo>
                    <a:pt x="1664748" y="943800"/>
                  </a:lnTo>
                  <a:lnTo>
                    <a:pt x="1663620" y="949327"/>
                  </a:lnTo>
                  <a:lnTo>
                    <a:pt x="1656563" y="954552"/>
                  </a:lnTo>
                  <a:lnTo>
                    <a:pt x="1641684" y="962086"/>
                  </a:lnTo>
                  <a:lnTo>
                    <a:pt x="1627416" y="971796"/>
                  </a:lnTo>
                  <a:lnTo>
                    <a:pt x="1618437" y="976368"/>
                  </a:lnTo>
                  <a:lnTo>
                    <a:pt x="1601918" y="980743"/>
                  </a:lnTo>
                  <a:lnTo>
                    <a:pt x="1594173" y="987680"/>
                  </a:lnTo>
                  <a:lnTo>
                    <a:pt x="1588156" y="997249"/>
                  </a:lnTo>
                  <a:lnTo>
                    <a:pt x="1585588" y="1007608"/>
                  </a:lnTo>
                  <a:lnTo>
                    <a:pt x="1582607" y="1015033"/>
                  </a:lnTo>
                  <a:lnTo>
                    <a:pt x="1575951" y="1022176"/>
                  </a:lnTo>
                  <a:lnTo>
                    <a:pt x="1544903" y="1046738"/>
                  </a:lnTo>
                  <a:lnTo>
                    <a:pt x="1535859" y="1049750"/>
                  </a:lnTo>
                  <a:lnTo>
                    <a:pt x="1533131" y="1052425"/>
                  </a:lnTo>
                  <a:lnTo>
                    <a:pt x="1529114" y="1058017"/>
                  </a:lnTo>
                  <a:lnTo>
                    <a:pt x="1525003" y="1060311"/>
                  </a:lnTo>
                  <a:lnTo>
                    <a:pt x="1524484" y="1061586"/>
                  </a:lnTo>
                  <a:lnTo>
                    <a:pt x="1524359" y="1063388"/>
                  </a:lnTo>
                  <a:lnTo>
                    <a:pt x="1524013" y="1065300"/>
                  </a:lnTo>
                  <a:lnTo>
                    <a:pt x="1522782" y="1067042"/>
                  </a:lnTo>
                  <a:lnTo>
                    <a:pt x="1508459" y="1073183"/>
                  </a:lnTo>
                  <a:lnTo>
                    <a:pt x="1502525" y="1079614"/>
                  </a:lnTo>
                  <a:lnTo>
                    <a:pt x="1499188" y="1081071"/>
                  </a:lnTo>
                  <a:lnTo>
                    <a:pt x="1493444" y="1081834"/>
                  </a:lnTo>
                  <a:lnTo>
                    <a:pt x="1478683" y="1086913"/>
                  </a:lnTo>
                  <a:lnTo>
                    <a:pt x="1473525" y="1089959"/>
                  </a:lnTo>
                  <a:lnTo>
                    <a:pt x="1446359" y="1117370"/>
                  </a:lnTo>
                  <a:lnTo>
                    <a:pt x="1436299" y="1125281"/>
                  </a:lnTo>
                  <a:lnTo>
                    <a:pt x="1415262" y="1132751"/>
                  </a:lnTo>
                  <a:lnTo>
                    <a:pt x="1411826" y="1135619"/>
                  </a:lnTo>
                  <a:lnTo>
                    <a:pt x="1410470" y="1136101"/>
                  </a:lnTo>
                  <a:lnTo>
                    <a:pt x="1403344" y="1146129"/>
                  </a:lnTo>
                  <a:lnTo>
                    <a:pt x="1401057" y="1147362"/>
                  </a:lnTo>
                  <a:lnTo>
                    <a:pt x="1398785" y="1147995"/>
                  </a:lnTo>
                  <a:lnTo>
                    <a:pt x="1396324" y="1147621"/>
                  </a:lnTo>
                  <a:lnTo>
                    <a:pt x="1393226" y="1145883"/>
                  </a:lnTo>
                  <a:lnTo>
                    <a:pt x="1390884" y="1154826"/>
                  </a:lnTo>
                  <a:lnTo>
                    <a:pt x="1383641" y="1162332"/>
                  </a:lnTo>
                  <a:lnTo>
                    <a:pt x="1367309" y="1174842"/>
                  </a:lnTo>
                  <a:lnTo>
                    <a:pt x="1360016" y="1178971"/>
                  </a:lnTo>
                  <a:lnTo>
                    <a:pt x="1358818" y="1178943"/>
                  </a:lnTo>
                  <a:lnTo>
                    <a:pt x="1357594" y="1178055"/>
                  </a:lnTo>
                  <a:lnTo>
                    <a:pt x="1356660" y="1177088"/>
                  </a:lnTo>
                  <a:lnTo>
                    <a:pt x="1356094" y="1176703"/>
                  </a:lnTo>
                  <a:lnTo>
                    <a:pt x="1355062" y="1177739"/>
                  </a:lnTo>
                  <a:lnTo>
                    <a:pt x="1353771" y="1181464"/>
                  </a:lnTo>
                  <a:lnTo>
                    <a:pt x="1321905" y="1202523"/>
                  </a:lnTo>
                  <a:lnTo>
                    <a:pt x="1319024" y="1205898"/>
                  </a:lnTo>
                  <a:lnTo>
                    <a:pt x="1296518" y="1216241"/>
                  </a:lnTo>
                  <a:lnTo>
                    <a:pt x="1291841" y="1219810"/>
                  </a:lnTo>
                  <a:lnTo>
                    <a:pt x="1289537" y="1222196"/>
                  </a:lnTo>
                  <a:lnTo>
                    <a:pt x="1288478" y="1224580"/>
                  </a:lnTo>
                  <a:lnTo>
                    <a:pt x="1287844" y="1227232"/>
                  </a:lnTo>
                  <a:lnTo>
                    <a:pt x="1286154" y="1230004"/>
                  </a:lnTo>
                  <a:lnTo>
                    <a:pt x="1283761" y="1232131"/>
                  </a:lnTo>
                  <a:lnTo>
                    <a:pt x="1281064" y="1232934"/>
                  </a:lnTo>
                  <a:lnTo>
                    <a:pt x="1275014" y="1233898"/>
                  </a:lnTo>
                  <a:lnTo>
                    <a:pt x="1249250" y="1247240"/>
                  </a:lnTo>
                  <a:lnTo>
                    <a:pt x="1243555" y="1248560"/>
                  </a:lnTo>
                  <a:lnTo>
                    <a:pt x="1236471" y="1248878"/>
                  </a:lnTo>
                  <a:lnTo>
                    <a:pt x="1229927" y="1250813"/>
                  </a:lnTo>
                  <a:lnTo>
                    <a:pt x="1213165" y="1265017"/>
                  </a:lnTo>
                  <a:lnTo>
                    <a:pt x="1207184" y="1266537"/>
                  </a:lnTo>
                  <a:lnTo>
                    <a:pt x="1193009" y="1267993"/>
                  </a:lnTo>
                  <a:lnTo>
                    <a:pt x="1183101" y="1273715"/>
                  </a:lnTo>
                  <a:lnTo>
                    <a:pt x="1154742" y="1285419"/>
                  </a:lnTo>
                  <a:lnTo>
                    <a:pt x="1151202" y="1285759"/>
                  </a:lnTo>
                  <a:lnTo>
                    <a:pt x="1148882" y="1287237"/>
                  </a:lnTo>
                  <a:lnTo>
                    <a:pt x="1146828" y="1293763"/>
                  </a:lnTo>
                  <a:lnTo>
                    <a:pt x="1144938" y="1295277"/>
                  </a:lnTo>
                  <a:lnTo>
                    <a:pt x="1138549" y="1296143"/>
                  </a:lnTo>
                  <a:lnTo>
                    <a:pt x="1110239" y="1309888"/>
                  </a:lnTo>
                  <a:lnTo>
                    <a:pt x="1098736" y="1312858"/>
                  </a:lnTo>
                  <a:lnTo>
                    <a:pt x="1086633" y="1313302"/>
                  </a:lnTo>
                  <a:lnTo>
                    <a:pt x="1061789" y="1309238"/>
                  </a:lnTo>
                  <a:lnTo>
                    <a:pt x="1054031" y="1309442"/>
                  </a:lnTo>
                  <a:lnTo>
                    <a:pt x="1048362" y="1311940"/>
                  </a:lnTo>
                  <a:lnTo>
                    <a:pt x="1043196" y="1312784"/>
                  </a:lnTo>
                  <a:lnTo>
                    <a:pt x="1036370" y="1309739"/>
                  </a:lnTo>
                  <a:lnTo>
                    <a:pt x="1025444" y="1303060"/>
                  </a:lnTo>
                  <a:lnTo>
                    <a:pt x="986536" y="1294686"/>
                  </a:lnTo>
                  <a:lnTo>
                    <a:pt x="946298" y="1292040"/>
                  </a:lnTo>
                  <a:lnTo>
                    <a:pt x="920500" y="1295631"/>
                  </a:lnTo>
                  <a:lnTo>
                    <a:pt x="896364" y="1303038"/>
                  </a:lnTo>
                  <a:lnTo>
                    <a:pt x="874474" y="1313605"/>
                  </a:lnTo>
                  <a:lnTo>
                    <a:pt x="865007" y="1320911"/>
                  </a:lnTo>
                  <a:lnTo>
                    <a:pt x="857311" y="1330524"/>
                  </a:lnTo>
                  <a:lnTo>
                    <a:pt x="851630" y="1341903"/>
                  </a:lnTo>
                  <a:lnTo>
                    <a:pt x="846618" y="1361650"/>
                  </a:lnTo>
                  <a:lnTo>
                    <a:pt x="845783" y="1369947"/>
                  </a:lnTo>
                  <a:lnTo>
                    <a:pt x="847059" y="1373795"/>
                  </a:lnTo>
                  <a:lnTo>
                    <a:pt x="852748" y="1376620"/>
                  </a:lnTo>
                  <a:lnTo>
                    <a:pt x="854028" y="1379723"/>
                  </a:lnTo>
                  <a:lnTo>
                    <a:pt x="855413" y="1381882"/>
                  </a:lnTo>
                  <a:lnTo>
                    <a:pt x="863780" y="1388225"/>
                  </a:lnTo>
                  <a:lnTo>
                    <a:pt x="869144" y="1397178"/>
                  </a:lnTo>
                  <a:lnTo>
                    <a:pt x="871659" y="1400321"/>
                  </a:lnTo>
                  <a:lnTo>
                    <a:pt x="871205" y="1403066"/>
                  </a:lnTo>
                  <a:lnTo>
                    <a:pt x="870647" y="1404178"/>
                  </a:lnTo>
                  <a:lnTo>
                    <a:pt x="869613" y="1405315"/>
                  </a:lnTo>
                  <a:lnTo>
                    <a:pt x="860437" y="1402285"/>
                  </a:lnTo>
                  <a:lnTo>
                    <a:pt x="854067" y="1404322"/>
                  </a:lnTo>
                  <a:lnTo>
                    <a:pt x="848159" y="1407996"/>
                  </a:lnTo>
                  <a:lnTo>
                    <a:pt x="840533" y="1409852"/>
                  </a:lnTo>
                  <a:lnTo>
                    <a:pt x="831411" y="1408721"/>
                  </a:lnTo>
                  <a:lnTo>
                    <a:pt x="815968" y="1403681"/>
                  </a:lnTo>
                  <a:lnTo>
                    <a:pt x="807583" y="1402218"/>
                  </a:lnTo>
                  <a:lnTo>
                    <a:pt x="793013" y="1404009"/>
                  </a:lnTo>
                  <a:lnTo>
                    <a:pt x="785734" y="1403992"/>
                  </a:lnTo>
                  <a:lnTo>
                    <a:pt x="777893" y="1399246"/>
                  </a:lnTo>
                  <a:lnTo>
                    <a:pt x="767509" y="1397352"/>
                  </a:lnTo>
                  <a:lnTo>
                    <a:pt x="757562" y="1389879"/>
                  </a:lnTo>
                  <a:lnTo>
                    <a:pt x="746974" y="1385527"/>
                  </a:lnTo>
                  <a:lnTo>
                    <a:pt x="722184" y="1378737"/>
                  </a:lnTo>
                  <a:lnTo>
                    <a:pt x="695407" y="1378056"/>
                  </a:lnTo>
                  <a:lnTo>
                    <a:pt x="669188" y="1381636"/>
                  </a:lnTo>
                  <a:lnTo>
                    <a:pt x="652038" y="1386574"/>
                  </a:lnTo>
                  <a:lnTo>
                    <a:pt x="645056" y="1390337"/>
                  </a:lnTo>
                  <a:lnTo>
                    <a:pt x="640452" y="1395768"/>
                  </a:lnTo>
                  <a:lnTo>
                    <a:pt x="644534" y="1410208"/>
                  </a:lnTo>
                  <a:lnTo>
                    <a:pt x="641284" y="1417245"/>
                  </a:lnTo>
                  <a:lnTo>
                    <a:pt x="636279" y="1423305"/>
                  </a:lnTo>
                  <a:lnTo>
                    <a:pt x="633184" y="1425675"/>
                  </a:lnTo>
                  <a:lnTo>
                    <a:pt x="619261" y="1438366"/>
                  </a:lnTo>
                  <a:lnTo>
                    <a:pt x="617234" y="1443689"/>
                  </a:lnTo>
                  <a:lnTo>
                    <a:pt x="618415" y="1447957"/>
                  </a:lnTo>
                  <a:lnTo>
                    <a:pt x="621167" y="1450252"/>
                  </a:lnTo>
                  <a:lnTo>
                    <a:pt x="623919" y="1451974"/>
                  </a:lnTo>
                  <a:lnTo>
                    <a:pt x="625150" y="1454495"/>
                  </a:lnTo>
                  <a:lnTo>
                    <a:pt x="624147" y="1457528"/>
                  </a:lnTo>
                  <a:lnTo>
                    <a:pt x="619155" y="1461416"/>
                  </a:lnTo>
                  <a:lnTo>
                    <a:pt x="617204" y="1464104"/>
                  </a:lnTo>
                  <a:lnTo>
                    <a:pt x="615210" y="1464101"/>
                  </a:lnTo>
                  <a:lnTo>
                    <a:pt x="611538" y="1458829"/>
                  </a:lnTo>
                  <a:lnTo>
                    <a:pt x="605414" y="1456731"/>
                  </a:lnTo>
                  <a:lnTo>
                    <a:pt x="585470" y="1456202"/>
                  </a:lnTo>
                  <a:lnTo>
                    <a:pt x="569394" y="1451820"/>
                  </a:lnTo>
                  <a:lnTo>
                    <a:pt x="562674" y="1450906"/>
                  </a:lnTo>
                  <a:lnTo>
                    <a:pt x="544225" y="1454466"/>
                  </a:lnTo>
                  <a:lnTo>
                    <a:pt x="538668" y="1453984"/>
                  </a:lnTo>
                  <a:lnTo>
                    <a:pt x="513436" y="1447291"/>
                  </a:lnTo>
                  <a:lnTo>
                    <a:pt x="500785" y="1440673"/>
                  </a:lnTo>
                  <a:lnTo>
                    <a:pt x="490522" y="1431420"/>
                  </a:lnTo>
                  <a:lnTo>
                    <a:pt x="484884" y="1429257"/>
                  </a:lnTo>
                  <a:lnTo>
                    <a:pt x="449314" y="1425074"/>
                  </a:lnTo>
                  <a:lnTo>
                    <a:pt x="444216" y="1422259"/>
                  </a:lnTo>
                  <a:lnTo>
                    <a:pt x="440162" y="1419384"/>
                  </a:lnTo>
                  <a:lnTo>
                    <a:pt x="421200" y="1411331"/>
                  </a:lnTo>
                  <a:lnTo>
                    <a:pt x="368903" y="1406797"/>
                  </a:lnTo>
                  <a:lnTo>
                    <a:pt x="362591" y="1405347"/>
                  </a:lnTo>
                  <a:lnTo>
                    <a:pt x="349976" y="1400732"/>
                  </a:lnTo>
                  <a:lnTo>
                    <a:pt x="318790" y="1397747"/>
                  </a:lnTo>
                  <a:lnTo>
                    <a:pt x="268083" y="1386244"/>
                  </a:lnTo>
                  <a:lnTo>
                    <a:pt x="268082" y="1386217"/>
                  </a:lnTo>
                  <a:lnTo>
                    <a:pt x="267701" y="1375110"/>
                  </a:lnTo>
                  <a:lnTo>
                    <a:pt x="267925" y="1370199"/>
                  </a:lnTo>
                  <a:lnTo>
                    <a:pt x="281416" y="1347948"/>
                  </a:lnTo>
                  <a:lnTo>
                    <a:pt x="245114" y="1330569"/>
                  </a:lnTo>
                  <a:lnTo>
                    <a:pt x="239388" y="1321695"/>
                  </a:lnTo>
                  <a:lnTo>
                    <a:pt x="228421" y="1317388"/>
                  </a:lnTo>
                  <a:lnTo>
                    <a:pt x="221183" y="1316207"/>
                  </a:lnTo>
                  <a:lnTo>
                    <a:pt x="213839" y="1319029"/>
                  </a:lnTo>
                  <a:lnTo>
                    <a:pt x="187260" y="1316758"/>
                  </a:lnTo>
                  <a:lnTo>
                    <a:pt x="198069" y="1304852"/>
                  </a:lnTo>
                  <a:lnTo>
                    <a:pt x="201522" y="1299594"/>
                  </a:lnTo>
                  <a:lnTo>
                    <a:pt x="207712" y="1292343"/>
                  </a:lnTo>
                  <a:lnTo>
                    <a:pt x="260537" y="1267899"/>
                  </a:lnTo>
                  <a:lnTo>
                    <a:pt x="264656" y="1259333"/>
                  </a:lnTo>
                  <a:lnTo>
                    <a:pt x="249873" y="1239846"/>
                  </a:lnTo>
                  <a:lnTo>
                    <a:pt x="243914" y="1215950"/>
                  </a:lnTo>
                  <a:lnTo>
                    <a:pt x="228585" y="1203662"/>
                  </a:lnTo>
                  <a:lnTo>
                    <a:pt x="206614" y="1194033"/>
                  </a:lnTo>
                  <a:lnTo>
                    <a:pt x="154733" y="1182754"/>
                  </a:lnTo>
                  <a:lnTo>
                    <a:pt x="86365" y="1180533"/>
                  </a:lnTo>
                  <a:lnTo>
                    <a:pt x="49903" y="1186332"/>
                  </a:lnTo>
                  <a:lnTo>
                    <a:pt x="4048" y="1185884"/>
                  </a:lnTo>
                  <a:lnTo>
                    <a:pt x="0" y="1172382"/>
                  </a:lnTo>
                  <a:lnTo>
                    <a:pt x="2303" y="1159973"/>
                  </a:lnTo>
                  <a:lnTo>
                    <a:pt x="51190" y="1077417"/>
                  </a:lnTo>
                  <a:lnTo>
                    <a:pt x="55540" y="1063251"/>
                  </a:lnTo>
                  <a:lnTo>
                    <a:pt x="50859" y="1048712"/>
                  </a:lnTo>
                  <a:lnTo>
                    <a:pt x="59892" y="1034640"/>
                  </a:lnTo>
                  <a:lnTo>
                    <a:pt x="61415" y="1023792"/>
                  </a:lnTo>
                  <a:lnTo>
                    <a:pt x="75165" y="1004395"/>
                  </a:lnTo>
                  <a:lnTo>
                    <a:pt x="81544" y="1000374"/>
                  </a:lnTo>
                  <a:lnTo>
                    <a:pt x="92365" y="996528"/>
                  </a:lnTo>
                  <a:lnTo>
                    <a:pt x="96673" y="988827"/>
                  </a:lnTo>
                  <a:lnTo>
                    <a:pt x="96214" y="976425"/>
                  </a:lnTo>
                  <a:lnTo>
                    <a:pt x="94527" y="967934"/>
                  </a:lnTo>
                  <a:lnTo>
                    <a:pt x="94801" y="965765"/>
                  </a:lnTo>
                  <a:lnTo>
                    <a:pt x="95696" y="966225"/>
                  </a:lnTo>
                  <a:lnTo>
                    <a:pt x="96958" y="967645"/>
                  </a:lnTo>
                  <a:lnTo>
                    <a:pt x="98169" y="968775"/>
                  </a:lnTo>
                  <a:lnTo>
                    <a:pt x="99336" y="970068"/>
                  </a:lnTo>
                  <a:lnTo>
                    <a:pt x="100322" y="971456"/>
                  </a:lnTo>
                  <a:lnTo>
                    <a:pt x="102555" y="976538"/>
                  </a:lnTo>
                  <a:lnTo>
                    <a:pt x="104859" y="980181"/>
                  </a:lnTo>
                  <a:lnTo>
                    <a:pt x="108638" y="984315"/>
                  </a:lnTo>
                  <a:lnTo>
                    <a:pt x="111449" y="983968"/>
                  </a:lnTo>
                  <a:lnTo>
                    <a:pt x="117391" y="981978"/>
                  </a:lnTo>
                  <a:lnTo>
                    <a:pt x="132283" y="975034"/>
                  </a:lnTo>
                  <a:lnTo>
                    <a:pt x="152070" y="973095"/>
                  </a:lnTo>
                  <a:lnTo>
                    <a:pt x="171349" y="974447"/>
                  </a:lnTo>
                  <a:lnTo>
                    <a:pt x="184058" y="960401"/>
                  </a:lnTo>
                  <a:lnTo>
                    <a:pt x="171627" y="948702"/>
                  </a:lnTo>
                  <a:lnTo>
                    <a:pt x="166423" y="936991"/>
                  </a:lnTo>
                  <a:lnTo>
                    <a:pt x="156277" y="925267"/>
                  </a:lnTo>
                  <a:lnTo>
                    <a:pt x="157261" y="908626"/>
                  </a:lnTo>
                  <a:lnTo>
                    <a:pt x="155312" y="896714"/>
                  </a:lnTo>
                  <a:lnTo>
                    <a:pt x="150920" y="881175"/>
                  </a:lnTo>
                  <a:lnTo>
                    <a:pt x="143319" y="868314"/>
                  </a:lnTo>
                  <a:lnTo>
                    <a:pt x="143211" y="853159"/>
                  </a:lnTo>
                  <a:lnTo>
                    <a:pt x="144574" y="839860"/>
                  </a:lnTo>
                  <a:lnTo>
                    <a:pt x="157940" y="828179"/>
                  </a:lnTo>
                  <a:lnTo>
                    <a:pt x="168912" y="814930"/>
                  </a:lnTo>
                  <a:lnTo>
                    <a:pt x="190692" y="816903"/>
                  </a:lnTo>
                  <a:lnTo>
                    <a:pt x="205070" y="809470"/>
                  </a:lnTo>
                  <a:lnTo>
                    <a:pt x="251041" y="803573"/>
                  </a:lnTo>
                  <a:lnTo>
                    <a:pt x="261247" y="797203"/>
                  </a:lnTo>
                  <a:lnTo>
                    <a:pt x="272250" y="773307"/>
                  </a:lnTo>
                  <a:lnTo>
                    <a:pt x="286451" y="762342"/>
                  </a:lnTo>
                  <a:lnTo>
                    <a:pt x="296969" y="757818"/>
                  </a:lnTo>
                  <a:lnTo>
                    <a:pt x="323178" y="766828"/>
                  </a:lnTo>
                  <a:lnTo>
                    <a:pt x="335319" y="768835"/>
                  </a:lnTo>
                  <a:lnTo>
                    <a:pt x="377961" y="749756"/>
                  </a:lnTo>
                  <a:lnTo>
                    <a:pt x="384466" y="738767"/>
                  </a:lnTo>
                  <a:lnTo>
                    <a:pt x="396151" y="732138"/>
                  </a:lnTo>
                  <a:lnTo>
                    <a:pt x="399157" y="723171"/>
                  </a:lnTo>
                  <a:lnTo>
                    <a:pt x="398481" y="717788"/>
                  </a:lnTo>
                  <a:lnTo>
                    <a:pt x="398391" y="709565"/>
                  </a:lnTo>
                  <a:lnTo>
                    <a:pt x="402165" y="705088"/>
                  </a:lnTo>
                  <a:lnTo>
                    <a:pt x="403335" y="698368"/>
                  </a:lnTo>
                  <a:lnTo>
                    <a:pt x="402988" y="694059"/>
                  </a:lnTo>
                  <a:lnTo>
                    <a:pt x="405559" y="689241"/>
                  </a:lnTo>
                  <a:lnTo>
                    <a:pt x="411075" y="686614"/>
                  </a:lnTo>
                  <a:lnTo>
                    <a:pt x="415641" y="682117"/>
                  </a:lnTo>
                  <a:lnTo>
                    <a:pt x="423191" y="671039"/>
                  </a:lnTo>
                  <a:lnTo>
                    <a:pt x="420879" y="662261"/>
                  </a:lnTo>
                  <a:lnTo>
                    <a:pt x="414344" y="653210"/>
                  </a:lnTo>
                  <a:lnTo>
                    <a:pt x="406421" y="648807"/>
                  </a:lnTo>
                  <a:lnTo>
                    <a:pt x="407527" y="637975"/>
                  </a:lnTo>
                  <a:lnTo>
                    <a:pt x="411187" y="633427"/>
                  </a:lnTo>
                  <a:lnTo>
                    <a:pt x="412961" y="625959"/>
                  </a:lnTo>
                  <a:lnTo>
                    <a:pt x="415828" y="623653"/>
                  </a:lnTo>
                  <a:lnTo>
                    <a:pt x="412580" y="614133"/>
                  </a:lnTo>
                  <a:lnTo>
                    <a:pt x="414709" y="602896"/>
                  </a:lnTo>
                  <a:lnTo>
                    <a:pt x="422870" y="599639"/>
                  </a:lnTo>
                  <a:lnTo>
                    <a:pt x="440865" y="599676"/>
                  </a:lnTo>
                  <a:lnTo>
                    <a:pt x="468691" y="589065"/>
                  </a:lnTo>
                  <a:lnTo>
                    <a:pt x="518129" y="583859"/>
                  </a:lnTo>
                  <a:lnTo>
                    <a:pt x="521953" y="530372"/>
                  </a:lnTo>
                  <a:lnTo>
                    <a:pt x="525463" y="510860"/>
                  </a:lnTo>
                  <a:lnTo>
                    <a:pt x="531338" y="502209"/>
                  </a:lnTo>
                  <a:lnTo>
                    <a:pt x="535512" y="484589"/>
                  </a:lnTo>
                  <a:lnTo>
                    <a:pt x="535736" y="477128"/>
                  </a:lnTo>
                  <a:lnTo>
                    <a:pt x="577003" y="475744"/>
                  </a:lnTo>
                  <a:lnTo>
                    <a:pt x="597864" y="472641"/>
                  </a:lnTo>
                  <a:lnTo>
                    <a:pt x="611022" y="465646"/>
                  </a:lnTo>
                  <a:lnTo>
                    <a:pt x="622703" y="462531"/>
                  </a:lnTo>
                  <a:lnTo>
                    <a:pt x="629917" y="453843"/>
                  </a:lnTo>
                  <a:lnTo>
                    <a:pt x="642106" y="448424"/>
                  </a:lnTo>
                  <a:lnTo>
                    <a:pt x="658955" y="435686"/>
                  </a:lnTo>
                  <a:lnTo>
                    <a:pt x="663550" y="433968"/>
                  </a:lnTo>
                  <a:lnTo>
                    <a:pt x="687673" y="428907"/>
                  </a:lnTo>
                  <a:lnTo>
                    <a:pt x="733492" y="406955"/>
                  </a:lnTo>
                  <a:lnTo>
                    <a:pt x="774118" y="416372"/>
                  </a:lnTo>
                  <a:lnTo>
                    <a:pt x="782952" y="410436"/>
                  </a:lnTo>
                  <a:lnTo>
                    <a:pt x="785444" y="392833"/>
                  </a:lnTo>
                  <a:lnTo>
                    <a:pt x="796324" y="380452"/>
                  </a:lnTo>
                  <a:lnTo>
                    <a:pt x="803192" y="369867"/>
                  </a:lnTo>
                  <a:lnTo>
                    <a:pt x="804793" y="361360"/>
                  </a:lnTo>
                  <a:lnTo>
                    <a:pt x="809426" y="354566"/>
                  </a:lnTo>
                  <a:lnTo>
                    <a:pt x="812943" y="346855"/>
                  </a:lnTo>
                  <a:lnTo>
                    <a:pt x="811529" y="334906"/>
                  </a:lnTo>
                  <a:lnTo>
                    <a:pt x="819879" y="321950"/>
                  </a:lnTo>
                  <a:lnTo>
                    <a:pt x="822049" y="313393"/>
                  </a:lnTo>
                  <a:lnTo>
                    <a:pt x="819759" y="299508"/>
                  </a:lnTo>
                  <a:lnTo>
                    <a:pt x="816635" y="290605"/>
                  </a:lnTo>
                  <a:lnTo>
                    <a:pt x="817716" y="283660"/>
                  </a:lnTo>
                  <a:lnTo>
                    <a:pt x="825051" y="274574"/>
                  </a:lnTo>
                  <a:lnTo>
                    <a:pt x="827033" y="266743"/>
                  </a:lnTo>
                  <a:lnTo>
                    <a:pt x="820768" y="257199"/>
                  </a:lnTo>
                  <a:lnTo>
                    <a:pt x="815356" y="250427"/>
                  </a:lnTo>
                  <a:lnTo>
                    <a:pt x="810992" y="200145"/>
                  </a:lnTo>
                  <a:lnTo>
                    <a:pt x="822647" y="198422"/>
                  </a:lnTo>
                  <a:lnTo>
                    <a:pt x="827660" y="198676"/>
                  </a:lnTo>
                  <a:lnTo>
                    <a:pt x="844960" y="196655"/>
                  </a:lnTo>
                  <a:lnTo>
                    <a:pt x="854601" y="198059"/>
                  </a:lnTo>
                  <a:lnTo>
                    <a:pt x="855810" y="199707"/>
                  </a:lnTo>
                  <a:lnTo>
                    <a:pt x="856406" y="201604"/>
                  </a:lnTo>
                  <a:lnTo>
                    <a:pt x="857416" y="210221"/>
                  </a:lnTo>
                  <a:lnTo>
                    <a:pt x="857918" y="212155"/>
                  </a:lnTo>
                  <a:lnTo>
                    <a:pt x="858703" y="213781"/>
                  </a:lnTo>
                  <a:lnTo>
                    <a:pt x="859915" y="214974"/>
                  </a:lnTo>
                  <a:lnTo>
                    <a:pt x="861505" y="215806"/>
                  </a:lnTo>
                  <a:lnTo>
                    <a:pt x="869213" y="217416"/>
                  </a:lnTo>
                  <a:lnTo>
                    <a:pt x="870946" y="218013"/>
                  </a:lnTo>
                  <a:lnTo>
                    <a:pt x="876785" y="221939"/>
                  </a:lnTo>
                  <a:lnTo>
                    <a:pt x="880391" y="223262"/>
                  </a:lnTo>
                  <a:lnTo>
                    <a:pt x="888992" y="224502"/>
                  </a:lnTo>
                  <a:lnTo>
                    <a:pt x="895076" y="221899"/>
                  </a:lnTo>
                  <a:lnTo>
                    <a:pt x="904443" y="216742"/>
                  </a:lnTo>
                  <a:lnTo>
                    <a:pt x="923821" y="202583"/>
                  </a:lnTo>
                  <a:lnTo>
                    <a:pt x="930893" y="195901"/>
                  </a:lnTo>
                  <a:lnTo>
                    <a:pt x="934485" y="191041"/>
                  </a:lnTo>
                  <a:lnTo>
                    <a:pt x="934257" y="188909"/>
                  </a:lnTo>
                  <a:lnTo>
                    <a:pt x="933357" y="185023"/>
                  </a:lnTo>
                  <a:lnTo>
                    <a:pt x="933237" y="183074"/>
                  </a:lnTo>
                  <a:lnTo>
                    <a:pt x="933632" y="181257"/>
                  </a:lnTo>
                  <a:lnTo>
                    <a:pt x="934636" y="179684"/>
                  </a:lnTo>
                  <a:lnTo>
                    <a:pt x="936123" y="178333"/>
                  </a:lnTo>
                  <a:lnTo>
                    <a:pt x="940052" y="176080"/>
                  </a:lnTo>
                  <a:lnTo>
                    <a:pt x="942588" y="176452"/>
                  </a:lnTo>
                  <a:lnTo>
                    <a:pt x="944603" y="177165"/>
                  </a:lnTo>
                  <a:lnTo>
                    <a:pt x="953895" y="184889"/>
                  </a:lnTo>
                  <a:lnTo>
                    <a:pt x="959337" y="181871"/>
                  </a:lnTo>
                  <a:lnTo>
                    <a:pt x="960905" y="180523"/>
                  </a:lnTo>
                  <a:lnTo>
                    <a:pt x="964230" y="177610"/>
                  </a:lnTo>
                  <a:lnTo>
                    <a:pt x="968505" y="174016"/>
                  </a:lnTo>
                  <a:lnTo>
                    <a:pt x="973674" y="171762"/>
                  </a:lnTo>
                  <a:lnTo>
                    <a:pt x="991032" y="166827"/>
                  </a:lnTo>
                  <a:lnTo>
                    <a:pt x="994967" y="166983"/>
                  </a:lnTo>
                  <a:lnTo>
                    <a:pt x="1005754" y="171097"/>
                  </a:lnTo>
                  <a:lnTo>
                    <a:pt x="1013922" y="171415"/>
                  </a:lnTo>
                  <a:lnTo>
                    <a:pt x="1015587" y="166266"/>
                  </a:lnTo>
                  <a:lnTo>
                    <a:pt x="1015243" y="160036"/>
                  </a:lnTo>
                  <a:lnTo>
                    <a:pt x="1017415" y="157023"/>
                  </a:lnTo>
                  <a:lnTo>
                    <a:pt x="1025129" y="158649"/>
                  </a:lnTo>
                  <a:lnTo>
                    <a:pt x="1029064" y="162467"/>
                  </a:lnTo>
                  <a:lnTo>
                    <a:pt x="1031543" y="167158"/>
                  </a:lnTo>
                  <a:lnTo>
                    <a:pt x="1034937" y="171462"/>
                  </a:lnTo>
                  <a:lnTo>
                    <a:pt x="1040846" y="174014"/>
                  </a:lnTo>
                  <a:lnTo>
                    <a:pt x="1046900" y="175167"/>
                  </a:lnTo>
                  <a:lnTo>
                    <a:pt x="1051599" y="177851"/>
                  </a:lnTo>
                  <a:lnTo>
                    <a:pt x="1053412" y="185030"/>
                  </a:lnTo>
                  <a:lnTo>
                    <a:pt x="1057566" y="190674"/>
                  </a:lnTo>
                  <a:lnTo>
                    <a:pt x="1067036" y="191641"/>
                  </a:lnTo>
                  <a:lnTo>
                    <a:pt x="1106616" y="184472"/>
                  </a:lnTo>
                  <a:lnTo>
                    <a:pt x="1108636" y="185649"/>
                  </a:lnTo>
                  <a:lnTo>
                    <a:pt x="1111351" y="188439"/>
                  </a:lnTo>
                  <a:lnTo>
                    <a:pt x="1115772" y="194458"/>
                  </a:lnTo>
                  <a:lnTo>
                    <a:pt x="1117034" y="203980"/>
                  </a:lnTo>
                  <a:lnTo>
                    <a:pt x="1117840" y="206505"/>
                  </a:lnTo>
                  <a:lnTo>
                    <a:pt x="1121394" y="209599"/>
                  </a:lnTo>
                  <a:lnTo>
                    <a:pt x="1134307" y="217135"/>
                  </a:lnTo>
                  <a:lnTo>
                    <a:pt x="1139185" y="218650"/>
                  </a:lnTo>
                  <a:lnTo>
                    <a:pt x="1152861" y="218488"/>
                  </a:lnTo>
                  <a:lnTo>
                    <a:pt x="1159472" y="219360"/>
                  </a:lnTo>
                  <a:lnTo>
                    <a:pt x="1165005" y="221909"/>
                  </a:lnTo>
                  <a:lnTo>
                    <a:pt x="1164967" y="224093"/>
                  </a:lnTo>
                  <a:lnTo>
                    <a:pt x="1162416" y="227692"/>
                  </a:lnTo>
                  <a:lnTo>
                    <a:pt x="1165006" y="227334"/>
                  </a:lnTo>
                  <a:lnTo>
                    <a:pt x="1171355" y="224199"/>
                  </a:lnTo>
                  <a:lnTo>
                    <a:pt x="1175432" y="223940"/>
                  </a:lnTo>
                  <a:lnTo>
                    <a:pt x="1177434" y="224957"/>
                  </a:lnTo>
                  <a:lnTo>
                    <a:pt x="1179243" y="226298"/>
                  </a:lnTo>
                  <a:lnTo>
                    <a:pt x="1182691" y="227012"/>
                  </a:lnTo>
                  <a:lnTo>
                    <a:pt x="1185097" y="226434"/>
                  </a:lnTo>
                  <a:lnTo>
                    <a:pt x="1188157" y="223428"/>
                  </a:lnTo>
                  <a:lnTo>
                    <a:pt x="1190212" y="222335"/>
                  </a:lnTo>
                  <a:lnTo>
                    <a:pt x="1192570" y="221884"/>
                  </a:lnTo>
                  <a:lnTo>
                    <a:pt x="1193790" y="221960"/>
                  </a:lnTo>
                  <a:lnTo>
                    <a:pt x="1194960" y="222253"/>
                  </a:lnTo>
                  <a:lnTo>
                    <a:pt x="1197258" y="222457"/>
                  </a:lnTo>
                  <a:lnTo>
                    <a:pt x="1200080" y="221469"/>
                  </a:lnTo>
                  <a:lnTo>
                    <a:pt x="1206509" y="216776"/>
                  </a:lnTo>
                  <a:lnTo>
                    <a:pt x="1208961" y="215454"/>
                  </a:lnTo>
                  <a:lnTo>
                    <a:pt x="1216936" y="216271"/>
                  </a:lnTo>
                  <a:lnTo>
                    <a:pt x="1221538" y="220632"/>
                  </a:lnTo>
                  <a:lnTo>
                    <a:pt x="1225189" y="225505"/>
                  </a:lnTo>
                  <a:lnTo>
                    <a:pt x="1230359" y="227857"/>
                  </a:lnTo>
                  <a:lnTo>
                    <a:pt x="1234076" y="226724"/>
                  </a:lnTo>
                  <a:lnTo>
                    <a:pt x="1238232" y="221558"/>
                  </a:lnTo>
                  <a:lnTo>
                    <a:pt x="1243109" y="220447"/>
                  </a:lnTo>
                  <a:lnTo>
                    <a:pt x="1251610" y="220662"/>
                  </a:lnTo>
                  <a:lnTo>
                    <a:pt x="1255423" y="219515"/>
                  </a:lnTo>
                  <a:lnTo>
                    <a:pt x="1258806" y="216375"/>
                  </a:lnTo>
                  <a:lnTo>
                    <a:pt x="1256842" y="209528"/>
                  </a:lnTo>
                  <a:lnTo>
                    <a:pt x="1259717" y="203575"/>
                  </a:lnTo>
                  <a:lnTo>
                    <a:pt x="1265306" y="199185"/>
                  </a:lnTo>
                  <a:lnTo>
                    <a:pt x="1271600" y="197159"/>
                  </a:lnTo>
                  <a:lnTo>
                    <a:pt x="1283265" y="198536"/>
                  </a:lnTo>
                  <a:lnTo>
                    <a:pt x="1285961" y="197006"/>
                  </a:lnTo>
                  <a:lnTo>
                    <a:pt x="1284173" y="190197"/>
                  </a:lnTo>
                  <a:lnTo>
                    <a:pt x="1277900" y="184101"/>
                  </a:lnTo>
                  <a:lnTo>
                    <a:pt x="1275743" y="179907"/>
                  </a:lnTo>
                  <a:lnTo>
                    <a:pt x="1279340" y="178066"/>
                  </a:lnTo>
                  <a:lnTo>
                    <a:pt x="1293801" y="175732"/>
                  </a:lnTo>
                  <a:lnTo>
                    <a:pt x="1300354" y="177394"/>
                  </a:lnTo>
                  <a:lnTo>
                    <a:pt x="1306084" y="180078"/>
                  </a:lnTo>
                  <a:lnTo>
                    <a:pt x="1311607" y="180720"/>
                  </a:lnTo>
                  <a:lnTo>
                    <a:pt x="1317615" y="176219"/>
                  </a:lnTo>
                  <a:lnTo>
                    <a:pt x="1317754" y="173382"/>
                  </a:lnTo>
                  <a:lnTo>
                    <a:pt x="1316331" y="170257"/>
                  </a:lnTo>
                  <a:lnTo>
                    <a:pt x="1316431" y="167800"/>
                  </a:lnTo>
                  <a:lnTo>
                    <a:pt x="1321016" y="166876"/>
                  </a:lnTo>
                  <a:lnTo>
                    <a:pt x="1333427" y="168230"/>
                  </a:lnTo>
                  <a:lnTo>
                    <a:pt x="1337502" y="164092"/>
                  </a:lnTo>
                  <a:lnTo>
                    <a:pt x="1339999" y="162562"/>
                  </a:lnTo>
                  <a:lnTo>
                    <a:pt x="1345240" y="162582"/>
                  </a:lnTo>
                  <a:lnTo>
                    <a:pt x="1346681" y="161994"/>
                  </a:lnTo>
                  <a:lnTo>
                    <a:pt x="1347714" y="160014"/>
                  </a:lnTo>
                  <a:lnTo>
                    <a:pt x="1349250" y="160047"/>
                  </a:lnTo>
                  <a:lnTo>
                    <a:pt x="1350610" y="161005"/>
                  </a:lnTo>
                  <a:lnTo>
                    <a:pt x="1352125" y="162713"/>
                  </a:lnTo>
                  <a:lnTo>
                    <a:pt x="1353235" y="164285"/>
                  </a:lnTo>
                  <a:lnTo>
                    <a:pt x="1353283" y="164942"/>
                  </a:lnTo>
                  <a:lnTo>
                    <a:pt x="1360407" y="165589"/>
                  </a:lnTo>
                  <a:lnTo>
                    <a:pt x="1364257" y="165346"/>
                  </a:lnTo>
                  <a:lnTo>
                    <a:pt x="1366873" y="164147"/>
                  </a:lnTo>
                  <a:lnTo>
                    <a:pt x="1371125" y="158688"/>
                  </a:lnTo>
                  <a:lnTo>
                    <a:pt x="1372857" y="155012"/>
                  </a:lnTo>
                  <a:lnTo>
                    <a:pt x="1371357" y="153321"/>
                  </a:lnTo>
                  <a:lnTo>
                    <a:pt x="1367769" y="152386"/>
                  </a:lnTo>
                  <a:lnTo>
                    <a:pt x="1364791" y="150135"/>
                  </a:lnTo>
                  <a:lnTo>
                    <a:pt x="1363826" y="147018"/>
                  </a:lnTo>
                  <a:lnTo>
                    <a:pt x="1366400" y="143579"/>
                  </a:lnTo>
                  <a:lnTo>
                    <a:pt x="1368747" y="143940"/>
                  </a:lnTo>
                  <a:lnTo>
                    <a:pt x="1376175" y="147893"/>
                  </a:lnTo>
                  <a:lnTo>
                    <a:pt x="1378528" y="148656"/>
                  </a:lnTo>
                  <a:lnTo>
                    <a:pt x="1385179" y="144800"/>
                  </a:lnTo>
                  <a:lnTo>
                    <a:pt x="1381217" y="140978"/>
                  </a:lnTo>
                  <a:lnTo>
                    <a:pt x="1375277" y="136456"/>
                  </a:lnTo>
                  <a:lnTo>
                    <a:pt x="1376028" y="130445"/>
                  </a:lnTo>
                  <a:lnTo>
                    <a:pt x="1382285" y="128128"/>
                  </a:lnTo>
                  <a:lnTo>
                    <a:pt x="1389156" y="129193"/>
                  </a:lnTo>
                  <a:lnTo>
                    <a:pt x="1395524" y="128902"/>
                  </a:lnTo>
                  <a:lnTo>
                    <a:pt x="1400277" y="122473"/>
                  </a:lnTo>
                  <a:lnTo>
                    <a:pt x="1398392" y="119152"/>
                  </a:lnTo>
                  <a:lnTo>
                    <a:pt x="1395963" y="117567"/>
                  </a:lnTo>
                  <a:lnTo>
                    <a:pt x="1393099" y="117774"/>
                  </a:lnTo>
                  <a:lnTo>
                    <a:pt x="1389955" y="119833"/>
                  </a:lnTo>
                  <a:lnTo>
                    <a:pt x="1387524" y="112968"/>
                  </a:lnTo>
                  <a:lnTo>
                    <a:pt x="1383884" y="105256"/>
                  </a:lnTo>
                  <a:lnTo>
                    <a:pt x="1387838" y="103542"/>
                  </a:lnTo>
                  <a:lnTo>
                    <a:pt x="1389970" y="103098"/>
                  </a:lnTo>
                  <a:lnTo>
                    <a:pt x="1392235" y="103041"/>
                  </a:lnTo>
                  <a:lnTo>
                    <a:pt x="1392578" y="102745"/>
                  </a:lnTo>
                  <a:lnTo>
                    <a:pt x="1398594" y="104607"/>
                  </a:lnTo>
                  <a:lnTo>
                    <a:pt x="1401678" y="105151"/>
                  </a:lnTo>
                  <a:lnTo>
                    <a:pt x="1403823" y="104836"/>
                  </a:lnTo>
                  <a:lnTo>
                    <a:pt x="1410328" y="102292"/>
                  </a:lnTo>
                  <a:lnTo>
                    <a:pt x="1415211" y="102479"/>
                  </a:lnTo>
                  <a:lnTo>
                    <a:pt x="1417371" y="104824"/>
                  </a:lnTo>
                  <a:lnTo>
                    <a:pt x="1419393" y="113503"/>
                  </a:lnTo>
                  <a:lnTo>
                    <a:pt x="1422529" y="118931"/>
                  </a:lnTo>
                  <a:lnTo>
                    <a:pt x="1427205" y="123048"/>
                  </a:lnTo>
                  <a:lnTo>
                    <a:pt x="1438162" y="128446"/>
                  </a:lnTo>
                  <a:lnTo>
                    <a:pt x="1439186" y="132416"/>
                  </a:lnTo>
                  <a:lnTo>
                    <a:pt x="1440082" y="135886"/>
                  </a:lnTo>
                  <a:lnTo>
                    <a:pt x="1447825" y="143940"/>
                  </a:lnTo>
                  <a:lnTo>
                    <a:pt x="1454875" y="154493"/>
                  </a:lnTo>
                  <a:lnTo>
                    <a:pt x="1455799" y="157649"/>
                  </a:lnTo>
                  <a:lnTo>
                    <a:pt x="1455876" y="160819"/>
                  </a:lnTo>
                  <a:lnTo>
                    <a:pt x="1456297" y="163998"/>
                  </a:lnTo>
                  <a:lnTo>
                    <a:pt x="1458134" y="167030"/>
                  </a:lnTo>
                  <a:lnTo>
                    <a:pt x="1476252" y="181650"/>
                  </a:lnTo>
                  <a:lnTo>
                    <a:pt x="1492134" y="200812"/>
                  </a:lnTo>
                  <a:lnTo>
                    <a:pt x="1501095" y="206871"/>
                  </a:lnTo>
                  <a:lnTo>
                    <a:pt x="1511561" y="210459"/>
                  </a:lnTo>
                  <a:lnTo>
                    <a:pt x="1524230" y="212505"/>
                  </a:lnTo>
                  <a:lnTo>
                    <a:pt x="1527282" y="212076"/>
                  </a:lnTo>
                  <a:lnTo>
                    <a:pt x="1533155" y="209356"/>
                  </a:lnTo>
                  <a:lnTo>
                    <a:pt x="1535798" y="208990"/>
                  </a:lnTo>
                  <a:lnTo>
                    <a:pt x="1539272" y="210285"/>
                  </a:lnTo>
                  <a:lnTo>
                    <a:pt x="1541784" y="212394"/>
                  </a:lnTo>
                  <a:lnTo>
                    <a:pt x="1544096" y="214860"/>
                  </a:lnTo>
                  <a:lnTo>
                    <a:pt x="1546913" y="217232"/>
                  </a:lnTo>
                  <a:lnTo>
                    <a:pt x="1552870" y="220454"/>
                  </a:lnTo>
                  <a:lnTo>
                    <a:pt x="1559166" y="222704"/>
                  </a:lnTo>
                  <a:lnTo>
                    <a:pt x="1594858" y="226838"/>
                  </a:lnTo>
                  <a:lnTo>
                    <a:pt x="1602056" y="230251"/>
                  </a:lnTo>
                  <a:lnTo>
                    <a:pt x="1602324" y="223373"/>
                  </a:lnTo>
                  <a:lnTo>
                    <a:pt x="1601740" y="217710"/>
                  </a:lnTo>
                  <a:lnTo>
                    <a:pt x="1601706" y="211990"/>
                  </a:lnTo>
                  <a:lnTo>
                    <a:pt x="1603655" y="204943"/>
                  </a:lnTo>
                  <a:lnTo>
                    <a:pt x="1605711" y="201723"/>
                  </a:lnTo>
                  <a:lnTo>
                    <a:pt x="1608287" y="199976"/>
                  </a:lnTo>
                  <a:lnTo>
                    <a:pt x="1610913" y="198631"/>
                  </a:lnTo>
                  <a:lnTo>
                    <a:pt x="1613389" y="196627"/>
                  </a:lnTo>
                  <a:lnTo>
                    <a:pt x="1615913" y="193494"/>
                  </a:lnTo>
                  <a:lnTo>
                    <a:pt x="1617011" y="191377"/>
                  </a:lnTo>
                  <a:lnTo>
                    <a:pt x="1622645" y="175148"/>
                  </a:lnTo>
                  <a:lnTo>
                    <a:pt x="1623108" y="172283"/>
                  </a:lnTo>
                  <a:lnTo>
                    <a:pt x="1622242" y="168761"/>
                  </a:lnTo>
                  <a:lnTo>
                    <a:pt x="1618884" y="162470"/>
                  </a:lnTo>
                  <a:lnTo>
                    <a:pt x="1618310" y="159684"/>
                  </a:lnTo>
                  <a:lnTo>
                    <a:pt x="1620819" y="155568"/>
                  </a:lnTo>
                  <a:lnTo>
                    <a:pt x="1647231" y="135910"/>
                  </a:lnTo>
                  <a:lnTo>
                    <a:pt x="1651396" y="131263"/>
                  </a:lnTo>
                  <a:lnTo>
                    <a:pt x="1653766" y="123719"/>
                  </a:lnTo>
                  <a:lnTo>
                    <a:pt x="1653198" y="115651"/>
                  </a:lnTo>
                  <a:lnTo>
                    <a:pt x="1649746" y="112414"/>
                  </a:lnTo>
                  <a:lnTo>
                    <a:pt x="1645350" y="110206"/>
                  </a:lnTo>
                  <a:lnTo>
                    <a:pt x="1642167" y="105339"/>
                  </a:lnTo>
                  <a:lnTo>
                    <a:pt x="1643027" y="98806"/>
                  </a:lnTo>
                  <a:lnTo>
                    <a:pt x="1647871" y="93632"/>
                  </a:lnTo>
                  <a:lnTo>
                    <a:pt x="1654370" y="89928"/>
                  </a:lnTo>
                  <a:lnTo>
                    <a:pt x="1660002" y="87838"/>
                  </a:lnTo>
                  <a:lnTo>
                    <a:pt x="1668984" y="86799"/>
                  </a:lnTo>
                  <a:lnTo>
                    <a:pt x="1671964" y="85579"/>
                  </a:lnTo>
                  <a:lnTo>
                    <a:pt x="1674136" y="83531"/>
                  </a:lnTo>
                  <a:lnTo>
                    <a:pt x="1678082" y="78114"/>
                  </a:lnTo>
                  <a:lnTo>
                    <a:pt x="1680979" y="76053"/>
                  </a:lnTo>
                  <a:lnTo>
                    <a:pt x="1685895" y="71396"/>
                  </a:lnTo>
                  <a:lnTo>
                    <a:pt x="1691358" y="61761"/>
                  </a:lnTo>
                  <a:lnTo>
                    <a:pt x="1694098" y="56930"/>
                  </a:lnTo>
                  <a:lnTo>
                    <a:pt x="1700292" y="51803"/>
                  </a:lnTo>
                  <a:lnTo>
                    <a:pt x="1707660" y="50868"/>
                  </a:lnTo>
                  <a:lnTo>
                    <a:pt x="1722281" y="53481"/>
                  </a:lnTo>
                  <a:lnTo>
                    <a:pt x="1729888" y="51028"/>
                  </a:lnTo>
                  <a:lnTo>
                    <a:pt x="1743365" y="43483"/>
                  </a:lnTo>
                  <a:lnTo>
                    <a:pt x="1748345" y="42442"/>
                  </a:lnTo>
                  <a:lnTo>
                    <a:pt x="1753424" y="43190"/>
                  </a:lnTo>
                  <a:lnTo>
                    <a:pt x="1768016" y="49429"/>
                  </a:lnTo>
                  <a:lnTo>
                    <a:pt x="1778301" y="49844"/>
                  </a:lnTo>
                  <a:lnTo>
                    <a:pt x="1806005" y="40321"/>
                  </a:lnTo>
                  <a:lnTo>
                    <a:pt x="1826298" y="36647"/>
                  </a:lnTo>
                  <a:lnTo>
                    <a:pt x="1846196" y="29216"/>
                  </a:lnTo>
                  <a:lnTo>
                    <a:pt x="1882473" y="7077"/>
                  </a:lnTo>
                  <a:close/>
                </a:path>
              </a:pathLst>
            </a:custGeom>
            <a:grpFill/>
            <a:ln w="31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p:txBody>
        </p:sp>
      </p:grpSp>
      <p:pic>
        <p:nvPicPr>
          <p:cNvPr id="49" name="Graphic 48" descr="Earth globe: Africa and Europe with solid fill">
            <a:extLst>
              <a:ext uri="{FF2B5EF4-FFF2-40B4-BE49-F238E27FC236}">
                <a16:creationId xmlns:a16="http://schemas.microsoft.com/office/drawing/2014/main" id="{E1D3DEC0-33D7-BE1C-C057-1DC2A6CBD6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03773" y="3172170"/>
            <a:ext cx="601086" cy="576130"/>
          </a:xfrm>
          <a:prstGeom prst="rect">
            <a:avLst/>
          </a:prstGeom>
        </p:spPr>
      </p:pic>
      <p:pic>
        <p:nvPicPr>
          <p:cNvPr id="50" name="Graphic 49" descr="Solar system with solid fill">
            <a:extLst>
              <a:ext uri="{FF2B5EF4-FFF2-40B4-BE49-F238E27FC236}">
                <a16:creationId xmlns:a16="http://schemas.microsoft.com/office/drawing/2014/main" id="{A5E70F08-E00F-1D36-19FE-8D14E89CF2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28964" y="3155826"/>
            <a:ext cx="601086" cy="557251"/>
          </a:xfrm>
          <a:prstGeom prst="rect">
            <a:avLst/>
          </a:prstGeom>
        </p:spPr>
      </p:pic>
    </p:spTree>
    <p:extLst>
      <p:ext uri="{BB962C8B-B14F-4D97-AF65-F5344CB8AC3E}">
        <p14:creationId xmlns:p14="http://schemas.microsoft.com/office/powerpoint/2010/main" val="38216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61266-EBDA-37FE-D0F2-7CECD1AD760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0D4D036-85BF-FC98-29EC-86844CAAD491}"/>
              </a:ext>
            </a:extLst>
          </p:cNvPr>
          <p:cNvSpPr>
            <a:spLocks noGrp="1"/>
          </p:cNvSpPr>
          <p:nvPr>
            <p:ph type="body" sz="quarter" idx="11"/>
          </p:nvPr>
        </p:nvSpPr>
        <p:spPr>
          <a:xfrm>
            <a:off x="623887" y="9615"/>
            <a:ext cx="11080204" cy="993422"/>
          </a:xfrm>
        </p:spPr>
        <p:txBody>
          <a:bodyPr vert="horz" lIns="91440" tIns="45720" rIns="91440" bIns="45720" rtlCol="0" anchor="t">
            <a:noAutofit/>
          </a:bodyPr>
          <a:lstStyle/>
          <a:p>
            <a:pPr>
              <a:lnSpc>
                <a:spcPct val="100000"/>
              </a:lnSpc>
              <a:spcBef>
                <a:spcPts val="0"/>
              </a:spcBef>
            </a:pPr>
            <a:r>
              <a:rPr lang="en-US" sz="2600" dirty="0">
                <a:latin typeface="Arial"/>
                <a:cs typeface="Arial"/>
              </a:rPr>
              <a:t>We are accelerating our international strategy through the Santam Syndicate 1918 to transform our growth prospects and investment case</a:t>
            </a:r>
            <a:endParaRPr lang="en-ZA" sz="2600" dirty="0">
              <a:latin typeface="Arial"/>
              <a:cs typeface="Arial"/>
            </a:endParaRPr>
          </a:p>
        </p:txBody>
      </p:sp>
      <p:sp>
        <p:nvSpPr>
          <p:cNvPr id="44" name="Text Placeholder 4">
            <a:extLst>
              <a:ext uri="{FF2B5EF4-FFF2-40B4-BE49-F238E27FC236}">
                <a16:creationId xmlns:a16="http://schemas.microsoft.com/office/drawing/2014/main" id="{AD7C0F6A-368C-F520-1CD3-CDFCBE716CA9}"/>
              </a:ext>
            </a:extLst>
          </p:cNvPr>
          <p:cNvSpPr txBox="1">
            <a:spLocks/>
          </p:cNvSpPr>
          <p:nvPr/>
        </p:nvSpPr>
        <p:spPr>
          <a:xfrm>
            <a:off x="623887" y="1299119"/>
            <a:ext cx="11080205" cy="57561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1F5B"/>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22300" rtl="0" eaLnBrk="1" fontAlgn="base" latinLnBrk="0" hangingPunct="1">
              <a:lnSpc>
                <a:spcPct val="90000"/>
              </a:lnSpc>
              <a:spcBef>
                <a:spcPct val="0"/>
              </a:spcBef>
              <a:spcAft>
                <a:spcPct val="35000"/>
              </a:spcAft>
              <a:buClrTx/>
              <a:buSzTx/>
              <a:buFont typeface="Arial" panose="020B0604020202020204" pitchFamily="34" charset="0"/>
              <a:buNone/>
              <a:tabLst/>
              <a:defRPr/>
            </a:pPr>
            <a:r>
              <a:rPr kumimoji="0" lang="en-ZA" sz="1400" b="0" i="0" u="none" strike="noStrike" kern="1200" cap="none" spc="0" normalizeH="0" baseline="0" noProof="0" dirty="0">
                <a:ln>
                  <a:noFill/>
                </a:ln>
                <a:solidFill>
                  <a:srgbClr val="001F5B"/>
                </a:solidFill>
                <a:effectLst/>
                <a:uLnTx/>
                <a:uFillTx/>
                <a:latin typeface="Arial"/>
                <a:ea typeface="Calibri"/>
                <a:cs typeface="Arial"/>
              </a:rPr>
              <a:t>We have received in-principle approval from the Lloyd’s council to set up a Santam Syndicate, with a planned gross written premium of approximately </a:t>
            </a:r>
            <a:r>
              <a:rPr kumimoji="0" lang="en-US" sz="1400" b="0" i="0" u="none" strike="noStrike" kern="1200" cap="none" spc="0" normalizeH="0" baseline="0" noProof="0" dirty="0">
                <a:ln>
                  <a:noFill/>
                </a:ln>
                <a:solidFill>
                  <a:srgbClr val="001F5B"/>
                </a:solidFill>
                <a:effectLst/>
                <a:uLnTx/>
                <a:uFillTx/>
                <a:latin typeface="Arial" panose="020B0604020202020204" pitchFamily="34" charset="0"/>
                <a:ea typeface="+mn-ea"/>
                <a:cs typeface="+mn-cs"/>
              </a:rPr>
              <a:t>£300 - 400 million for 2026</a:t>
            </a:r>
            <a:r>
              <a:rPr kumimoji="0" lang="en-ZA" sz="1400" b="0" i="0" u="none" strike="noStrike" kern="1200" cap="none" spc="0" normalizeH="0" baseline="0" noProof="0" dirty="0">
                <a:ln>
                  <a:noFill/>
                </a:ln>
                <a:solidFill>
                  <a:srgbClr val="001F5B"/>
                </a:solidFill>
                <a:effectLst/>
                <a:uLnTx/>
                <a:uFillTx/>
                <a:latin typeface="Arial"/>
                <a:ea typeface="Calibri"/>
                <a:cs typeface="Arial"/>
              </a:rPr>
              <a:t>. This will be focused in higher margin specialist business.</a:t>
            </a:r>
          </a:p>
        </p:txBody>
      </p:sp>
      <p:sp>
        <p:nvSpPr>
          <p:cNvPr id="5" name="Rectangle: Rounded Corners 4">
            <a:extLst>
              <a:ext uri="{FF2B5EF4-FFF2-40B4-BE49-F238E27FC236}">
                <a16:creationId xmlns:a16="http://schemas.microsoft.com/office/drawing/2014/main" id="{E842474C-66CE-B208-C5F2-94E11518DE96}"/>
              </a:ext>
            </a:extLst>
          </p:cNvPr>
          <p:cNvSpPr/>
          <p:nvPr/>
        </p:nvSpPr>
        <p:spPr>
          <a:xfrm>
            <a:off x="634521" y="1843101"/>
            <a:ext cx="3462160" cy="354378"/>
          </a:xfrm>
          <a:prstGeom prst="roundRect">
            <a:avLst>
              <a:gd name="adj" fmla="val 20133"/>
            </a:avLst>
          </a:prstGeom>
          <a:solidFill>
            <a:schemeClr val="tx1"/>
          </a:solidFill>
          <a:ln w="15875" cap="flat" cmpd="sng" algn="ctr">
            <a:solidFill>
              <a:schemeClr val="tx1"/>
            </a:solidFill>
            <a:prstDash val="solid"/>
            <a:miter lim="800000"/>
          </a:ln>
          <a:effectLst/>
        </p:spPr>
        <p:txBody>
          <a:bodyPr lIns="576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Lloyd’s opportunity</a:t>
            </a:r>
          </a:p>
        </p:txBody>
      </p:sp>
      <p:sp>
        <p:nvSpPr>
          <p:cNvPr id="6" name="Rectangle: Rounded Corners 5">
            <a:extLst>
              <a:ext uri="{FF2B5EF4-FFF2-40B4-BE49-F238E27FC236}">
                <a16:creationId xmlns:a16="http://schemas.microsoft.com/office/drawing/2014/main" id="{E84D55E0-C0B5-DEF9-3AFD-C50FE17F4B69}"/>
              </a:ext>
            </a:extLst>
          </p:cNvPr>
          <p:cNvSpPr/>
          <p:nvPr/>
        </p:nvSpPr>
        <p:spPr>
          <a:xfrm>
            <a:off x="4373827" y="1843101"/>
            <a:ext cx="3462160" cy="354378"/>
          </a:xfrm>
          <a:prstGeom prst="roundRect">
            <a:avLst>
              <a:gd name="adj" fmla="val 20133"/>
            </a:avLst>
          </a:prstGeom>
          <a:solidFill>
            <a:schemeClr val="tx1"/>
          </a:solidFill>
          <a:ln w="15875" cap="flat" cmpd="sng" algn="ctr">
            <a:solidFill>
              <a:schemeClr val="tx1"/>
            </a:solidFill>
            <a:prstDash val="solid"/>
            <a:miter lim="800000"/>
          </a:ln>
          <a:effectLst/>
        </p:spPr>
        <p:txBody>
          <a:bodyPr lIns="576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Expected impact</a:t>
            </a:r>
          </a:p>
        </p:txBody>
      </p:sp>
      <p:sp>
        <p:nvSpPr>
          <p:cNvPr id="7" name="Rectangle: Rounded Corners 6">
            <a:extLst>
              <a:ext uri="{FF2B5EF4-FFF2-40B4-BE49-F238E27FC236}">
                <a16:creationId xmlns:a16="http://schemas.microsoft.com/office/drawing/2014/main" id="{0E75C72A-14F9-A06A-DB9F-CCE24861BD83}"/>
              </a:ext>
            </a:extLst>
          </p:cNvPr>
          <p:cNvSpPr/>
          <p:nvPr/>
        </p:nvSpPr>
        <p:spPr>
          <a:xfrm>
            <a:off x="8154484" y="1843101"/>
            <a:ext cx="3462160" cy="354378"/>
          </a:xfrm>
          <a:prstGeom prst="roundRect">
            <a:avLst>
              <a:gd name="adj" fmla="val 20133"/>
            </a:avLst>
          </a:prstGeom>
          <a:solidFill>
            <a:schemeClr val="tx1"/>
          </a:solidFill>
          <a:ln w="15875" cap="flat" cmpd="sng" algn="ctr">
            <a:solidFill>
              <a:schemeClr val="tx1"/>
            </a:solidFill>
            <a:prstDash val="solid"/>
            <a:miter lim="800000"/>
          </a:ln>
          <a:effectLst/>
        </p:spPr>
        <p:txBody>
          <a:bodyPr lIns="576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Execution through a London-based team</a:t>
            </a:r>
          </a:p>
        </p:txBody>
      </p:sp>
      <p:pic>
        <p:nvPicPr>
          <p:cNvPr id="8" name="Picture 7" descr="A map of the world with different colored countries/regions&#10;&#10;AI-generated content may be incorrect.">
            <a:extLst>
              <a:ext uri="{FF2B5EF4-FFF2-40B4-BE49-F238E27FC236}">
                <a16:creationId xmlns:a16="http://schemas.microsoft.com/office/drawing/2014/main" id="{AAED8000-7844-4D02-FD50-C0DE4DA7D434}"/>
              </a:ext>
            </a:extLst>
          </p:cNvPr>
          <p:cNvPicPr>
            <a:picLocks noChangeAspect="1"/>
          </p:cNvPicPr>
          <p:nvPr/>
        </p:nvPicPr>
        <p:blipFill>
          <a:blip r:embed="rId2">
            <a:extLst>
              <a:ext uri="{28A0092B-C50C-407E-A947-70E740481C1C}">
                <a14:useLocalDpi xmlns:a14="http://schemas.microsoft.com/office/drawing/2010/main" val="0"/>
              </a:ext>
            </a:extLst>
          </a:blip>
          <a:srcRect l="25455"/>
          <a:stretch/>
        </p:blipFill>
        <p:spPr>
          <a:xfrm>
            <a:off x="634520" y="2228228"/>
            <a:ext cx="3462159" cy="2378529"/>
          </a:xfrm>
          <a:prstGeom prst="rect">
            <a:avLst/>
          </a:prstGeom>
        </p:spPr>
      </p:pic>
      <p:sp>
        <p:nvSpPr>
          <p:cNvPr id="9" name="Rectangle: Rounded Corners 8">
            <a:extLst>
              <a:ext uri="{FF2B5EF4-FFF2-40B4-BE49-F238E27FC236}">
                <a16:creationId xmlns:a16="http://schemas.microsoft.com/office/drawing/2014/main" id="{AD323DEC-1E7C-D765-BBCE-4275E34F02EE}"/>
              </a:ext>
            </a:extLst>
          </p:cNvPr>
          <p:cNvSpPr>
            <a:spLocks/>
          </p:cNvSpPr>
          <p:nvPr/>
        </p:nvSpPr>
        <p:spPr>
          <a:xfrm>
            <a:off x="634520" y="4695686"/>
            <a:ext cx="3462159" cy="1155106"/>
          </a:xfrm>
          <a:prstGeom prst="roundRect">
            <a:avLst>
              <a:gd name="adj" fmla="val 8018"/>
            </a:avLst>
          </a:prstGeom>
          <a:solidFill>
            <a:srgbClr val="FFFFFF"/>
          </a:solidFill>
          <a:ln w="15875" cap="rnd"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ts val="1600"/>
              </a:lnSpc>
              <a:spcBef>
                <a:spcPts val="0"/>
              </a:spcBef>
              <a:spcAft>
                <a:spcPts val="0"/>
              </a:spcAft>
              <a:buClrTx/>
              <a:buSzTx/>
              <a:buFont typeface="Wingdings" panose="05000000000000000000" pitchFamily="2" charset="2"/>
              <a:buChar char="ü"/>
              <a:tabLst/>
              <a:defRPr/>
            </a:pPr>
            <a:r>
              <a:rPr kumimoji="0" lang="en-US"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$55 billion GWP</a:t>
            </a:r>
            <a:r>
              <a:rPr kumimoji="0" lang="en-US" sz="1000" b="0" i="0" u="none" strike="noStrike" kern="0" cap="none" spc="0" normalizeH="0" baseline="0" noProof="0" dirty="0">
                <a:ln>
                  <a:noFill/>
                </a:ln>
                <a:solidFill>
                  <a:srgbClr val="1B2A39"/>
                </a:solidFill>
                <a:effectLst/>
                <a:uLnTx/>
                <a:uFillTx/>
                <a:latin typeface="Arial" panose="020B0604020202020204"/>
                <a:ea typeface="+mn-ea"/>
                <a:cs typeface="Arial" panose="020B0604020202020204" pitchFamily="34" charset="0"/>
              </a:rPr>
              <a:t> </a:t>
            </a:r>
            <a:r>
              <a:rPr kumimoji="0" lang="en-US" sz="1000" b="0" i="0" u="none" strike="noStrike" kern="0" cap="none" spc="0" normalizeH="0" baseline="0" noProof="0" dirty="0">
                <a:ln>
                  <a:noFill/>
                </a:ln>
                <a:solidFill>
                  <a:srgbClr val="001F5B"/>
                </a:solidFill>
                <a:effectLst/>
                <a:uLnTx/>
                <a:uFillTx/>
                <a:latin typeface="Arial" panose="020B0604020202020204"/>
                <a:ea typeface="+mn-ea"/>
                <a:cs typeface="Arial" panose="020B0604020202020204" pitchFamily="34" charset="0"/>
              </a:rPr>
              <a:t>– over 7x size of South Africa’s P&amp;C market, ~3x Africa P&amp;C</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B2A39"/>
                </a:solidFill>
                <a:effectLst/>
                <a:uLnTx/>
                <a:uFillTx/>
                <a:latin typeface="Arial" panose="020B0604020202020204"/>
                <a:ea typeface="+mn-ea"/>
                <a:cs typeface="Arial" panose="020B0604020202020204" pitchFamily="34" charset="0"/>
              </a:rPr>
              <a:t> </a:t>
            </a:r>
          </a:p>
          <a:p>
            <a:pPr marL="171450" marR="0" lvl="0" indent="-171450" algn="l" defTabSz="914400" rtl="0" eaLnBrk="1" fontAlgn="auto" latinLnBrk="0" hangingPunct="1">
              <a:lnSpc>
                <a:spcPts val="1600"/>
              </a:lnSpc>
              <a:spcBef>
                <a:spcPts val="0"/>
              </a:spcBef>
              <a:spcAft>
                <a:spcPts val="0"/>
              </a:spcAft>
              <a:buClrTx/>
              <a:buSzTx/>
              <a:buFont typeface="Wingdings" panose="05000000000000000000" pitchFamily="2" charset="2"/>
              <a:buChar char="ü"/>
              <a:tabLst/>
              <a:defRPr/>
            </a:pPr>
            <a:r>
              <a:rPr kumimoji="0" lang="en-US" sz="1000" b="0" i="0" u="none" strike="noStrike" kern="0" cap="none" spc="0" normalizeH="0" baseline="0" noProof="0" dirty="0">
                <a:ln>
                  <a:noFill/>
                </a:ln>
                <a:solidFill>
                  <a:srgbClr val="001F5B"/>
                </a:solidFill>
                <a:effectLst/>
                <a:uLnTx/>
                <a:uFillTx/>
                <a:latin typeface="Arial" panose="020B0604020202020204"/>
                <a:ea typeface="+mn-ea"/>
                <a:cs typeface="Arial" panose="020B0604020202020204" pitchFamily="34" charset="0"/>
              </a:rPr>
              <a:t>Access to licenses to trade in </a:t>
            </a:r>
            <a:r>
              <a:rPr kumimoji="0" lang="en-US"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77 insurance </a:t>
            </a:r>
            <a:r>
              <a:rPr kumimoji="0" lang="en-US" sz="1000" b="0" i="0" u="none" strike="noStrike" kern="0" cap="none" spc="0" normalizeH="0" baseline="0" noProof="0" dirty="0">
                <a:ln>
                  <a:noFill/>
                </a:ln>
                <a:solidFill>
                  <a:srgbClr val="001F5B"/>
                </a:solidFill>
                <a:effectLst/>
                <a:uLnTx/>
                <a:uFillTx/>
                <a:latin typeface="Arial" panose="020B0604020202020204"/>
                <a:ea typeface="+mn-ea"/>
                <a:cs typeface="Arial" panose="020B0604020202020204" pitchFamily="34" charset="0"/>
              </a:rPr>
              <a:t>and </a:t>
            </a:r>
            <a:r>
              <a:rPr kumimoji="0" lang="en-US"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200 reinsurance territories</a:t>
            </a:r>
          </a:p>
          <a:p>
            <a:pPr marL="171450" marR="0" lvl="0" indent="-171450" algn="l" defTabSz="914400" rtl="0" eaLnBrk="1" fontAlgn="auto" latinLnBrk="0" hangingPunct="1">
              <a:lnSpc>
                <a:spcPts val="1600"/>
              </a:lnSpc>
              <a:spcBef>
                <a:spcPts val="0"/>
              </a:spcBef>
              <a:spcAft>
                <a:spcPts val="0"/>
              </a:spcAft>
              <a:buClrTx/>
              <a:buSzTx/>
              <a:buFont typeface="Wingdings" panose="05000000000000000000" pitchFamily="2" charset="2"/>
              <a:buChar char="ü"/>
              <a:tabLst/>
              <a:defRPr/>
            </a:pPr>
            <a:endParaRPr kumimoji="0" lang="en-US" sz="12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6738B331-023D-A299-B825-042638889A16}"/>
              </a:ext>
            </a:extLst>
          </p:cNvPr>
          <p:cNvSpPr>
            <a:spLocks/>
          </p:cNvSpPr>
          <p:nvPr/>
        </p:nvSpPr>
        <p:spPr>
          <a:xfrm>
            <a:off x="4373827" y="4695686"/>
            <a:ext cx="3462158" cy="1155107"/>
          </a:xfrm>
          <a:prstGeom prst="roundRect">
            <a:avLst>
              <a:gd name="adj" fmla="val 8018"/>
            </a:avLst>
          </a:prstGeom>
          <a:solidFill>
            <a:srgbClr val="FFFFFF"/>
          </a:solidFill>
          <a:ln w="15875" cap="rnd"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ts val="1600"/>
              </a:lnSpc>
              <a:spcBef>
                <a:spcPts val="0"/>
              </a:spcBef>
              <a:spcAft>
                <a:spcPts val="600"/>
              </a:spcAft>
              <a:buClrTx/>
              <a:buSzTx/>
              <a:buFont typeface="Wingdings" panose="05000000000000000000" pitchFamily="2" charset="2"/>
              <a:buChar char="ü"/>
              <a:tabLst/>
              <a:defRPr/>
            </a:pPr>
            <a:r>
              <a:rPr kumimoji="0" lang="en-GB" sz="1000" b="0" i="0" u="none" strike="noStrike" kern="0" cap="none" spc="0" normalizeH="0" baseline="0" noProof="0" dirty="0">
                <a:ln>
                  <a:noFill/>
                </a:ln>
                <a:solidFill>
                  <a:srgbClr val="001F5B"/>
                </a:solidFill>
                <a:effectLst/>
                <a:uLnTx/>
                <a:uFillTx/>
                <a:latin typeface="Arial" panose="020B0604020202020204"/>
                <a:ea typeface="+mn-ea"/>
                <a:cs typeface="Arial" panose="020B0604020202020204" pitchFamily="34" charset="0"/>
              </a:rPr>
              <a:t>Access to Lloyd’s </a:t>
            </a:r>
            <a:r>
              <a:rPr kumimoji="0" lang="en-GB"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superior ratings </a:t>
            </a:r>
            <a:r>
              <a:rPr kumimoji="0" lang="en-GB" sz="1000" b="0" i="0" u="none" strike="noStrike" kern="0" cap="none" spc="0" normalizeH="0" baseline="0" noProof="0" dirty="0">
                <a:ln>
                  <a:noFill/>
                </a:ln>
                <a:solidFill>
                  <a:srgbClr val="001F5B"/>
                </a:solidFill>
                <a:effectLst/>
                <a:uLnTx/>
                <a:uFillTx/>
                <a:latin typeface="Arial" panose="020B0604020202020204"/>
                <a:ea typeface="+mn-ea"/>
                <a:cs typeface="Arial" panose="020B0604020202020204" pitchFamily="34" charset="0"/>
              </a:rPr>
              <a:t>with</a:t>
            </a:r>
            <a:r>
              <a:rPr kumimoji="0" lang="en-GB" sz="1000" b="0" i="0" u="none" strike="noStrike" kern="0" cap="none" spc="0" normalizeH="0" baseline="0" noProof="0" dirty="0">
                <a:ln>
                  <a:noFill/>
                </a:ln>
                <a:solidFill>
                  <a:srgbClr val="1B2A39"/>
                </a:solidFill>
                <a:effectLst/>
                <a:uLnTx/>
                <a:uFillTx/>
                <a:latin typeface="Arial" panose="020B0604020202020204"/>
                <a:ea typeface="+mn-ea"/>
                <a:cs typeface="Arial" panose="020B0604020202020204" pitchFamily="34" charset="0"/>
              </a:rPr>
              <a:t> </a:t>
            </a:r>
            <a:r>
              <a:rPr kumimoji="0" lang="en-GB"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S&amp;P, Fitch and A.M. Best</a:t>
            </a:r>
          </a:p>
          <a:p>
            <a:pPr marL="171450" marR="0" lvl="0" indent="-171450" algn="l" defTabSz="914400" rtl="0" eaLnBrk="1" fontAlgn="auto" latinLnBrk="0" hangingPunct="1">
              <a:lnSpc>
                <a:spcPts val="1600"/>
              </a:lnSpc>
              <a:spcBef>
                <a:spcPts val="0"/>
              </a:spcBef>
              <a:spcAft>
                <a:spcPts val="600"/>
              </a:spcAft>
              <a:buClrTx/>
              <a:buSzTx/>
              <a:buFont typeface="Wingdings" panose="05000000000000000000" pitchFamily="2" charset="2"/>
              <a:buChar char="ü"/>
              <a:tabLst/>
              <a:defRPr/>
            </a:pPr>
            <a:r>
              <a:rPr kumimoji="0" lang="en-GB"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Strong trusted brand</a:t>
            </a:r>
          </a:p>
          <a:p>
            <a:pPr marL="171450" marR="0" lvl="0" indent="-171450" algn="l" defTabSz="914400" rtl="0" eaLnBrk="1" fontAlgn="auto" latinLnBrk="0" hangingPunct="1">
              <a:lnSpc>
                <a:spcPts val="1600"/>
              </a:lnSpc>
              <a:spcBef>
                <a:spcPts val="0"/>
              </a:spcBef>
              <a:spcAft>
                <a:spcPts val="600"/>
              </a:spcAft>
              <a:buClrTx/>
              <a:buSzTx/>
              <a:buFont typeface="Wingdings" panose="05000000000000000000" pitchFamily="2" charset="2"/>
              <a:buChar char="ü"/>
              <a:tabLst/>
              <a:defRPr/>
            </a:pPr>
            <a:r>
              <a:rPr kumimoji="0" lang="en-GB"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Strong</a:t>
            </a:r>
            <a:r>
              <a:rPr kumimoji="0" lang="en-GB" sz="1000" b="0"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 </a:t>
            </a:r>
            <a:r>
              <a:rPr kumimoji="0" lang="en-GB"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rPr>
              <a:t>governance and performance oversight</a:t>
            </a:r>
            <a:endParaRPr kumimoji="0" lang="en-US" sz="10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C5737B1C-B3E3-BE48-0831-598769D55BF7}"/>
              </a:ext>
            </a:extLst>
          </p:cNvPr>
          <p:cNvSpPr>
            <a:spLocks/>
          </p:cNvSpPr>
          <p:nvPr/>
        </p:nvSpPr>
        <p:spPr>
          <a:xfrm>
            <a:off x="8154484" y="4695686"/>
            <a:ext cx="3462158" cy="1155108"/>
          </a:xfrm>
          <a:prstGeom prst="roundRect">
            <a:avLst>
              <a:gd name="adj" fmla="val 8018"/>
            </a:avLst>
          </a:prstGeom>
          <a:solidFill>
            <a:srgbClr val="FFFFFF"/>
          </a:solidFill>
          <a:ln w="15875" cap="rnd"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ts val="1600"/>
              </a:lnSpc>
              <a:spcBef>
                <a:spcPts val="0"/>
              </a:spcBef>
              <a:spcAft>
                <a:spcPts val="300"/>
              </a:spcAft>
              <a:buClrTx/>
              <a:buSzTx/>
              <a:buFont typeface="Wingdings" panose="05000000000000000000" pitchFamily="2" charset="2"/>
              <a:buChar char="ü"/>
              <a:tabLst/>
              <a:defRPr/>
            </a:pPr>
            <a:r>
              <a:rPr kumimoji="0" lang="en-GB" sz="1000" b="0" i="0" u="none" strike="noStrike" kern="0" cap="none" spc="0" normalizeH="0" baseline="0" noProof="0" dirty="0">
                <a:ln>
                  <a:noFill/>
                </a:ln>
                <a:solidFill>
                  <a:srgbClr val="001F5B"/>
                </a:solidFill>
                <a:effectLst/>
                <a:uLnTx/>
                <a:uFillTx/>
                <a:latin typeface="Arial" panose="020B0604020202020204" pitchFamily="34" charset="0"/>
                <a:ea typeface="+mn-ea"/>
                <a:cs typeface="Arial" panose="020B0604020202020204" pitchFamily="34" charset="0"/>
              </a:rPr>
              <a:t>To be funded through surplus capital</a:t>
            </a:r>
            <a:endParaRPr kumimoji="0" lang="en-GB" sz="1000" b="1" i="0" u="none" strike="noStrike" kern="0" cap="none" spc="0" normalizeH="0" baseline="0" noProof="0" dirty="0">
              <a:ln>
                <a:noFill/>
              </a:ln>
              <a:solidFill>
                <a:srgbClr val="001F5B"/>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ts val="1600"/>
              </a:lnSpc>
              <a:spcBef>
                <a:spcPts val="0"/>
              </a:spcBef>
              <a:spcAft>
                <a:spcPts val="300"/>
              </a:spcAft>
              <a:buClrTx/>
              <a:buSzTx/>
              <a:buFont typeface="Wingdings" panose="05000000000000000000" pitchFamily="2" charset="2"/>
              <a:buChar char="ü"/>
              <a:tabLst/>
              <a:defRPr/>
            </a:pPr>
            <a:r>
              <a:rPr kumimoji="0" lang="en-GB" sz="1000" b="0" i="0" u="none" strike="noStrike" kern="1200" cap="none" spc="0" normalizeH="0" baseline="0" noProof="0" dirty="0">
                <a:ln>
                  <a:noFill/>
                </a:ln>
                <a:solidFill>
                  <a:srgbClr val="001F5B"/>
                </a:solidFill>
                <a:effectLst/>
                <a:uLnTx/>
                <a:uFillTx/>
                <a:latin typeface="Arial" panose="020B0604020202020204" pitchFamily="34" charset="0"/>
                <a:ea typeface="+mn-ea"/>
                <a:cs typeface="Arial" panose="020B0604020202020204" pitchFamily="34" charset="0"/>
              </a:rPr>
              <a:t>To issue </a:t>
            </a:r>
            <a:r>
              <a:rPr kumimoji="0" lang="en-GB" sz="1000" b="1" i="0" u="none" strike="noStrike" kern="0" cap="none" spc="0" normalizeH="0" baseline="0" noProof="0" dirty="0">
                <a:ln>
                  <a:noFill/>
                </a:ln>
                <a:solidFill>
                  <a:srgbClr val="008BD1"/>
                </a:solidFill>
                <a:effectLst/>
                <a:uLnTx/>
                <a:uFillTx/>
                <a:latin typeface="Arial" panose="020B0604020202020204" pitchFamily="34" charset="0"/>
                <a:ea typeface="+mn-ea"/>
                <a:cs typeface="Arial" panose="020B0604020202020204" pitchFamily="34" charset="0"/>
              </a:rPr>
              <a:t>an additional </a:t>
            </a:r>
            <a:r>
              <a:rPr lang="en-GB" sz="1000" b="1" kern="0" dirty="0">
                <a:solidFill>
                  <a:srgbClr val="008BD1"/>
                </a:solidFill>
                <a:latin typeface="Arial" panose="020B0604020202020204" pitchFamily="34" charset="0"/>
                <a:cs typeface="Arial" panose="020B0604020202020204" pitchFamily="34" charset="0"/>
              </a:rPr>
              <a:t>R1</a:t>
            </a:r>
            <a:r>
              <a:rPr lang="en-US" sz="1000" b="1" kern="0" dirty="0">
                <a:solidFill>
                  <a:srgbClr val="008BD1"/>
                </a:solidFill>
                <a:latin typeface="Arial" panose="020B0604020202020204" pitchFamily="34" charset="0"/>
                <a:cs typeface="Arial" panose="020B0604020202020204" pitchFamily="34" charset="0"/>
              </a:rPr>
              <a:t> billion in subordinated debt</a:t>
            </a:r>
            <a:r>
              <a:rPr kumimoji="0" lang="en-US" sz="1000" b="0"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rgbClr val="001F5B"/>
                </a:solidFill>
                <a:effectLst/>
                <a:uLnTx/>
                <a:uFillTx/>
                <a:latin typeface="Arial" panose="020B0604020202020204" pitchFamily="34" charset="0"/>
                <a:ea typeface="+mn-ea"/>
                <a:cs typeface="Arial" panose="020B0604020202020204" pitchFamily="34" charset="0"/>
              </a:rPr>
              <a:t>to maintain SA regulatory capital ratios</a:t>
            </a:r>
            <a:endParaRPr kumimoji="0" lang="en-GB" sz="1000" b="0" i="0" u="none" strike="noStrike" kern="1200" cap="none" spc="0" normalizeH="0" baseline="0" noProof="0" dirty="0">
              <a:ln>
                <a:noFill/>
              </a:ln>
              <a:solidFill>
                <a:srgbClr val="001F5B"/>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ts val="1600"/>
              </a:lnSpc>
              <a:spcBef>
                <a:spcPts val="0"/>
              </a:spcBef>
              <a:spcAft>
                <a:spcPts val="300"/>
              </a:spcAft>
              <a:buClrTx/>
              <a:buSzTx/>
              <a:buFont typeface="Wingdings" panose="05000000000000000000" pitchFamily="2" charset="2"/>
              <a:buChar char="ü"/>
              <a:tabLst/>
              <a:defRPr/>
            </a:pPr>
            <a:r>
              <a:rPr kumimoji="0" lang="en-GB" sz="1000" b="1" i="0" u="none" strike="noStrike" kern="0" cap="none" spc="0" normalizeH="0" baseline="0" noProof="0" dirty="0">
                <a:ln>
                  <a:noFill/>
                </a:ln>
                <a:solidFill>
                  <a:srgbClr val="008BD1"/>
                </a:solidFill>
                <a:effectLst/>
                <a:uLnTx/>
                <a:uFillTx/>
                <a:latin typeface="Arial" panose="020B0604020202020204" pitchFamily="34" charset="0"/>
                <a:ea typeface="+mn-ea"/>
                <a:cs typeface="Arial" panose="020B0604020202020204" pitchFamily="34" charset="0"/>
              </a:rPr>
              <a:t>Ordinary dividend growth philosophy remains</a:t>
            </a:r>
            <a:endParaRPr kumimoji="0" lang="en-US" sz="1000" b="1" i="0" u="none" strike="noStrike" kern="0" cap="none" spc="0" normalizeH="0" baseline="0" noProof="0" dirty="0">
              <a:ln>
                <a:noFill/>
              </a:ln>
              <a:solidFill>
                <a:srgbClr val="008BD1"/>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1220A3E7-4ECC-FE85-853D-680B31FCBE65}"/>
              </a:ext>
            </a:extLst>
          </p:cNvPr>
          <p:cNvSpPr/>
          <p:nvPr/>
        </p:nvSpPr>
        <p:spPr>
          <a:xfrm>
            <a:off x="4375087" y="2246258"/>
            <a:ext cx="2284007" cy="593890"/>
          </a:xfrm>
          <a:prstGeom prst="rect">
            <a:avLst/>
          </a:prstGeom>
          <a:solidFill>
            <a:srgbClr val="1F3E72"/>
          </a:solidFill>
          <a:ln w="9525" cap="rnd" cmpd="sng" algn="ctr">
            <a:solidFill>
              <a:srgbClr val="1F3E7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Increase the share of international business to GWP in 2030</a:t>
            </a:r>
          </a:p>
        </p:txBody>
      </p:sp>
      <p:sp>
        <p:nvSpPr>
          <p:cNvPr id="25" name="TextBox 24">
            <a:extLst>
              <a:ext uri="{FF2B5EF4-FFF2-40B4-BE49-F238E27FC236}">
                <a16:creationId xmlns:a16="http://schemas.microsoft.com/office/drawing/2014/main" id="{2CA340EA-1CD6-7E33-B775-26677FFBB59B}"/>
              </a:ext>
            </a:extLst>
          </p:cNvPr>
          <p:cNvSpPr txBox="1"/>
          <p:nvPr/>
        </p:nvSpPr>
        <p:spPr>
          <a:xfrm>
            <a:off x="6659094" y="2246257"/>
            <a:ext cx="1162012" cy="593890"/>
          </a:xfrm>
          <a:prstGeom prst="rect">
            <a:avLst/>
          </a:prstGeom>
          <a:noFill/>
          <a:ln w="9525" cap="rnd">
            <a:solidFill>
              <a:srgbClr val="FEC700"/>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1F3E72"/>
                </a:solidFill>
                <a:effectLst/>
                <a:uLnTx/>
                <a:uFillTx/>
                <a:latin typeface="Arial" panose="020B0604020202020204" pitchFamily="34" charset="0"/>
                <a:ea typeface="+mn-ea"/>
                <a:cs typeface="Arial" panose="020B0604020202020204" pitchFamily="34" charset="0"/>
              </a:rPr>
              <a:t>&gt;20%</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900" dirty="0">
                <a:solidFill>
                  <a:srgbClr val="263A67"/>
                </a:solidFill>
                <a:latin typeface="Arial"/>
                <a:cs typeface="Arial"/>
              </a:rPr>
              <a:t>Currently</a:t>
            </a:r>
            <a:r>
              <a:rPr kumimoji="0" lang="en-US" sz="900" b="0" i="0" u="none" strike="noStrike" kern="1200" cap="none" spc="0" normalizeH="0" baseline="0" noProof="0" dirty="0">
                <a:ln>
                  <a:noFill/>
                </a:ln>
                <a:solidFill>
                  <a:srgbClr val="263A67"/>
                </a:solidFill>
                <a:effectLst/>
                <a:uLnTx/>
                <a:uFillTx/>
                <a:latin typeface="Arial"/>
                <a:cs typeface="Arial"/>
              </a:rPr>
              <a:t> </a:t>
            </a:r>
            <a:r>
              <a:rPr lang="en-US" sz="900" dirty="0">
                <a:solidFill>
                  <a:srgbClr val="263A67"/>
                </a:solidFill>
                <a:latin typeface="Arial"/>
                <a:cs typeface="Arial"/>
              </a:rPr>
              <a:t>18</a:t>
            </a:r>
            <a:r>
              <a:rPr kumimoji="0" lang="en-US" sz="900" b="0" i="0" u="none" strike="noStrike" kern="1200" cap="none" spc="0" normalizeH="0" baseline="0" noProof="0" dirty="0">
                <a:ln>
                  <a:noFill/>
                </a:ln>
                <a:solidFill>
                  <a:srgbClr val="263A67"/>
                </a:solidFill>
                <a:effectLst/>
                <a:uLnTx/>
                <a:uFillTx/>
                <a:latin typeface="Arial"/>
                <a:cs typeface="Arial"/>
              </a:rPr>
              <a:t>%</a:t>
            </a:r>
            <a:endParaRPr lang="en-US" sz="900" b="0" i="0" u="none" strike="noStrike" kern="1200" cap="none" spc="0" normalizeH="0" baseline="0" noProof="0" dirty="0">
              <a:ln>
                <a:noFill/>
              </a:ln>
              <a:solidFill>
                <a:srgbClr val="263A67"/>
              </a:solidFill>
              <a:effectLst/>
              <a:uLnTx/>
              <a:uFillTx/>
              <a:latin typeface="Arial"/>
              <a:cs typeface="Arial"/>
            </a:endParaRPr>
          </a:p>
        </p:txBody>
      </p:sp>
      <p:sp>
        <p:nvSpPr>
          <p:cNvPr id="26" name="Rectangle 25">
            <a:extLst>
              <a:ext uri="{FF2B5EF4-FFF2-40B4-BE49-F238E27FC236}">
                <a16:creationId xmlns:a16="http://schemas.microsoft.com/office/drawing/2014/main" id="{575D3508-637B-9262-88F9-AB1651BA3903}"/>
              </a:ext>
            </a:extLst>
          </p:cNvPr>
          <p:cNvSpPr/>
          <p:nvPr/>
        </p:nvSpPr>
        <p:spPr>
          <a:xfrm>
            <a:off x="4385719" y="3965243"/>
            <a:ext cx="2284007" cy="641514"/>
          </a:xfrm>
          <a:prstGeom prst="rect">
            <a:avLst/>
          </a:prstGeom>
          <a:solidFill>
            <a:srgbClr val="1F3E72"/>
          </a:solidFill>
          <a:ln w="9525" cap="rnd" cmpd="sng" algn="ctr">
            <a:solidFill>
              <a:srgbClr val="1F3E7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Return on capital of syndicate in hard currency returns for 2030</a:t>
            </a:r>
          </a:p>
        </p:txBody>
      </p:sp>
      <p:sp>
        <p:nvSpPr>
          <p:cNvPr id="27" name="TextBox 26">
            <a:extLst>
              <a:ext uri="{FF2B5EF4-FFF2-40B4-BE49-F238E27FC236}">
                <a16:creationId xmlns:a16="http://schemas.microsoft.com/office/drawing/2014/main" id="{585FC2C2-9CC4-3F03-F284-98FDAA9484BF}"/>
              </a:ext>
            </a:extLst>
          </p:cNvPr>
          <p:cNvSpPr txBox="1"/>
          <p:nvPr/>
        </p:nvSpPr>
        <p:spPr>
          <a:xfrm>
            <a:off x="6659094" y="3974767"/>
            <a:ext cx="1162012" cy="641514"/>
          </a:xfrm>
          <a:prstGeom prst="rect">
            <a:avLst/>
          </a:prstGeom>
          <a:noFill/>
          <a:ln w="9525" cap="rnd">
            <a:solidFill>
              <a:srgbClr val="FEC700"/>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1F3E72"/>
                </a:solidFill>
                <a:effectLst/>
                <a:uLnTx/>
                <a:uFillTx/>
                <a:latin typeface="Arial" panose="020B0604020202020204" pitchFamily="34" charset="0"/>
                <a:ea typeface="+mn-ea"/>
                <a:cs typeface="Arial" panose="020B0604020202020204" pitchFamily="34" charset="0"/>
              </a:rPr>
              <a:t>&gt;24%</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1F3E72"/>
                </a:solidFill>
                <a:effectLst/>
                <a:uLnTx/>
                <a:uFillTx/>
                <a:latin typeface="Arial" panose="020B0604020202020204" pitchFamily="34" charset="0"/>
                <a:ea typeface="+mn-ea"/>
                <a:cs typeface="Arial" panose="020B0604020202020204" pitchFamily="34" charset="0"/>
              </a:rPr>
              <a:t>Current hurdle rate</a:t>
            </a:r>
          </a:p>
        </p:txBody>
      </p:sp>
      <p:sp>
        <p:nvSpPr>
          <p:cNvPr id="28" name="Rectangle 27">
            <a:extLst>
              <a:ext uri="{FF2B5EF4-FFF2-40B4-BE49-F238E27FC236}">
                <a16:creationId xmlns:a16="http://schemas.microsoft.com/office/drawing/2014/main" id="{813D0892-7EF9-54BD-6F55-09D7E2C7DF75}"/>
              </a:ext>
            </a:extLst>
          </p:cNvPr>
          <p:cNvSpPr/>
          <p:nvPr/>
        </p:nvSpPr>
        <p:spPr>
          <a:xfrm>
            <a:off x="4375087" y="3081938"/>
            <a:ext cx="2284007" cy="641515"/>
          </a:xfrm>
          <a:prstGeom prst="rect">
            <a:avLst/>
          </a:prstGeom>
          <a:solidFill>
            <a:srgbClr val="1F3E72"/>
          </a:solidFill>
          <a:ln w="9525" cap="rnd" cmpd="sng" algn="ctr">
            <a:solidFill>
              <a:srgbClr val="1F3E7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Expected syndicate underwriting margin by 2030</a:t>
            </a:r>
          </a:p>
        </p:txBody>
      </p:sp>
      <p:sp>
        <p:nvSpPr>
          <p:cNvPr id="29" name="TextBox 28">
            <a:extLst>
              <a:ext uri="{FF2B5EF4-FFF2-40B4-BE49-F238E27FC236}">
                <a16:creationId xmlns:a16="http://schemas.microsoft.com/office/drawing/2014/main" id="{F578DDB1-5672-B292-2BE7-CD29228FCB35}"/>
              </a:ext>
            </a:extLst>
          </p:cNvPr>
          <p:cNvSpPr txBox="1"/>
          <p:nvPr/>
        </p:nvSpPr>
        <p:spPr>
          <a:xfrm>
            <a:off x="6659094" y="3081938"/>
            <a:ext cx="1162012" cy="641514"/>
          </a:xfrm>
          <a:prstGeom prst="rect">
            <a:avLst/>
          </a:prstGeom>
          <a:noFill/>
          <a:ln w="9525" cap="rnd">
            <a:solidFill>
              <a:srgbClr val="FEC700"/>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1F3E72"/>
                </a:solidFill>
                <a:effectLst/>
                <a:uLnTx/>
                <a:uFillTx/>
                <a:latin typeface="Arial" panose="020B0604020202020204" pitchFamily="34" charset="0"/>
                <a:ea typeface="+mn-ea"/>
                <a:cs typeface="Arial" panose="020B0604020202020204" pitchFamily="34" charset="0"/>
              </a:rPr>
              <a:t>&gt;10%</a:t>
            </a:r>
          </a:p>
        </p:txBody>
      </p:sp>
      <p:sp>
        <p:nvSpPr>
          <p:cNvPr id="30" name="Rectangle: Rounded Corners 29">
            <a:extLst>
              <a:ext uri="{FF2B5EF4-FFF2-40B4-BE49-F238E27FC236}">
                <a16:creationId xmlns:a16="http://schemas.microsoft.com/office/drawing/2014/main" id="{23152791-F752-A5C2-DE01-2686D20B2112}"/>
              </a:ext>
            </a:extLst>
          </p:cNvPr>
          <p:cNvSpPr>
            <a:spLocks/>
          </p:cNvSpPr>
          <p:nvPr/>
        </p:nvSpPr>
        <p:spPr>
          <a:xfrm>
            <a:off x="8154485" y="2246257"/>
            <a:ext cx="3462158" cy="2410766"/>
          </a:xfrm>
          <a:prstGeom prst="roundRect">
            <a:avLst>
              <a:gd name="adj" fmla="val 5448"/>
            </a:avLst>
          </a:prstGeom>
          <a:solidFill>
            <a:schemeClr val="bg1"/>
          </a:solidFill>
          <a:ln w="15875" cap="rnd"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600"/>
              </a:spcBef>
              <a:spcAft>
                <a:spcPts val="0"/>
              </a:spcAft>
              <a:buClr>
                <a:srgbClr val="00184C"/>
              </a:buClr>
              <a:buSzTx/>
              <a:buFont typeface="Wingdings" panose="05000000000000000000" pitchFamily="2" charset="2"/>
              <a:buChar char="Ø"/>
              <a:tabLst/>
              <a:defRPr/>
            </a:pP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Cede </a:t>
            </a:r>
            <a:r>
              <a:rPr kumimoji="0" lang="en-US" sz="1000" b="1"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existing specialist business </a:t>
            </a: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to the syndicate.</a:t>
            </a:r>
          </a:p>
          <a:p>
            <a:pPr marL="285750" marR="0" lvl="0" indent="-285750" algn="l" defTabSz="914400" rtl="0" eaLnBrk="1" fontAlgn="auto" latinLnBrk="0" hangingPunct="1">
              <a:lnSpc>
                <a:spcPct val="100000"/>
              </a:lnSpc>
              <a:spcBef>
                <a:spcPts val="600"/>
              </a:spcBef>
              <a:spcAft>
                <a:spcPts val="0"/>
              </a:spcAft>
              <a:buClr>
                <a:srgbClr val="00184C"/>
              </a:buClr>
              <a:buSzTx/>
              <a:buFont typeface="Wingdings" panose="05000000000000000000" pitchFamily="2" charset="2"/>
              <a:buChar char="Ø"/>
              <a:tabLst/>
              <a:defRPr/>
            </a:pP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Delivers immediate scale and relevance to the syndicate.</a:t>
            </a:r>
          </a:p>
          <a:p>
            <a:pPr marL="285750" marR="0" lvl="0" indent="-285750" algn="l" defTabSz="914400" rtl="0" eaLnBrk="1" fontAlgn="auto" latinLnBrk="0" hangingPunct="1">
              <a:lnSpc>
                <a:spcPct val="100000"/>
              </a:lnSpc>
              <a:spcBef>
                <a:spcPts val="600"/>
              </a:spcBef>
              <a:spcAft>
                <a:spcPts val="0"/>
              </a:spcAft>
              <a:buClr>
                <a:srgbClr val="00184C"/>
              </a:buClr>
              <a:buSzTx/>
              <a:buFont typeface="Wingdings" panose="05000000000000000000" pitchFamily="2" charset="2"/>
              <a:buChar char="Ø"/>
              <a:tabLst/>
              <a:defRPr/>
            </a:pP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Portfolio mix of 60/40 in 2026, gravitating towards more incremental international over the long term.</a:t>
            </a:r>
          </a:p>
          <a:p>
            <a:pPr marL="285750" marR="0" lvl="0" indent="-285750" algn="l" defTabSz="914400" rtl="0" eaLnBrk="1" fontAlgn="auto" latinLnBrk="0" hangingPunct="1">
              <a:lnSpc>
                <a:spcPct val="100000"/>
              </a:lnSpc>
              <a:spcBef>
                <a:spcPts val="600"/>
              </a:spcBef>
              <a:spcAft>
                <a:spcPts val="0"/>
              </a:spcAft>
              <a:buClr>
                <a:srgbClr val="00184C"/>
              </a:buClr>
              <a:buSzTx/>
              <a:buFont typeface="Wingdings" panose="05000000000000000000" pitchFamily="2" charset="2"/>
              <a:buChar char="Ø"/>
              <a:tabLst/>
              <a:defRPr/>
            </a:pP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Will </a:t>
            </a:r>
            <a:r>
              <a:rPr kumimoji="0" lang="en-US" sz="1000" b="1"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grow in specialist lines </a:t>
            </a: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of business that we understand.</a:t>
            </a:r>
          </a:p>
          <a:p>
            <a:pPr marL="285750" marR="0" lvl="0" indent="-285750" algn="l" defTabSz="914400" rtl="0" eaLnBrk="1" fontAlgn="auto" latinLnBrk="0" hangingPunct="1">
              <a:lnSpc>
                <a:spcPct val="100000"/>
              </a:lnSpc>
              <a:spcBef>
                <a:spcPts val="600"/>
              </a:spcBef>
              <a:spcAft>
                <a:spcPts val="0"/>
              </a:spcAft>
              <a:buClr>
                <a:srgbClr val="00184C"/>
              </a:buClr>
              <a:buSzTx/>
              <a:buFont typeface="Wingdings" panose="05000000000000000000" pitchFamily="2" charset="2"/>
              <a:buChar char="Ø"/>
              <a:tabLst/>
              <a:defRPr/>
            </a:pPr>
            <a:r>
              <a:rPr kumimoji="0" lang="en-US" sz="1000" b="1"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Appointing high skilled, experienced team</a:t>
            </a: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 with strong underwriting and distribution experience</a:t>
            </a:r>
          </a:p>
          <a:p>
            <a:pPr marL="285750" marR="0" lvl="0" indent="-285750" algn="l" defTabSz="914400" rtl="0" eaLnBrk="1" fontAlgn="auto" latinLnBrk="0" hangingPunct="1">
              <a:lnSpc>
                <a:spcPct val="100000"/>
              </a:lnSpc>
              <a:spcBef>
                <a:spcPts val="600"/>
              </a:spcBef>
              <a:spcAft>
                <a:spcPts val="0"/>
              </a:spcAft>
              <a:buClr>
                <a:srgbClr val="00184C"/>
              </a:buClr>
              <a:buSzTx/>
              <a:buFont typeface="Wingdings" panose="05000000000000000000" pitchFamily="2" charset="2"/>
              <a:buChar char="Ø"/>
              <a:tabLst/>
              <a:defRPr/>
            </a:pP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Supported by </a:t>
            </a:r>
            <a:r>
              <a:rPr kumimoji="0" lang="en-US" sz="1000" b="1"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world-class governance and performance oversight</a:t>
            </a:r>
          </a:p>
          <a:p>
            <a:pPr marL="285750" marR="0" lvl="0" indent="-285750" algn="l" defTabSz="914400" rtl="0" eaLnBrk="1" fontAlgn="auto" latinLnBrk="0" hangingPunct="1">
              <a:lnSpc>
                <a:spcPct val="100000"/>
              </a:lnSpc>
              <a:spcBef>
                <a:spcPts val="600"/>
              </a:spcBef>
              <a:spcAft>
                <a:spcPts val="0"/>
              </a:spcAft>
              <a:buClr>
                <a:srgbClr val="00184C"/>
              </a:buClr>
              <a:buSzTx/>
              <a:buFont typeface="Wingdings" panose="05000000000000000000" pitchFamily="2" charset="2"/>
              <a:buChar char="Ø"/>
              <a:tabLst/>
              <a:defRPr/>
            </a:pP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Partnered with </a:t>
            </a:r>
            <a:r>
              <a:rPr kumimoji="0" lang="en-US" sz="1000" b="1"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Asta, the leading Managing Agent</a:t>
            </a:r>
            <a:r>
              <a:rPr kumimoji="0" lang="en-US" sz="10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a:t>
            </a:r>
          </a:p>
        </p:txBody>
      </p:sp>
      <p:sp>
        <p:nvSpPr>
          <p:cNvPr id="31" name="TextBox 30">
            <a:extLst>
              <a:ext uri="{FF2B5EF4-FFF2-40B4-BE49-F238E27FC236}">
                <a16:creationId xmlns:a16="http://schemas.microsoft.com/office/drawing/2014/main" id="{DFE72F83-66F2-BCF9-0705-9A76CE704736}"/>
              </a:ext>
            </a:extLst>
          </p:cNvPr>
          <p:cNvSpPr txBox="1"/>
          <p:nvPr/>
        </p:nvSpPr>
        <p:spPr>
          <a:xfrm>
            <a:off x="597072" y="6609143"/>
            <a:ext cx="9823959" cy="123111"/>
          </a:xfrm>
          <a:prstGeom prst="rect">
            <a:avLst/>
          </a:prstGeom>
          <a:noFill/>
        </p:spPr>
        <p:txBody>
          <a:bodyPr wrap="square" lIns="0" tIns="0" rIns="0" bIns="0" rtlCol="0" anchor="t">
            <a:spAutoFit/>
          </a:bodyPr>
          <a:lstStyle/>
          <a:p>
            <a:pPr marL="441193" marR="0" lvl="0" indent="-441193" algn="l" defTabSz="91426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7373A"/>
                </a:solidFill>
                <a:effectLst/>
                <a:uLnTx/>
                <a:uFillTx/>
                <a:latin typeface="Helvetica Now Text" panose="020B0504030202020204" pitchFamily="34" charset="0"/>
                <a:ea typeface="+mn-ea"/>
                <a:cs typeface="+mn-cs"/>
              </a:rPr>
              <a:t>Source: Lloyd’s Annual Report 2024; Lloyd’s Capital Market Day Presentation, 12 June 2024; </a:t>
            </a:r>
            <a:r>
              <a:rPr kumimoji="0" lang="en-US" sz="800" b="0" i="0" u="none" strike="noStrike" kern="1200" cap="none" spc="0" normalizeH="0" baseline="0" noProof="0" dirty="0">
                <a:ln>
                  <a:noFill/>
                </a:ln>
                <a:solidFill>
                  <a:srgbClr val="37373A"/>
                </a:solidFill>
                <a:effectLst/>
                <a:uLnTx/>
                <a:uFillTx/>
                <a:latin typeface="Helvetica Now Text" panose="020B0504030202020204" pitchFamily="34" charset="0"/>
                <a:ea typeface="+mn-ea"/>
                <a:cs typeface="+mn-cs"/>
              </a:rPr>
              <a:t>Lloyd’s of London Syndicate analysis June 2025</a:t>
            </a:r>
            <a:endParaRPr kumimoji="0" lang="en-GB" sz="800" b="0" i="0" u="none" strike="noStrike" kern="1200" cap="none" spc="0" normalizeH="0" baseline="0" noProof="0" dirty="0">
              <a:ln>
                <a:noFill/>
              </a:ln>
              <a:solidFill>
                <a:srgbClr val="37373A"/>
              </a:solidFill>
              <a:effectLst/>
              <a:uLnTx/>
              <a:uFillTx/>
              <a:latin typeface="Helvetica Now Text" panose="020B0504030202020204" pitchFamily="34" charset="0"/>
              <a:ea typeface="+mn-ea"/>
              <a:cs typeface="+mn-cs"/>
            </a:endParaRPr>
          </a:p>
        </p:txBody>
      </p:sp>
      <p:sp>
        <p:nvSpPr>
          <p:cNvPr id="32" name="Rectangle: Rounded Corners 31">
            <a:extLst>
              <a:ext uri="{FF2B5EF4-FFF2-40B4-BE49-F238E27FC236}">
                <a16:creationId xmlns:a16="http://schemas.microsoft.com/office/drawing/2014/main" id="{A6BD7BCA-CDF4-D85C-5D65-E0D0BC2F49AE}"/>
              </a:ext>
            </a:extLst>
          </p:cNvPr>
          <p:cNvSpPr>
            <a:spLocks/>
          </p:cNvSpPr>
          <p:nvPr/>
        </p:nvSpPr>
        <p:spPr>
          <a:xfrm>
            <a:off x="597072" y="5903507"/>
            <a:ext cx="11019570" cy="667534"/>
          </a:xfrm>
          <a:prstGeom prst="roundRect">
            <a:avLst>
              <a:gd name="adj" fmla="val 8018"/>
            </a:avLst>
          </a:prstGeom>
          <a:solidFill>
            <a:schemeClr val="tx2">
              <a:lumMod val="20000"/>
              <a:lumOff val="80000"/>
            </a:schemeClr>
          </a:solidFill>
          <a:ln w="15875" cap="rnd"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1F5B"/>
                </a:solidFill>
                <a:effectLst/>
                <a:uLnTx/>
                <a:uFillTx/>
                <a:latin typeface="Arial" panose="020B0604020202020204"/>
                <a:ea typeface="+mn-ea"/>
                <a:cs typeface="+mn-cs"/>
              </a:rPr>
              <a:t>We have also acquired a </a:t>
            </a:r>
            <a:r>
              <a:rPr kumimoji="0" lang="en-ZA" sz="1200" b="1" i="0" u="none" strike="noStrike" kern="1200" cap="none" spc="0" normalizeH="0" baseline="0" noProof="0" dirty="0">
                <a:ln>
                  <a:noFill/>
                </a:ln>
                <a:solidFill>
                  <a:srgbClr val="001F5B"/>
                </a:solidFill>
                <a:effectLst/>
                <a:uLnTx/>
                <a:uFillTx/>
                <a:latin typeface="Arial" panose="020B0604020202020204"/>
                <a:ea typeface="+mn-ea"/>
                <a:cs typeface="+mn-cs"/>
              </a:rPr>
              <a:t>51% stake in Avatar Holdings</a:t>
            </a:r>
            <a:r>
              <a:rPr kumimoji="0" lang="en-ZA" sz="1200" b="0" i="0" u="none" strike="noStrike" kern="1200" cap="none" spc="0" normalizeH="0" baseline="0" noProof="0" dirty="0">
                <a:ln>
                  <a:noFill/>
                </a:ln>
                <a:solidFill>
                  <a:srgbClr val="001F5B"/>
                </a:solidFill>
                <a:effectLst/>
                <a:uLnTx/>
                <a:uFillTx/>
                <a:latin typeface="Arial" panose="020B0604020202020204"/>
                <a:ea typeface="+mn-ea"/>
                <a:cs typeface="+mn-cs"/>
              </a:rPr>
              <a:t>, a new start-up with a unique technology platform that can underwrite and price mid-sized corporate risks much more efficiently than traditional methods. The investment in Avatar </a:t>
            </a:r>
            <a:r>
              <a:rPr kumimoji="0" lang="en-ZA" sz="1200" b="1" i="0" u="none" strike="noStrike" kern="1200" cap="none" spc="0" normalizeH="0" baseline="0" noProof="0" dirty="0">
                <a:ln>
                  <a:noFill/>
                </a:ln>
                <a:solidFill>
                  <a:srgbClr val="001F5B"/>
                </a:solidFill>
                <a:effectLst/>
                <a:uLnTx/>
                <a:uFillTx/>
                <a:latin typeface="Arial" panose="020B0604020202020204"/>
                <a:ea typeface="+mn-ea"/>
                <a:cs typeface="+mn-cs"/>
              </a:rPr>
              <a:t>amounted to GBP3 million and was funded from available cash resources</a:t>
            </a:r>
            <a:r>
              <a:rPr kumimoji="0" lang="en-ZA" sz="1200" b="0" i="0" u="none" strike="noStrike" kern="1200" cap="none" spc="0" normalizeH="0" baseline="0" noProof="0" dirty="0">
                <a:ln>
                  <a:noFill/>
                </a:ln>
                <a:solidFill>
                  <a:srgbClr val="001F5B"/>
                </a:solidFill>
                <a:effectLst/>
                <a:uLnTx/>
                <a:uFillTx/>
                <a:latin typeface="Arial" panose="020B0604020202020204"/>
                <a:ea typeface="+mn-ea"/>
                <a:cs typeface="+mn-cs"/>
              </a:rPr>
              <a:t>. Avatar is expected to be a source of future new business for the Santam Syndicate.</a:t>
            </a:r>
          </a:p>
          <a:p>
            <a:pPr marL="0" marR="0" lvl="0" indent="0" algn="l" defTabSz="914400" rtl="0" eaLnBrk="1" fontAlgn="auto" latinLnBrk="0" hangingPunct="1">
              <a:lnSpc>
                <a:spcPts val="16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8BD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427298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6ED2D-2901-10DF-D620-66F3485D3B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60A2E9-B3F3-2A8C-0959-CB2EBC1F7F1D}"/>
              </a:ext>
            </a:extLst>
          </p:cNvPr>
          <p:cNvSpPr>
            <a:spLocks noGrp="1"/>
          </p:cNvSpPr>
          <p:nvPr>
            <p:ph type="body" sz="quarter" idx="11"/>
          </p:nvPr>
        </p:nvSpPr>
        <p:spPr>
          <a:xfrm>
            <a:off x="638829" y="595285"/>
            <a:ext cx="10929284" cy="331265"/>
          </a:xfrm>
        </p:spPr>
        <p:txBody>
          <a:bodyPr>
            <a:normAutofit/>
          </a:bodyPr>
          <a:lstStyle/>
          <a:p>
            <a:r>
              <a:rPr lang="en-US" sz="2600" dirty="0"/>
              <a:t>O</a:t>
            </a:r>
            <a:r>
              <a:rPr lang="en-ZA" sz="2600" dirty="0"/>
              <a:t>ur long term targets to 2030</a:t>
            </a:r>
          </a:p>
          <a:p>
            <a:endParaRPr lang="en-ZA" sz="2600" dirty="0"/>
          </a:p>
        </p:txBody>
      </p:sp>
      <p:grpSp>
        <p:nvGrpSpPr>
          <p:cNvPr id="9" name="Group 8">
            <a:extLst>
              <a:ext uri="{FF2B5EF4-FFF2-40B4-BE49-F238E27FC236}">
                <a16:creationId xmlns:a16="http://schemas.microsoft.com/office/drawing/2014/main" id="{0E33E81B-503F-976B-A8E1-AE77C675B4C4}"/>
              </a:ext>
            </a:extLst>
          </p:cNvPr>
          <p:cNvGrpSpPr/>
          <p:nvPr/>
        </p:nvGrpSpPr>
        <p:grpSpPr>
          <a:xfrm>
            <a:off x="774300" y="1082313"/>
            <a:ext cx="10793813" cy="5178315"/>
            <a:chOff x="774300" y="1082313"/>
            <a:chExt cx="10793813" cy="5178315"/>
          </a:xfrm>
        </p:grpSpPr>
        <p:sp>
          <p:nvSpPr>
            <p:cNvPr id="32" name="Rectangle: Rounded Corners 31">
              <a:extLst>
                <a:ext uri="{FF2B5EF4-FFF2-40B4-BE49-F238E27FC236}">
                  <a16:creationId xmlns:a16="http://schemas.microsoft.com/office/drawing/2014/main" id="{C5A60844-29A7-936C-66E5-6C89DA57CE49}"/>
                </a:ext>
              </a:extLst>
            </p:cNvPr>
            <p:cNvSpPr/>
            <p:nvPr/>
          </p:nvSpPr>
          <p:spPr>
            <a:xfrm>
              <a:off x="774300" y="3725583"/>
              <a:ext cx="10793813" cy="2524474"/>
            </a:xfrm>
            <a:prstGeom prst="roundRect">
              <a:avLst>
                <a:gd name="adj" fmla="val 8422"/>
              </a:avLst>
            </a:prstGeom>
            <a:solidFill>
              <a:schemeClr val="bg2">
                <a:lumMod val="20000"/>
                <a:lumOff val="80000"/>
              </a:schemeClr>
            </a:solidFill>
            <a:ln>
              <a:solidFill>
                <a:schemeClr val="tx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8" name="Picture 57">
              <a:extLst>
                <a:ext uri="{FF2B5EF4-FFF2-40B4-BE49-F238E27FC236}">
                  <a16:creationId xmlns:a16="http://schemas.microsoft.com/office/drawing/2014/main" id="{BBEDDCFE-0B4E-B81C-6E71-E7CB9D8483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368" t="18697" b="145"/>
            <a:stretch/>
          </p:blipFill>
          <p:spPr>
            <a:xfrm>
              <a:off x="774300" y="3736154"/>
              <a:ext cx="4445553" cy="2524474"/>
            </a:xfrm>
            <a:custGeom>
              <a:avLst/>
              <a:gdLst>
                <a:gd name="connsiteX0" fmla="*/ 212611 w 4413399"/>
                <a:gd name="connsiteY0" fmla="*/ 0 h 2524474"/>
                <a:gd name="connsiteX1" fmla="*/ 4413399 w 4413399"/>
                <a:gd name="connsiteY1" fmla="*/ 0 h 2524474"/>
                <a:gd name="connsiteX2" fmla="*/ 4413399 w 4413399"/>
                <a:gd name="connsiteY2" fmla="*/ 2524474 h 2524474"/>
                <a:gd name="connsiteX3" fmla="*/ 212611 w 4413399"/>
                <a:gd name="connsiteY3" fmla="*/ 2524474 h 2524474"/>
                <a:gd name="connsiteX4" fmla="*/ 0 w 4413399"/>
                <a:gd name="connsiteY4" fmla="*/ 2311863 h 2524474"/>
                <a:gd name="connsiteX5" fmla="*/ 0 w 4413399"/>
                <a:gd name="connsiteY5" fmla="*/ 212611 h 2524474"/>
                <a:gd name="connsiteX6" fmla="*/ 212611 w 4413399"/>
                <a:gd name="connsiteY6" fmla="*/ 0 h 252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399" h="2524474">
                  <a:moveTo>
                    <a:pt x="212611" y="0"/>
                  </a:moveTo>
                  <a:lnTo>
                    <a:pt x="4413399" y="0"/>
                  </a:lnTo>
                  <a:lnTo>
                    <a:pt x="4413399" y="2524474"/>
                  </a:lnTo>
                  <a:lnTo>
                    <a:pt x="212611" y="2524474"/>
                  </a:lnTo>
                  <a:cubicBezTo>
                    <a:pt x="95189" y="2524474"/>
                    <a:pt x="0" y="2429285"/>
                    <a:pt x="0" y="2311863"/>
                  </a:cubicBezTo>
                  <a:lnTo>
                    <a:pt x="0" y="212611"/>
                  </a:lnTo>
                  <a:cubicBezTo>
                    <a:pt x="0" y="95189"/>
                    <a:pt x="95189" y="0"/>
                    <a:pt x="212611" y="0"/>
                  </a:cubicBezTo>
                  <a:close/>
                </a:path>
              </a:pathLst>
            </a:custGeom>
            <a:effectLst>
              <a:innerShdw blurRad="114300">
                <a:prstClr val="black"/>
              </a:innerShdw>
            </a:effectLst>
          </p:spPr>
        </p:pic>
        <p:sp>
          <p:nvSpPr>
            <p:cNvPr id="10" name="Rectangle: Rounded Corners 9">
              <a:extLst>
                <a:ext uri="{FF2B5EF4-FFF2-40B4-BE49-F238E27FC236}">
                  <a16:creationId xmlns:a16="http://schemas.microsoft.com/office/drawing/2014/main" id="{5FCE3161-B3D7-7E0E-8C12-61FCF563AA2F}"/>
                </a:ext>
              </a:extLst>
            </p:cNvPr>
            <p:cNvSpPr/>
            <p:nvPr/>
          </p:nvSpPr>
          <p:spPr>
            <a:xfrm>
              <a:off x="774300" y="1082313"/>
              <a:ext cx="10793813" cy="2524474"/>
            </a:xfrm>
            <a:prstGeom prst="roundRect">
              <a:avLst>
                <a:gd name="adj" fmla="val 8422"/>
              </a:avLst>
            </a:prstGeom>
            <a:solidFill>
              <a:schemeClr val="bg1"/>
            </a:solidFill>
            <a:ln>
              <a:solidFill>
                <a:schemeClr val="tx2"/>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4" name="Picture 53">
              <a:extLst>
                <a:ext uri="{FF2B5EF4-FFF2-40B4-BE49-F238E27FC236}">
                  <a16:creationId xmlns:a16="http://schemas.microsoft.com/office/drawing/2014/main" id="{E2EB1F0C-00B0-A194-8767-D844CF3459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975" t="10697" b="6226"/>
            <a:stretch/>
          </p:blipFill>
          <p:spPr>
            <a:xfrm>
              <a:off x="774300" y="1083998"/>
              <a:ext cx="4445553" cy="2522789"/>
            </a:xfrm>
            <a:custGeom>
              <a:avLst/>
              <a:gdLst>
                <a:gd name="connsiteX0" fmla="*/ 212611 w 4416366"/>
                <a:gd name="connsiteY0" fmla="*/ 0 h 2522789"/>
                <a:gd name="connsiteX1" fmla="*/ 4416366 w 4416366"/>
                <a:gd name="connsiteY1" fmla="*/ 0 h 2522789"/>
                <a:gd name="connsiteX2" fmla="*/ 4416366 w 4416366"/>
                <a:gd name="connsiteY2" fmla="*/ 2522789 h 2522789"/>
                <a:gd name="connsiteX3" fmla="*/ 195896 w 4416366"/>
                <a:gd name="connsiteY3" fmla="*/ 2522789 h 2522789"/>
                <a:gd name="connsiteX4" fmla="*/ 169763 w 4416366"/>
                <a:gd name="connsiteY4" fmla="*/ 2520155 h 2522789"/>
                <a:gd name="connsiteX5" fmla="*/ 0 w 4416366"/>
                <a:gd name="connsiteY5" fmla="*/ 2311863 h 2522789"/>
                <a:gd name="connsiteX6" fmla="*/ 0 w 4416366"/>
                <a:gd name="connsiteY6" fmla="*/ 212611 h 2522789"/>
                <a:gd name="connsiteX7" fmla="*/ 212611 w 4416366"/>
                <a:gd name="connsiteY7" fmla="*/ 0 h 252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6366" h="2522789">
                  <a:moveTo>
                    <a:pt x="212611" y="0"/>
                  </a:moveTo>
                  <a:lnTo>
                    <a:pt x="4416366" y="0"/>
                  </a:lnTo>
                  <a:lnTo>
                    <a:pt x="4416366" y="2522789"/>
                  </a:lnTo>
                  <a:lnTo>
                    <a:pt x="195896" y="2522789"/>
                  </a:lnTo>
                  <a:lnTo>
                    <a:pt x="169763" y="2520155"/>
                  </a:lnTo>
                  <a:cubicBezTo>
                    <a:pt x="72879" y="2500329"/>
                    <a:pt x="0" y="2414607"/>
                    <a:pt x="0" y="2311863"/>
                  </a:cubicBezTo>
                  <a:lnTo>
                    <a:pt x="0" y="212611"/>
                  </a:lnTo>
                  <a:cubicBezTo>
                    <a:pt x="0" y="95189"/>
                    <a:pt x="95189" y="0"/>
                    <a:pt x="212611" y="0"/>
                  </a:cubicBezTo>
                  <a:close/>
                </a:path>
              </a:pathLst>
            </a:custGeom>
            <a:effectLst>
              <a:innerShdw blurRad="114300">
                <a:prstClr val="black"/>
              </a:innerShdw>
            </a:effectLst>
          </p:spPr>
        </p:pic>
        <p:sp>
          <p:nvSpPr>
            <p:cNvPr id="31" name="Google Shape;1742;p12">
              <a:extLst>
                <a:ext uri="{FF2B5EF4-FFF2-40B4-BE49-F238E27FC236}">
                  <a16:creationId xmlns:a16="http://schemas.microsoft.com/office/drawing/2014/main" id="{9884A267-D954-A5FE-25D1-45899D69DF9E}"/>
                </a:ext>
              </a:extLst>
            </p:cNvPr>
            <p:cNvSpPr/>
            <p:nvPr/>
          </p:nvSpPr>
          <p:spPr>
            <a:xfrm>
              <a:off x="917052" y="1205155"/>
              <a:ext cx="2423753" cy="311610"/>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Trebuchet MS"/>
                </a:rPr>
                <a:t>F</a:t>
              </a:r>
              <a:r>
                <a:rPr kumimoji="0" lang="en-Z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Trebuchet MS"/>
                </a:rPr>
                <a:t>INANCIAL</a:t>
              </a:r>
              <a:endParaRPr kumimoji="0" lang="en-Z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9" name="Google Shape;1742;p12">
              <a:extLst>
                <a:ext uri="{FF2B5EF4-FFF2-40B4-BE49-F238E27FC236}">
                  <a16:creationId xmlns:a16="http://schemas.microsoft.com/office/drawing/2014/main" id="{6D9777C0-BBE3-1993-B533-F2DA940D95FF}"/>
                </a:ext>
              </a:extLst>
            </p:cNvPr>
            <p:cNvSpPr/>
            <p:nvPr/>
          </p:nvSpPr>
          <p:spPr>
            <a:xfrm>
              <a:off x="896124" y="3821774"/>
              <a:ext cx="3677256" cy="311610"/>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Trebuchet MS"/>
                </a:rPr>
                <a:t>NON-F</a:t>
              </a:r>
              <a:r>
                <a:rPr kumimoji="0" lang="en-ZA"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Trebuchet MS"/>
                </a:rPr>
                <a:t>INANCIAL</a:t>
              </a:r>
              <a:endParaRPr kumimoji="0" lang="en-ZA"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EBE0CC04-6BF3-7910-26DE-5C977C7B1EA7}"/>
                </a:ext>
              </a:extLst>
            </p:cNvPr>
            <p:cNvSpPr/>
            <p:nvPr/>
          </p:nvSpPr>
          <p:spPr>
            <a:xfrm>
              <a:off x="5356240" y="1203387"/>
              <a:ext cx="1908000" cy="1065508"/>
            </a:xfrm>
            <a:prstGeom prst="roundRect">
              <a:avLst>
                <a:gd name="adj" fmla="val 1355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GWP GROWTH RATE </a:t>
              </a:r>
              <a:endPar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15ACAC01-FBFD-FE7A-428A-2C7122B60BF3}"/>
                </a:ext>
              </a:extLst>
            </p:cNvPr>
            <p:cNvSpPr/>
            <p:nvPr/>
          </p:nvSpPr>
          <p:spPr>
            <a:xfrm>
              <a:off x="7422768" y="1203387"/>
              <a:ext cx="1908000" cy="1065508"/>
            </a:xfrm>
            <a:prstGeom prst="roundRect">
              <a:avLst>
                <a:gd name="adj" fmla="val 1355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NET UNDERWRITING</a:t>
              </a:r>
            </a:p>
            <a:p>
              <a:pPr algn="ctr">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 MARGIN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59B61111-2C5D-353D-C87D-392801F8749D}"/>
                </a:ext>
              </a:extLst>
            </p:cNvPr>
            <p:cNvSpPr/>
            <p:nvPr/>
          </p:nvSpPr>
          <p:spPr>
            <a:xfrm>
              <a:off x="9449270" y="1203387"/>
              <a:ext cx="1908000" cy="1065508"/>
            </a:xfrm>
            <a:prstGeom prst="roundRect">
              <a:avLst>
                <a:gd name="adj" fmla="val 1355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DIVERSIFICATION</a:t>
              </a:r>
              <a:endPar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mn-ea"/>
                <a:cs typeface="Arial" panose="020B0604020202020204" pitchFamily="34" charset="0"/>
                <a:sym typeface="Trebuchet M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DD65E1BD-8595-AD84-552F-30BFB967846B}"/>
                </a:ext>
              </a:extLst>
            </p:cNvPr>
            <p:cNvSpPr/>
            <p:nvPr/>
          </p:nvSpPr>
          <p:spPr>
            <a:xfrm>
              <a:off x="5356240" y="2430005"/>
              <a:ext cx="1908000" cy="1065508"/>
            </a:xfrm>
            <a:prstGeom prst="roundRect">
              <a:avLst>
                <a:gd name="adj" fmla="val 1355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RETURN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rPr>
                <a:t> CAPITAL</a:t>
              </a:r>
              <a:endParaRPr kumimoji="0" lang="en-ZA" sz="1400" b="1" i="0" u="none" strike="sngStrike" kern="1200" cap="none" spc="0" normalizeH="0" baseline="0" noProof="0" dirty="0">
                <a:ln>
                  <a:noFill/>
                </a:ln>
                <a:solidFill>
                  <a:srgbClr val="152044"/>
                </a:solidFill>
                <a:effectLst/>
                <a:uLnTx/>
                <a:uFillTx/>
                <a:latin typeface="Arial" panose="020B0604020202020204" pitchFamily="34" charset="0"/>
                <a:ea typeface="Trebuchet MS"/>
                <a:cs typeface="Arial" panose="020B0604020202020204" pitchFamily="34" charset="0"/>
                <a:sym typeface="Trebuchet M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Google Shape;1742;p12">
              <a:extLst>
                <a:ext uri="{FF2B5EF4-FFF2-40B4-BE49-F238E27FC236}">
                  <a16:creationId xmlns:a16="http://schemas.microsoft.com/office/drawing/2014/main" id="{E0A5B327-62A8-F50E-CDE0-636DC18E036A}"/>
                </a:ext>
              </a:extLst>
            </p:cNvPr>
            <p:cNvSpPr/>
            <p:nvPr/>
          </p:nvSpPr>
          <p:spPr>
            <a:xfrm>
              <a:off x="5388948" y="1965652"/>
              <a:ext cx="1842585" cy="239059"/>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effectLst/>
                  <a:uLnTx/>
                  <a:uFillTx/>
                  <a:latin typeface="Arial" panose="020B0604020202020204" pitchFamily="34" charset="0"/>
                  <a:ea typeface="Trebuchet MS"/>
                  <a:cs typeface="Arial" panose="020B0604020202020204" pitchFamily="34" charset="0"/>
                  <a:sym typeface="Trebuchet MS"/>
                </a:rPr>
                <a:t>CPI + GDP + 1% to 2%</a:t>
              </a:r>
              <a:endPar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F8B80725-6333-F238-DCD4-13A678D57A84}"/>
                </a:ext>
              </a:extLst>
            </p:cNvPr>
            <p:cNvSpPr/>
            <p:nvPr/>
          </p:nvSpPr>
          <p:spPr>
            <a:xfrm>
              <a:off x="7422768" y="2430005"/>
              <a:ext cx="1908000" cy="1065508"/>
            </a:xfrm>
            <a:prstGeom prst="roundRect">
              <a:avLst>
                <a:gd name="adj" fmla="val 1355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panose="020B0604020202020204" pitchFamily="34" charset="0"/>
                  <a:ea typeface="Trebuchet MS"/>
                  <a:cs typeface="Arial" panose="020B0604020202020204" pitchFamily="34" charset="0"/>
                  <a:sym typeface="Trebuchet MS"/>
                </a:rPr>
                <a:t>DIVIDEND GROWTH</a:t>
              </a:r>
              <a:endParaRPr kumimoji="0" lang="en-ZA" sz="1400" b="1" i="0" u="none" strike="sngStrike" kern="1200" cap="none" spc="0" normalizeH="0" baseline="0" noProof="0" dirty="0">
                <a:ln>
                  <a:noFill/>
                </a:ln>
                <a:solidFill>
                  <a:schemeClr val="tx1"/>
                </a:solidFill>
                <a:effectLst/>
                <a:uLnTx/>
                <a:uFillTx/>
                <a:latin typeface="Arial" panose="020B0604020202020204" pitchFamily="34" charset="0"/>
                <a:ea typeface="Trebuchet MS"/>
                <a:cs typeface="Arial" panose="020B0604020202020204" pitchFamily="34" charset="0"/>
                <a:sym typeface="Trebuchet M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Google Shape;1742;p12">
              <a:extLst>
                <a:ext uri="{FF2B5EF4-FFF2-40B4-BE49-F238E27FC236}">
                  <a16:creationId xmlns:a16="http://schemas.microsoft.com/office/drawing/2014/main" id="{DEA77F7F-E5CD-4D1E-3212-045176A47FE2}"/>
                </a:ext>
              </a:extLst>
            </p:cNvPr>
            <p:cNvSpPr/>
            <p:nvPr/>
          </p:nvSpPr>
          <p:spPr>
            <a:xfrm>
              <a:off x="7457327" y="2023592"/>
              <a:ext cx="1838882" cy="191245"/>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effectLst/>
                  <a:uLnTx/>
                  <a:uFillTx/>
                  <a:latin typeface="Arial" panose="020B0604020202020204" pitchFamily="34" charset="0"/>
                  <a:ea typeface="Trebuchet MS"/>
                  <a:cs typeface="Arial" panose="020B0604020202020204" pitchFamily="34" charset="0"/>
                  <a:sym typeface="Trebuchet MS"/>
                </a:rPr>
                <a:t>5% to 10%</a:t>
              </a:r>
              <a:endPar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E603D103-E122-E195-1622-77BD63E6CA11}"/>
                </a:ext>
              </a:extLst>
            </p:cNvPr>
            <p:cNvSpPr/>
            <p:nvPr/>
          </p:nvSpPr>
          <p:spPr>
            <a:xfrm>
              <a:off x="9449270" y="2430005"/>
              <a:ext cx="1908000" cy="1065508"/>
            </a:xfrm>
            <a:prstGeom prst="roundRect">
              <a:avLst>
                <a:gd name="adj" fmla="val 1355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defRPr/>
              </a:pPr>
              <a:r>
                <a:rPr lang="en-ZA" sz="1400" b="1" dirty="0">
                  <a:solidFill>
                    <a:srgbClr val="152044"/>
                  </a:solidFill>
                  <a:latin typeface="Arial"/>
                  <a:ea typeface="Trebuchet MS"/>
                  <a:cs typeface="Arial"/>
                  <a:sym typeface="Trebuchet MS"/>
                </a:rPr>
                <a:t>CAPITAL</a:t>
              </a:r>
              <a:r>
                <a:rPr kumimoji="0" lang="en-ZA" sz="1400" b="1" i="0" u="none" strike="noStrike" kern="1200" cap="none" spc="0" normalizeH="0" baseline="0" noProof="0" dirty="0">
                  <a:ln>
                    <a:noFill/>
                  </a:ln>
                  <a:solidFill>
                    <a:srgbClr val="152044"/>
                  </a:solidFill>
                  <a:effectLst/>
                  <a:uLnTx/>
                  <a:uFillTx/>
                  <a:latin typeface="Arial"/>
                  <a:ea typeface="Trebuchet MS"/>
                  <a:cs typeface="Arial"/>
                  <a:sym typeface="Trebuchet MS"/>
                </a:rPr>
                <a:t> COVERAGE RATIO</a:t>
              </a:r>
              <a:endParaRPr kumimoji="0" lang="en-ZA" sz="1400" b="0" i="0" u="none" strike="noStrike" kern="1200" cap="none" spc="0" normalizeH="0" baseline="0" noProof="0" dirty="0">
                <a:ln>
                  <a:noFill/>
                </a:ln>
                <a:solidFill>
                  <a:srgbClr val="FFFFFF"/>
                </a:solidFill>
                <a:effectLst/>
                <a:uLnTx/>
                <a:uFillTx/>
                <a:latin typeface="Arial"/>
                <a:ea typeface="+mn-ea"/>
                <a:cs typeface="Arial"/>
              </a:endParaRPr>
            </a:p>
          </p:txBody>
        </p:sp>
        <p:sp>
          <p:nvSpPr>
            <p:cNvPr id="24" name="Google Shape;1742;p12">
              <a:extLst>
                <a:ext uri="{FF2B5EF4-FFF2-40B4-BE49-F238E27FC236}">
                  <a16:creationId xmlns:a16="http://schemas.microsoft.com/office/drawing/2014/main" id="{64FF48B0-29AE-E5A5-854E-45EEB1361D25}"/>
                </a:ext>
              </a:extLst>
            </p:cNvPr>
            <p:cNvSpPr/>
            <p:nvPr/>
          </p:nvSpPr>
          <p:spPr>
            <a:xfrm>
              <a:off x="9486000" y="1797741"/>
              <a:ext cx="1834540" cy="239059"/>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Trebuchet MS"/>
                </a:rPr>
                <a:t>International</a:t>
              </a:r>
              <a:r>
                <a:rPr kumimoji="0" lang="en-Z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Trebuchet MS"/>
                </a:rPr>
                <a:t> </a:t>
              </a:r>
              <a:r>
                <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Trebuchet MS"/>
                </a:rPr>
                <a:t>GWP &gt;</a:t>
              </a:r>
              <a:r>
                <a:rPr lang="en-ZA" sz="1200" b="1" dirty="0">
                  <a:latin typeface="Arial" panose="020B0604020202020204" pitchFamily="34" charset="0"/>
                  <a:cs typeface="Arial" panose="020B0604020202020204" pitchFamily="34" charset="0"/>
                  <a:sym typeface="Trebuchet MS"/>
                </a:rPr>
                <a:t>20</a:t>
              </a:r>
              <a:r>
                <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Trebuchet M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Trebuchet MS"/>
                </a:rPr>
                <a:t>Direct GWP&gt; </a:t>
              </a:r>
              <a:r>
                <a:rPr lang="en-ZA" sz="1200" b="1" dirty="0">
                  <a:latin typeface="Arial" panose="020B0604020202020204" pitchFamily="34" charset="0"/>
                  <a:cs typeface="Arial" panose="020B0604020202020204" pitchFamily="34" charset="0"/>
                  <a:sym typeface="Trebuchet MS"/>
                </a:rPr>
                <a:t>30</a:t>
              </a:r>
              <a:r>
                <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Trebuchet MS"/>
                </a:rPr>
                <a:t>%</a:t>
              </a:r>
              <a:endPar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Google Shape;1742;p12">
              <a:extLst>
                <a:ext uri="{FF2B5EF4-FFF2-40B4-BE49-F238E27FC236}">
                  <a16:creationId xmlns:a16="http://schemas.microsoft.com/office/drawing/2014/main" id="{6F985CCA-CC53-8D21-9214-38A8AE56237C}"/>
                </a:ext>
              </a:extLst>
            </p:cNvPr>
            <p:cNvSpPr/>
            <p:nvPr/>
          </p:nvSpPr>
          <p:spPr>
            <a:xfrm>
              <a:off x="5390742" y="3131158"/>
              <a:ext cx="1838996" cy="302689"/>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effectLst/>
                  <a:uLnTx/>
                  <a:uFillTx/>
                  <a:latin typeface="Arial" panose="020B0604020202020204" pitchFamily="34" charset="0"/>
                  <a:ea typeface="Trebuchet MS"/>
                  <a:cs typeface="Arial" panose="020B0604020202020204" pitchFamily="34" charset="0"/>
                  <a:sym typeface="Trebuchet MS"/>
                </a:rPr>
                <a:t>&gt;24%</a:t>
              </a:r>
              <a:endPar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8" name="Google Shape;1742;p12">
              <a:extLst>
                <a:ext uri="{FF2B5EF4-FFF2-40B4-BE49-F238E27FC236}">
                  <a16:creationId xmlns:a16="http://schemas.microsoft.com/office/drawing/2014/main" id="{F78CB04D-5088-FA5C-4E6B-23FD184E0D1A}"/>
                </a:ext>
              </a:extLst>
            </p:cNvPr>
            <p:cNvSpPr/>
            <p:nvPr/>
          </p:nvSpPr>
          <p:spPr>
            <a:xfrm>
              <a:off x="7456728" y="3103436"/>
              <a:ext cx="1840079" cy="358132"/>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a:cs typeface="Arial"/>
                  <a:sym typeface="Trebuchet MS"/>
                </a:rPr>
                <a:t>Based on</a:t>
              </a:r>
              <a:r>
                <a:rPr kumimoji="0" lang="en-ZA" sz="1200" b="1" i="0" u="none" strike="noStrike" kern="1200" cap="none" spc="0" normalizeH="0" baseline="0" noProof="0" dirty="0">
                  <a:ln>
                    <a:noFill/>
                  </a:ln>
                  <a:effectLst/>
                  <a:uLnTx/>
                  <a:uFillTx/>
                  <a:latin typeface="Arial"/>
                  <a:cs typeface="Arial"/>
                  <a:sym typeface="Trebuchet MS"/>
                </a:rPr>
                <a:t> </a:t>
              </a:r>
              <a:r>
                <a:rPr lang="en-ZA" sz="1200" b="1" dirty="0">
                  <a:latin typeface="Arial"/>
                  <a:cs typeface="Arial"/>
                  <a:sym typeface="Trebuchet MS"/>
                </a:rPr>
                <a:t>NEP</a:t>
              </a:r>
              <a:r>
                <a:rPr kumimoji="0" lang="en-ZA" sz="1200" b="1" i="0" u="none" strike="noStrike" kern="1200" cap="none" spc="0" normalizeH="0" baseline="0" noProof="0" dirty="0">
                  <a:ln>
                    <a:noFill/>
                  </a:ln>
                  <a:effectLst/>
                  <a:uLnTx/>
                  <a:uFillTx/>
                  <a:latin typeface="Arial"/>
                  <a:cs typeface="Arial"/>
                  <a:sym typeface="Trebuchet MS"/>
                </a:rPr>
                <a:t> growth</a:t>
              </a:r>
              <a:endParaRPr kumimoji="0" lang="en-ZA" sz="1200" b="1" i="0" u="none" strike="noStrike" kern="1200" cap="none" spc="0" normalizeH="0" baseline="0" noProof="0" dirty="0">
                <a:ln>
                  <a:noFill/>
                </a:ln>
                <a:effectLst/>
                <a:uLnTx/>
                <a:uFillTx/>
                <a:latin typeface="Arial"/>
                <a:cs typeface="Arial"/>
              </a:endParaRPr>
            </a:p>
          </p:txBody>
        </p:sp>
        <p:sp>
          <p:nvSpPr>
            <p:cNvPr id="30" name="Google Shape;1742;p12">
              <a:extLst>
                <a:ext uri="{FF2B5EF4-FFF2-40B4-BE49-F238E27FC236}">
                  <a16:creationId xmlns:a16="http://schemas.microsoft.com/office/drawing/2014/main" id="{CA9E5102-B559-B06E-D34B-1AABFDDC2B50}"/>
                </a:ext>
              </a:extLst>
            </p:cNvPr>
            <p:cNvSpPr/>
            <p:nvPr/>
          </p:nvSpPr>
          <p:spPr>
            <a:xfrm>
              <a:off x="9514051" y="3186879"/>
              <a:ext cx="1843219" cy="191245"/>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effectLst/>
                  <a:uLnTx/>
                  <a:uFillTx/>
                  <a:latin typeface="Arial" panose="020B0604020202020204" pitchFamily="34" charset="0"/>
                  <a:ea typeface="Trebuchet MS"/>
                  <a:cs typeface="Arial" panose="020B0604020202020204" pitchFamily="34" charset="0"/>
                  <a:sym typeface="Trebuchet MS"/>
                </a:rPr>
                <a:t>145% to 165%</a:t>
              </a:r>
              <a:endParaRPr kumimoji="0" lang="en-Z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0" name="Rectangle: Rounded Corners 69">
              <a:extLst>
                <a:ext uri="{FF2B5EF4-FFF2-40B4-BE49-F238E27FC236}">
                  <a16:creationId xmlns:a16="http://schemas.microsoft.com/office/drawing/2014/main" id="{ADD3C715-55A0-14E7-67A2-45A9154D1BCE}"/>
                </a:ext>
              </a:extLst>
            </p:cNvPr>
            <p:cNvSpPr/>
            <p:nvPr/>
          </p:nvSpPr>
          <p:spPr>
            <a:xfrm>
              <a:off x="5356240" y="3836942"/>
              <a:ext cx="1908000" cy="1065508"/>
            </a:xfrm>
            <a:prstGeom prst="roundRect">
              <a:avLst>
                <a:gd name="adj" fmla="val 135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rPr>
                <a:t>POLICY COUNT</a:t>
              </a:r>
              <a:endParaRPr kumimoji="0" lang="en-ZA"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1" name="Rectangle: Rounded Corners 70">
              <a:extLst>
                <a:ext uri="{FF2B5EF4-FFF2-40B4-BE49-F238E27FC236}">
                  <a16:creationId xmlns:a16="http://schemas.microsoft.com/office/drawing/2014/main" id="{BA86B9DC-F433-8483-79CB-28655CCD46BD}"/>
                </a:ext>
              </a:extLst>
            </p:cNvPr>
            <p:cNvSpPr/>
            <p:nvPr/>
          </p:nvSpPr>
          <p:spPr>
            <a:xfrm>
              <a:off x="7422768" y="3836942"/>
              <a:ext cx="1908000" cy="1065508"/>
            </a:xfrm>
            <a:prstGeom prst="roundRect">
              <a:avLst>
                <a:gd name="adj" fmla="val 135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algn="ctr">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rebuchet MS"/>
                  <a:cs typeface="Arial" panose="020B0604020202020204" pitchFamily="34" charset="0"/>
                  <a:sym typeface="Trebuchet MS"/>
                </a:rPr>
                <a:t>CUSTOMER EXPERIENCE </a:t>
              </a:r>
              <a:b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rebuchet MS"/>
                  <a:cs typeface="Arial" panose="020B0604020202020204" pitchFamily="34" charset="0"/>
                  <a:sym typeface="Trebuchet MS"/>
                </a:rPr>
              </a:b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rebuchet MS"/>
                  <a:cs typeface="Arial" panose="020B0604020202020204" pitchFamily="34" charset="0"/>
                  <a:sym typeface="Trebuchet MS"/>
                </a:rPr>
                <a:t>(NPS SCORE)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2" name="Rectangle: Rounded Corners 71">
              <a:extLst>
                <a:ext uri="{FF2B5EF4-FFF2-40B4-BE49-F238E27FC236}">
                  <a16:creationId xmlns:a16="http://schemas.microsoft.com/office/drawing/2014/main" id="{57B02176-BB11-344B-FFD7-59E2DC318E90}"/>
                </a:ext>
              </a:extLst>
            </p:cNvPr>
            <p:cNvSpPr/>
            <p:nvPr/>
          </p:nvSpPr>
          <p:spPr>
            <a:xfrm>
              <a:off x="9449270" y="3836942"/>
              <a:ext cx="1908000" cy="1065508"/>
            </a:xfrm>
            <a:prstGeom prst="roundRect">
              <a:avLst>
                <a:gd name="adj" fmla="val 135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rPr>
                <a:t>EMPLOYEE ENGAGEMENT SCORE</a:t>
              </a:r>
              <a:endParaRPr kumimoji="0" lang="en-ZA" sz="1400" b="1" i="0" u="none" strike="sng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3" name="Rectangle: Rounded Corners 72">
              <a:extLst>
                <a:ext uri="{FF2B5EF4-FFF2-40B4-BE49-F238E27FC236}">
                  <a16:creationId xmlns:a16="http://schemas.microsoft.com/office/drawing/2014/main" id="{3020794A-52F8-D3B4-BA9D-E9454279052F}"/>
                </a:ext>
              </a:extLst>
            </p:cNvPr>
            <p:cNvSpPr/>
            <p:nvPr/>
          </p:nvSpPr>
          <p:spPr>
            <a:xfrm>
              <a:off x="5356240" y="5063560"/>
              <a:ext cx="1908000" cy="1065508"/>
            </a:xfrm>
            <a:prstGeom prst="roundRect">
              <a:avLst>
                <a:gd name="adj" fmla="val 135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rPr>
                <a:t>MARKET SHARE</a:t>
              </a:r>
              <a:endParaRPr kumimoji="0" lang="en-ZA" sz="1400" b="1" i="0" u="none" strike="sng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5" name="Rectangle: Rounded Corners 74">
              <a:extLst>
                <a:ext uri="{FF2B5EF4-FFF2-40B4-BE49-F238E27FC236}">
                  <a16:creationId xmlns:a16="http://schemas.microsoft.com/office/drawing/2014/main" id="{A02DB988-3292-5080-0182-775401C924FF}"/>
                </a:ext>
              </a:extLst>
            </p:cNvPr>
            <p:cNvSpPr/>
            <p:nvPr/>
          </p:nvSpPr>
          <p:spPr>
            <a:xfrm>
              <a:off x="7422768" y="5063560"/>
              <a:ext cx="1908000" cy="1065508"/>
            </a:xfrm>
            <a:prstGeom prst="roundRect">
              <a:avLst>
                <a:gd name="adj" fmla="val 135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rebuchet MS"/>
                  <a:cs typeface="Arial" panose="020B0604020202020204" pitchFamily="34" charset="0"/>
                  <a:sym typeface="Trebuchet MS"/>
                </a:rPr>
                <a:t>TRANSFORMATION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7" name="Rectangle: Rounded Corners 76">
              <a:extLst>
                <a:ext uri="{FF2B5EF4-FFF2-40B4-BE49-F238E27FC236}">
                  <a16:creationId xmlns:a16="http://schemas.microsoft.com/office/drawing/2014/main" id="{A27CDD00-3FBA-7C85-173B-1A7046C93084}"/>
                </a:ext>
              </a:extLst>
            </p:cNvPr>
            <p:cNvSpPr/>
            <p:nvPr/>
          </p:nvSpPr>
          <p:spPr>
            <a:xfrm>
              <a:off x="9449270" y="5063560"/>
              <a:ext cx="1908000" cy="1065508"/>
            </a:xfrm>
            <a:prstGeom prst="roundRect">
              <a:avLst>
                <a:gd name="adj" fmla="val 135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rPr>
                <a:t>ESG</a:t>
              </a:r>
              <a:endParaRPr kumimoji="0" lang="en-ZA" sz="1400" b="1" i="0" u="none" strike="sngStrike" kern="1200" cap="none" spc="0" normalizeH="0" baseline="0" noProof="0" dirty="0">
                <a:ln>
                  <a:noFill/>
                </a:ln>
                <a:solidFill>
                  <a:srgbClr val="FFFFFF"/>
                </a:solidFill>
                <a:effectLst/>
                <a:uLnTx/>
                <a:uFillTx/>
                <a:latin typeface="Arial" panose="020B0604020202020204" pitchFamily="34" charset="0"/>
                <a:ea typeface="Trebuchet MS"/>
                <a:cs typeface="Arial" panose="020B0604020202020204" pitchFamily="34" charset="0"/>
                <a:sym typeface="Trebuchet MS"/>
              </a:endParaRPr>
            </a:p>
          </p:txBody>
        </p:sp>
        <p:sp>
          <p:nvSpPr>
            <p:cNvPr id="59" name="Google Shape;1742;p12">
              <a:extLst>
                <a:ext uri="{FF2B5EF4-FFF2-40B4-BE49-F238E27FC236}">
                  <a16:creationId xmlns:a16="http://schemas.microsoft.com/office/drawing/2014/main" id="{8CA4E040-72AF-4CA4-5FE5-2D9AEAF9B3B3}"/>
                </a:ext>
              </a:extLst>
            </p:cNvPr>
            <p:cNvSpPr/>
            <p:nvPr/>
          </p:nvSpPr>
          <p:spPr>
            <a:xfrm>
              <a:off x="5386879" y="4602139"/>
              <a:ext cx="1846723" cy="238094"/>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a:ea typeface="+mn-ea"/>
                  <a:cs typeface="Arial"/>
                  <a:sym typeface="Trebuchet MS"/>
                </a:rPr>
                <a:t>&gt;2 million</a:t>
              </a:r>
              <a:endParaRPr kumimoji="0" lang="en-ZA" sz="1200" b="1" i="0" u="none" strike="noStrike" kern="1200" cap="none" spc="0" normalizeH="0" baseline="0" noProof="0" dirty="0">
                <a:ln>
                  <a:noFill/>
                </a:ln>
                <a:solidFill>
                  <a:schemeClr val="bg1"/>
                </a:solidFill>
                <a:effectLst/>
                <a:uLnTx/>
                <a:uFillTx/>
                <a:latin typeface="Arial"/>
                <a:ea typeface="+mn-ea"/>
                <a:cs typeface="Arial"/>
              </a:endParaRPr>
            </a:p>
          </p:txBody>
        </p:sp>
        <p:sp>
          <p:nvSpPr>
            <p:cNvPr id="63" name="Google Shape;1742;p12">
              <a:extLst>
                <a:ext uri="{FF2B5EF4-FFF2-40B4-BE49-F238E27FC236}">
                  <a16:creationId xmlns:a16="http://schemas.microsoft.com/office/drawing/2014/main" id="{B604C0F3-5114-A450-47DB-9C9A901404DF}"/>
                </a:ext>
              </a:extLst>
            </p:cNvPr>
            <p:cNvSpPr/>
            <p:nvPr/>
          </p:nvSpPr>
          <p:spPr>
            <a:xfrm>
              <a:off x="5391978" y="5623767"/>
              <a:ext cx="1836524" cy="301032"/>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Trebuchet MS"/>
                  <a:cs typeface="Arial" panose="020B0604020202020204" pitchFamily="34" charset="0"/>
                  <a:sym typeface="Trebuchet MS"/>
                </a:rPr>
                <a:t>&gt;24%</a:t>
              </a:r>
              <a:endPar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1" name="Google Shape;1742;p12">
              <a:extLst>
                <a:ext uri="{FF2B5EF4-FFF2-40B4-BE49-F238E27FC236}">
                  <a16:creationId xmlns:a16="http://schemas.microsoft.com/office/drawing/2014/main" id="{FCE76AA5-8485-7843-CBF8-46BAB6560A46}"/>
                </a:ext>
              </a:extLst>
            </p:cNvPr>
            <p:cNvSpPr/>
            <p:nvPr/>
          </p:nvSpPr>
          <p:spPr>
            <a:xfrm>
              <a:off x="7454341" y="4602139"/>
              <a:ext cx="1844855" cy="190473"/>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Trebuchet MS"/>
                </a:rPr>
                <a:t>&gt;</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Trebuchet MS"/>
                </a:rPr>
                <a:t>6</a:t>
              </a:r>
              <a:r>
                <a:rPr lang="en-ZA" sz="1200" b="1" dirty="0">
                  <a:solidFill>
                    <a:schemeClr val="bg1"/>
                  </a:solidFill>
                  <a:latin typeface="Arial" panose="020B0604020202020204" pitchFamily="34" charset="0"/>
                  <a:cs typeface="Arial" panose="020B0604020202020204" pitchFamily="34" charset="0"/>
                  <a:sym typeface="Trebuchet MS"/>
                </a:rPr>
                <a:t>0</a:t>
              </a:r>
              <a:endPar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5" name="Google Shape;1742;p12">
              <a:extLst>
                <a:ext uri="{FF2B5EF4-FFF2-40B4-BE49-F238E27FC236}">
                  <a16:creationId xmlns:a16="http://schemas.microsoft.com/office/drawing/2014/main" id="{C68B9820-22EB-C5BA-17AA-C5B7042C0957}"/>
                </a:ext>
              </a:extLst>
            </p:cNvPr>
            <p:cNvSpPr/>
            <p:nvPr/>
          </p:nvSpPr>
          <p:spPr>
            <a:xfrm>
              <a:off x="7459570" y="5600662"/>
              <a:ext cx="1834396" cy="356687"/>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Trebuchet MS"/>
                </a:rPr>
                <a:t>Maintain B-BBEE Level 1</a:t>
              </a:r>
              <a:endPar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9" name="Google Shape;1742;p12">
              <a:extLst>
                <a:ext uri="{FF2B5EF4-FFF2-40B4-BE49-F238E27FC236}">
                  <a16:creationId xmlns:a16="http://schemas.microsoft.com/office/drawing/2014/main" id="{2DE60A63-7961-3AA1-57B6-8C07B2365C76}"/>
                </a:ext>
              </a:extLst>
            </p:cNvPr>
            <p:cNvSpPr/>
            <p:nvPr/>
          </p:nvSpPr>
          <p:spPr>
            <a:xfrm>
              <a:off x="9479616" y="4583519"/>
              <a:ext cx="1847309" cy="238094"/>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Trebuchet MS"/>
                  <a:cs typeface="Arial" panose="020B0604020202020204" pitchFamily="34" charset="0"/>
                  <a:sym typeface="Trebuchet MS"/>
                </a:rPr>
                <a:t>&gt;75%</a:t>
              </a:r>
              <a:endPar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7" name="Google Shape;1742;p12">
              <a:extLst>
                <a:ext uri="{FF2B5EF4-FFF2-40B4-BE49-F238E27FC236}">
                  <a16:creationId xmlns:a16="http://schemas.microsoft.com/office/drawing/2014/main" id="{9E6B607E-A468-973E-F763-F1A740A7DAD2}"/>
                </a:ext>
              </a:extLst>
            </p:cNvPr>
            <p:cNvSpPr/>
            <p:nvPr/>
          </p:nvSpPr>
          <p:spPr>
            <a:xfrm>
              <a:off x="9483783" y="5688822"/>
              <a:ext cx="1838974" cy="190473"/>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Trebuchet MS"/>
                </a:rPr>
                <a:t>M</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Trebuchet MS"/>
                </a:rPr>
                <a:t>aintain Top 30 JSE Responsible Investment Index</a:t>
              </a:r>
              <a:endPar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07613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44C6-36AE-465E-A54D-9DA336750C3F}"/>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C7C10A17-E952-17ED-DC59-46116BEC1C5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DD424269-BFBA-C650-7E4E-829E0FEAFA0E}"/>
              </a:ext>
            </a:extLst>
          </p:cNvPr>
          <p:cNvSpPr>
            <a:spLocks noGrp="1"/>
          </p:cNvSpPr>
          <p:nvPr>
            <p:ph type="ctrTitle"/>
          </p:nvPr>
        </p:nvSpPr>
        <p:spPr/>
        <p:txBody>
          <a:bodyPr/>
          <a:lstStyle/>
          <a:p>
            <a:r>
              <a:rPr kumimoji="0" lang="en-US" b="1" i="0" u="none" strike="noStrike" kern="1200" cap="none" spc="0" normalizeH="0" baseline="0" noProof="0" dirty="0">
                <a:ln>
                  <a:noFill/>
                </a:ln>
                <a:solidFill>
                  <a:schemeClr val="tx2"/>
                </a:solidFill>
                <a:effectLst/>
                <a:uLnTx/>
                <a:uFillTx/>
                <a:latin typeface="+mj-lt"/>
                <a:ea typeface="+mn-ea"/>
                <a:cs typeface="+mn-cs"/>
              </a:rPr>
              <a:t>Financial</a:t>
            </a:r>
            <a:r>
              <a:rPr lang="en-US" b="1" dirty="0">
                <a:latin typeface="+mj-lt"/>
              </a:rPr>
              <a:t> </a:t>
            </a:r>
            <a:br>
              <a:rPr lang="en-US" b="1" dirty="0">
                <a:latin typeface="+mj-lt"/>
              </a:rPr>
            </a:br>
            <a:r>
              <a:rPr lang="en-US" b="1" dirty="0">
                <a:latin typeface="+mj-lt"/>
              </a:rPr>
              <a:t>Results</a:t>
            </a:r>
            <a:endParaRPr lang="en-US" dirty="0">
              <a:latin typeface="+mj-lt"/>
            </a:endParaRPr>
          </a:p>
        </p:txBody>
      </p:sp>
      <p:sp>
        <p:nvSpPr>
          <p:cNvPr id="3" name="Text Placeholder 16">
            <a:extLst>
              <a:ext uri="{FF2B5EF4-FFF2-40B4-BE49-F238E27FC236}">
                <a16:creationId xmlns:a16="http://schemas.microsoft.com/office/drawing/2014/main" id="{0C091169-F9D2-168D-A39E-18432CFC6B3E}"/>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08919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15980F6-81B1-5D4B-08A4-14E7C924304C}"/>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Results at a glance</a:t>
            </a:r>
            <a:endParaRPr lang="en-ZA" dirty="0"/>
          </a:p>
        </p:txBody>
      </p:sp>
      <p:graphicFrame>
        <p:nvGraphicFramePr>
          <p:cNvPr id="13" name="Diagram 12">
            <a:extLst>
              <a:ext uri="{FF2B5EF4-FFF2-40B4-BE49-F238E27FC236}">
                <a16:creationId xmlns:a16="http://schemas.microsoft.com/office/drawing/2014/main" id="{BD50560F-62F2-BEF5-CF47-C6704E77CB00}"/>
              </a:ext>
            </a:extLst>
          </p:cNvPr>
          <p:cNvGraphicFramePr/>
          <p:nvPr>
            <p:extLst>
              <p:ext uri="{D42A27DB-BD31-4B8C-83A1-F6EECF244321}">
                <p14:modId xmlns:p14="http://schemas.microsoft.com/office/powerpoint/2010/main" val="2153766081"/>
              </p:ext>
            </p:extLst>
          </p:nvPr>
        </p:nvGraphicFramePr>
        <p:xfrm>
          <a:off x="982765" y="1217086"/>
          <a:ext cx="10535455" cy="5046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a:extLst>
              <a:ext uri="{FF2B5EF4-FFF2-40B4-BE49-F238E27FC236}">
                <a16:creationId xmlns:a16="http://schemas.microsoft.com/office/drawing/2014/main" id="{14AB767D-0F7E-12DC-5CD0-5B8DC6B41233}"/>
              </a:ext>
            </a:extLst>
          </p:cNvPr>
          <p:cNvCxnSpPr>
            <a:cxnSpLocks/>
          </p:cNvCxnSpPr>
          <p:nvPr/>
        </p:nvCxnSpPr>
        <p:spPr>
          <a:xfrm>
            <a:off x="3657600" y="2410555"/>
            <a:ext cx="78606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000AC0-19CA-330E-C791-619BD0C08672}"/>
              </a:ext>
            </a:extLst>
          </p:cNvPr>
          <p:cNvCxnSpPr>
            <a:cxnSpLocks/>
          </p:cNvCxnSpPr>
          <p:nvPr/>
        </p:nvCxnSpPr>
        <p:spPr>
          <a:xfrm>
            <a:off x="1020932" y="2410555"/>
            <a:ext cx="331158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33FD04-E4C2-F7C3-0E9D-EEF939B6BE48}"/>
              </a:ext>
            </a:extLst>
          </p:cNvPr>
          <p:cNvCxnSpPr>
            <a:cxnSpLocks/>
          </p:cNvCxnSpPr>
          <p:nvPr/>
        </p:nvCxnSpPr>
        <p:spPr>
          <a:xfrm>
            <a:off x="3657600" y="3014328"/>
            <a:ext cx="78606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D4323F-4C28-6290-DB45-8AABA97F9523}"/>
              </a:ext>
            </a:extLst>
          </p:cNvPr>
          <p:cNvCxnSpPr>
            <a:cxnSpLocks/>
          </p:cNvCxnSpPr>
          <p:nvPr/>
        </p:nvCxnSpPr>
        <p:spPr>
          <a:xfrm>
            <a:off x="1020932" y="3014328"/>
            <a:ext cx="331158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603265-06EC-D6EB-3078-2DF124012B75}"/>
              </a:ext>
            </a:extLst>
          </p:cNvPr>
          <p:cNvCxnSpPr>
            <a:cxnSpLocks/>
          </p:cNvCxnSpPr>
          <p:nvPr/>
        </p:nvCxnSpPr>
        <p:spPr>
          <a:xfrm>
            <a:off x="3657600" y="3637767"/>
            <a:ext cx="78606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6BB2B9-8188-208F-39AE-EE635C32882F}"/>
              </a:ext>
            </a:extLst>
          </p:cNvPr>
          <p:cNvCxnSpPr>
            <a:cxnSpLocks/>
          </p:cNvCxnSpPr>
          <p:nvPr/>
        </p:nvCxnSpPr>
        <p:spPr>
          <a:xfrm>
            <a:off x="1020932" y="3637767"/>
            <a:ext cx="331158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D532B0-F00E-6909-D89A-18EBCB224A4F}"/>
              </a:ext>
            </a:extLst>
          </p:cNvPr>
          <p:cNvCxnSpPr>
            <a:cxnSpLocks/>
          </p:cNvCxnSpPr>
          <p:nvPr/>
        </p:nvCxnSpPr>
        <p:spPr>
          <a:xfrm>
            <a:off x="3657600" y="4289413"/>
            <a:ext cx="78606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B9D21E-FE98-5496-4CC1-7177B67D05E6}"/>
              </a:ext>
            </a:extLst>
          </p:cNvPr>
          <p:cNvCxnSpPr>
            <a:cxnSpLocks/>
          </p:cNvCxnSpPr>
          <p:nvPr/>
        </p:nvCxnSpPr>
        <p:spPr>
          <a:xfrm>
            <a:off x="1020932" y="4289413"/>
            <a:ext cx="330069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73AE1-9B9D-7743-1129-633E1E1052C4}"/>
              </a:ext>
            </a:extLst>
          </p:cNvPr>
          <p:cNvCxnSpPr>
            <a:cxnSpLocks/>
          </p:cNvCxnSpPr>
          <p:nvPr/>
        </p:nvCxnSpPr>
        <p:spPr>
          <a:xfrm>
            <a:off x="3657600" y="4931438"/>
            <a:ext cx="78606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90B13F-62CC-78EB-2151-4001942002FD}"/>
              </a:ext>
            </a:extLst>
          </p:cNvPr>
          <p:cNvCxnSpPr>
            <a:cxnSpLocks/>
          </p:cNvCxnSpPr>
          <p:nvPr/>
        </p:nvCxnSpPr>
        <p:spPr>
          <a:xfrm>
            <a:off x="1064475" y="4931438"/>
            <a:ext cx="326803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F479BD-D75D-EADC-E7C3-026F87C818DA}"/>
              </a:ext>
            </a:extLst>
          </p:cNvPr>
          <p:cNvCxnSpPr>
            <a:cxnSpLocks/>
          </p:cNvCxnSpPr>
          <p:nvPr/>
        </p:nvCxnSpPr>
        <p:spPr>
          <a:xfrm>
            <a:off x="3657600" y="5628425"/>
            <a:ext cx="78606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E79CF8-F531-3067-B905-3B0727480A3D}"/>
              </a:ext>
            </a:extLst>
          </p:cNvPr>
          <p:cNvCxnSpPr>
            <a:cxnSpLocks/>
          </p:cNvCxnSpPr>
          <p:nvPr/>
        </p:nvCxnSpPr>
        <p:spPr>
          <a:xfrm flipV="1">
            <a:off x="1020932" y="5628425"/>
            <a:ext cx="3311582" cy="1088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1DC906E-129B-2C44-4DF2-1E294882BA38}"/>
              </a:ext>
            </a:extLst>
          </p:cNvPr>
          <p:cNvSpPr/>
          <p:nvPr/>
        </p:nvSpPr>
        <p:spPr>
          <a:xfrm>
            <a:off x="4753800" y="1255923"/>
            <a:ext cx="2964523" cy="646331"/>
          </a:xfrm>
          <a:prstGeom prst="rect">
            <a:avLst/>
          </a:prstGeom>
        </p:spPr>
        <p:txBody>
          <a:bodyPr wrap="square" lIns="91440" tIns="45720" rIns="91440" bIns="45720" anchor="t">
            <a:spAutoFit/>
          </a:bodyPr>
          <a:lstStyle/>
          <a:p>
            <a:pPr algn="ctr"/>
            <a:r>
              <a:rPr lang="en-US" b="1" dirty="0">
                <a:solidFill>
                  <a:srgbClr val="001F5B"/>
                </a:solidFill>
                <a:latin typeface="Arial"/>
                <a:cs typeface="Arial"/>
              </a:rPr>
              <a:t>For the period ended </a:t>
            </a:r>
          </a:p>
          <a:p>
            <a:pPr algn="ctr"/>
            <a:r>
              <a:rPr lang="en-US" b="1" dirty="0">
                <a:solidFill>
                  <a:srgbClr val="001F5B"/>
                </a:solidFill>
                <a:latin typeface="Arial"/>
                <a:cs typeface="Arial"/>
              </a:rPr>
              <a:t>30 June 2025</a:t>
            </a:r>
            <a:endParaRPr lang="en-ZA" b="1" dirty="0">
              <a:solidFill>
                <a:srgbClr val="001F5B"/>
              </a:solidFill>
              <a:latin typeface="Arial"/>
              <a:cs typeface="Arial"/>
            </a:endParaRPr>
          </a:p>
        </p:txBody>
      </p:sp>
      <p:sp>
        <p:nvSpPr>
          <p:cNvPr id="27" name="Rectangle 26">
            <a:extLst>
              <a:ext uri="{FF2B5EF4-FFF2-40B4-BE49-F238E27FC236}">
                <a16:creationId xmlns:a16="http://schemas.microsoft.com/office/drawing/2014/main" id="{5720DD36-8C6F-48EB-31DC-2BABCA538831}"/>
              </a:ext>
            </a:extLst>
          </p:cNvPr>
          <p:cNvSpPr/>
          <p:nvPr/>
        </p:nvSpPr>
        <p:spPr>
          <a:xfrm>
            <a:off x="8323229" y="1256301"/>
            <a:ext cx="3062526" cy="646331"/>
          </a:xfrm>
          <a:prstGeom prst="rect">
            <a:avLst/>
          </a:prstGeom>
        </p:spPr>
        <p:txBody>
          <a:bodyPr wrap="square" lIns="91440" tIns="45720" rIns="91440" bIns="45720" anchor="t">
            <a:spAutoFit/>
          </a:bodyPr>
          <a:lstStyle/>
          <a:p>
            <a:pPr algn="ctr"/>
            <a:r>
              <a:rPr lang="en-US" b="1" dirty="0">
                <a:solidFill>
                  <a:srgbClr val="001F5B"/>
                </a:solidFill>
                <a:latin typeface="Arial"/>
                <a:cs typeface="Arial"/>
              </a:rPr>
              <a:t>For the period ended </a:t>
            </a:r>
          </a:p>
          <a:p>
            <a:pPr algn="ctr"/>
            <a:r>
              <a:rPr lang="en-US" b="1" dirty="0">
                <a:solidFill>
                  <a:srgbClr val="001F5B"/>
                </a:solidFill>
                <a:latin typeface="Arial"/>
                <a:cs typeface="Arial"/>
              </a:rPr>
              <a:t>30 June 2024</a:t>
            </a:r>
            <a:endParaRPr lang="en-ZA" b="1" dirty="0">
              <a:solidFill>
                <a:srgbClr val="001F5B"/>
              </a:solidFill>
              <a:latin typeface="Arial"/>
              <a:cs typeface="Arial"/>
            </a:endParaRPr>
          </a:p>
        </p:txBody>
      </p:sp>
    </p:spTree>
    <p:extLst>
      <p:ext uri="{BB962C8B-B14F-4D97-AF65-F5344CB8AC3E}">
        <p14:creationId xmlns:p14="http://schemas.microsoft.com/office/powerpoint/2010/main" val="122886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F24E2-3421-C8D7-FA8B-B41590488046}"/>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37FFE2E9-FE1F-B8FC-4EAD-75AA42DB5FE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38749E2C-DA20-05C0-8E8A-6E27538F05D1}"/>
              </a:ext>
            </a:extLst>
          </p:cNvPr>
          <p:cNvSpPr>
            <a:spLocks noGrp="1"/>
          </p:cNvSpPr>
          <p:nvPr>
            <p:ph type="ctrTitle"/>
          </p:nvPr>
        </p:nvSpPr>
        <p:spPr/>
        <p:txBody>
          <a:bodyPr/>
          <a:lstStyle/>
          <a:p>
            <a:r>
              <a:rPr lang="en-US" b="1" dirty="0">
                <a:solidFill>
                  <a:srgbClr val="FFC520"/>
                </a:solidFill>
                <a:latin typeface="+mj-lt"/>
              </a:rPr>
              <a:t>Business</a:t>
            </a:r>
            <a:r>
              <a:rPr lang="en-US" b="1" dirty="0">
                <a:latin typeface="+mj-lt"/>
              </a:rPr>
              <a:t> </a:t>
            </a:r>
            <a:br>
              <a:rPr lang="en-US" b="1" dirty="0">
                <a:latin typeface="+mj-lt"/>
              </a:rPr>
            </a:br>
            <a:r>
              <a:rPr lang="en-US" b="1" dirty="0">
                <a:latin typeface="+mj-lt"/>
              </a:rPr>
              <a:t>Volumes</a:t>
            </a:r>
            <a:endParaRPr lang="en-US" dirty="0">
              <a:latin typeface="+mj-lt"/>
            </a:endParaRPr>
          </a:p>
        </p:txBody>
      </p:sp>
      <p:sp>
        <p:nvSpPr>
          <p:cNvPr id="3" name="Text Placeholder 16">
            <a:extLst>
              <a:ext uri="{FF2B5EF4-FFF2-40B4-BE49-F238E27FC236}">
                <a16:creationId xmlns:a16="http://schemas.microsoft.com/office/drawing/2014/main" id="{FD55FE82-C4C9-FB70-40DF-B9C5F79944DC}"/>
              </a:ext>
            </a:extLst>
          </p:cNvPr>
          <p:cNvSpPr txBox="1">
            <a:spLocks/>
          </p:cNvSpPr>
          <p:nvPr/>
        </p:nvSpPr>
        <p:spPr>
          <a:xfrm>
            <a:off x="634520" y="6494811"/>
            <a:ext cx="8207475" cy="214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rgbClr val="001F5B"/>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417497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DF58B2-D491-5FD0-8C1D-978A7798F580}"/>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3" name="Picture 12" descr="A white background with black dots&#10;&#10;Description automatically generated">
            <a:extLst>
              <a:ext uri="{FF2B5EF4-FFF2-40B4-BE49-F238E27FC236}">
                <a16:creationId xmlns:a16="http://schemas.microsoft.com/office/drawing/2014/main" id="{AA2D7B2A-0C7E-4EC1-D0F9-536989ADE6D4}"/>
              </a:ext>
            </a:extLst>
          </p:cNvPr>
          <p:cNvPicPr>
            <a:picLocks noChangeAspect="1"/>
          </p:cNvPicPr>
          <p:nvPr/>
        </p:nvPicPr>
        <p:blipFill>
          <a:blip r:embed="rId3" cstate="screen">
            <a:extLst>
              <a:ext uri="{28A0092B-C50C-407E-A947-70E740481C1C}">
                <a14:useLocalDpi xmlns:a14="http://schemas.microsoft.com/office/drawing/2010/main"/>
              </a:ext>
            </a:extLst>
          </a:blip>
          <a:srcRect l="12304"/>
          <a:stretch/>
        </p:blipFill>
        <p:spPr>
          <a:xfrm>
            <a:off x="0" y="-1"/>
            <a:ext cx="10670344" cy="6858000"/>
          </a:xfrm>
          <a:prstGeom prst="rect">
            <a:avLst/>
          </a:prstGeom>
        </p:spPr>
      </p:pic>
      <p:sp>
        <p:nvSpPr>
          <p:cNvPr id="4" name="Text Placeholder 3">
            <a:extLst>
              <a:ext uri="{FF2B5EF4-FFF2-40B4-BE49-F238E27FC236}">
                <a16:creationId xmlns:a16="http://schemas.microsoft.com/office/drawing/2014/main" id="{16C9A3C9-E836-4134-DE47-48F7E7E5E683}"/>
              </a:ext>
            </a:extLst>
          </p:cNvPr>
          <p:cNvSpPr>
            <a:spLocks noGrp="1"/>
          </p:cNvSpPr>
          <p:nvPr>
            <p:ph type="body" sz="quarter" idx="11"/>
          </p:nvPr>
        </p:nvSpPr>
        <p:spPr>
          <a:xfrm>
            <a:off x="638829" y="431919"/>
            <a:ext cx="10929284" cy="331265"/>
          </a:xfrm>
        </p:spPr>
        <p:txBody>
          <a:bodyPr>
            <a:normAutofit fontScale="92500" lnSpcReduction="10000"/>
          </a:bodyPr>
          <a:lstStyle/>
          <a:p>
            <a:r>
              <a:rPr lang="en-GB" dirty="0"/>
              <a:t>Conventional insurance</a:t>
            </a:r>
            <a:endParaRPr lang="en-ZA" dirty="0"/>
          </a:p>
        </p:txBody>
      </p:sp>
      <p:sp>
        <p:nvSpPr>
          <p:cNvPr id="5" name="Text Placeholder 4">
            <a:extLst>
              <a:ext uri="{FF2B5EF4-FFF2-40B4-BE49-F238E27FC236}">
                <a16:creationId xmlns:a16="http://schemas.microsoft.com/office/drawing/2014/main" id="{AD62743B-DF82-6855-7D61-E47C77AA2C49}"/>
              </a:ext>
            </a:extLst>
          </p:cNvPr>
          <p:cNvSpPr>
            <a:spLocks noGrp="1"/>
          </p:cNvSpPr>
          <p:nvPr>
            <p:ph type="body" sz="quarter" idx="13"/>
          </p:nvPr>
        </p:nvSpPr>
        <p:spPr>
          <a:xfrm>
            <a:off x="638175" y="797728"/>
            <a:ext cx="7929563" cy="331265"/>
          </a:xfrm>
        </p:spPr>
        <p:txBody>
          <a:bodyPr>
            <a:noAutofit/>
          </a:bodyPr>
          <a:lstStyle/>
          <a:p>
            <a:pPr marL="0" indent="0">
              <a:buNone/>
            </a:pPr>
            <a:r>
              <a:rPr lang="en-US" sz="1800" b="1" dirty="0">
                <a:latin typeface="+mj-lt"/>
              </a:rPr>
              <a:t>GROSS WRITTEN PREMIUM VS CPI + GDP GROWTH</a:t>
            </a:r>
            <a:endParaRPr lang="nl-NL" sz="1800" b="1" dirty="0">
              <a:latin typeface="+mj-lt"/>
            </a:endParaRPr>
          </a:p>
        </p:txBody>
      </p:sp>
      <p:sp>
        <p:nvSpPr>
          <p:cNvPr id="16" name="TextBox 15">
            <a:extLst>
              <a:ext uri="{FF2B5EF4-FFF2-40B4-BE49-F238E27FC236}">
                <a16:creationId xmlns:a16="http://schemas.microsoft.com/office/drawing/2014/main" id="{8BC4CF30-71B2-3A81-6503-D5E523FA488A}"/>
              </a:ext>
            </a:extLst>
          </p:cNvPr>
          <p:cNvSpPr txBox="1"/>
          <p:nvPr/>
        </p:nvSpPr>
        <p:spPr>
          <a:xfrm>
            <a:off x="9340785" y="1290670"/>
            <a:ext cx="2659117" cy="55088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285750" indent="-285750" defTabSz="622300">
              <a:spcBef>
                <a:spcPts val="600"/>
              </a:spcBef>
              <a:spcAft>
                <a:spcPts val="0"/>
              </a:spcAft>
              <a:buFont typeface="Arial" panose="020B0604020202020204" pitchFamily="34" charset="0"/>
              <a:buChar char="•"/>
            </a:pPr>
            <a:endParaRPr lang="en-ZA" sz="1400" dirty="0">
              <a:solidFill>
                <a:srgbClr val="001F5B"/>
              </a:solidFill>
              <a:latin typeface="Arial"/>
              <a:cs typeface="Arial"/>
            </a:endParaRPr>
          </a:p>
          <a:p>
            <a:pPr marL="285750" indent="-285750" defTabSz="622300">
              <a:spcBef>
                <a:spcPts val="600"/>
              </a:spcBef>
              <a:spcAft>
                <a:spcPts val="0"/>
              </a:spcAft>
              <a:buFont typeface="Arial" panose="020B0604020202020204" pitchFamily="34" charset="0"/>
              <a:buChar char="•"/>
            </a:pPr>
            <a:r>
              <a:rPr lang="en-ZA" sz="1400" dirty="0">
                <a:solidFill>
                  <a:srgbClr val="001F5B"/>
                </a:solidFill>
                <a:latin typeface="Arial"/>
                <a:cs typeface="Arial"/>
              </a:rPr>
              <a:t>Double-digit growth at MiWay, Partner Solutions and Santam Re</a:t>
            </a:r>
          </a:p>
          <a:p>
            <a:pPr marL="285750" indent="-285750" defTabSz="622300">
              <a:spcBef>
                <a:spcPts val="600"/>
              </a:spcBef>
              <a:spcAft>
                <a:spcPts val="0"/>
              </a:spcAft>
              <a:buFont typeface="Arial" panose="020B0604020202020204" pitchFamily="34" charset="0"/>
              <a:buChar char="•"/>
            </a:pPr>
            <a:r>
              <a:rPr lang="en-ZA" sz="1400" dirty="0">
                <a:solidFill>
                  <a:srgbClr val="001F5B"/>
                </a:solidFill>
                <a:latin typeface="Arial"/>
                <a:cs typeface="Arial"/>
              </a:rPr>
              <a:t>First-time contribution of MultiChoice transaction</a:t>
            </a:r>
          </a:p>
          <a:p>
            <a:pPr marL="285750" indent="-285750" defTabSz="622300">
              <a:spcBef>
                <a:spcPts val="600"/>
              </a:spcBef>
              <a:spcAft>
                <a:spcPts val="0"/>
              </a:spcAft>
              <a:buFont typeface="Arial" panose="020B0604020202020204" pitchFamily="34" charset="0"/>
              <a:buChar char="•"/>
            </a:pPr>
            <a:r>
              <a:rPr lang="en-ZA" sz="1400" dirty="0">
                <a:solidFill>
                  <a:srgbClr val="001F5B"/>
                </a:solidFill>
                <a:latin typeface="Arial"/>
                <a:cs typeface="Arial"/>
              </a:rPr>
              <a:t>Good growth at Broker and Client Solutions despite moderation in rate increases</a:t>
            </a:r>
          </a:p>
          <a:p>
            <a:pPr marL="285750" indent="-285750" defTabSz="622300">
              <a:spcBef>
                <a:spcPts val="600"/>
              </a:spcBef>
              <a:spcAft>
                <a:spcPts val="0"/>
              </a:spcAft>
              <a:buFont typeface="Arial" panose="020B0604020202020204" pitchFamily="34" charset="0"/>
              <a:buChar char="•"/>
            </a:pPr>
            <a:r>
              <a:rPr lang="en-ZA" sz="1400" dirty="0">
                <a:solidFill>
                  <a:srgbClr val="001F5B"/>
                </a:solidFill>
                <a:latin typeface="Arial"/>
                <a:cs typeface="Arial"/>
              </a:rPr>
              <a:t>Specialist Solutions impacted by timing differences and soft market conditions in Casualty and Heavy Haulage</a:t>
            </a:r>
          </a:p>
          <a:p>
            <a:pPr marL="285750" indent="-285750" defTabSz="622300">
              <a:spcBef>
                <a:spcPts val="600"/>
              </a:spcBef>
              <a:spcAft>
                <a:spcPts val="0"/>
              </a:spcAft>
              <a:buFont typeface="Arial" panose="020B0604020202020204" pitchFamily="34" charset="0"/>
              <a:buChar char="•"/>
            </a:pPr>
            <a:r>
              <a:rPr lang="en-ZA" sz="1400" dirty="0">
                <a:solidFill>
                  <a:srgbClr val="001F5B"/>
                </a:solidFill>
                <a:latin typeface="Arial"/>
                <a:cs typeface="Arial"/>
              </a:rPr>
              <a:t>Net earned premiums grew by 16%</a:t>
            </a:r>
          </a:p>
        </p:txBody>
      </p:sp>
      <p:graphicFrame>
        <p:nvGraphicFramePr>
          <p:cNvPr id="2" name="Content Placeholder 6">
            <a:extLst>
              <a:ext uri="{FF2B5EF4-FFF2-40B4-BE49-F238E27FC236}">
                <a16:creationId xmlns:a16="http://schemas.microsoft.com/office/drawing/2014/main" id="{F595475A-374C-2CA6-44D9-E926E996114A}"/>
              </a:ext>
            </a:extLst>
          </p:cNvPr>
          <p:cNvGraphicFramePr>
            <a:graphicFrameLocks/>
          </p:cNvGraphicFramePr>
          <p:nvPr>
            <p:extLst>
              <p:ext uri="{D42A27DB-BD31-4B8C-83A1-F6EECF244321}">
                <p14:modId xmlns:p14="http://schemas.microsoft.com/office/powerpoint/2010/main" val="1793393389"/>
              </p:ext>
            </p:extLst>
          </p:nvPr>
        </p:nvGraphicFramePr>
        <p:xfrm>
          <a:off x="446636" y="1825293"/>
          <a:ext cx="8492325" cy="46498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595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DF58B2-D491-5FD0-8C1D-978A7798F580}"/>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3" name="Picture 12" descr="A white background with black dots&#10;&#10;Description automatically generated">
            <a:extLst>
              <a:ext uri="{FF2B5EF4-FFF2-40B4-BE49-F238E27FC236}">
                <a16:creationId xmlns:a16="http://schemas.microsoft.com/office/drawing/2014/main" id="{AA2D7B2A-0C7E-4EC1-D0F9-536989ADE6D4}"/>
              </a:ext>
            </a:extLst>
          </p:cNvPr>
          <p:cNvPicPr>
            <a:picLocks noChangeAspect="1"/>
          </p:cNvPicPr>
          <p:nvPr/>
        </p:nvPicPr>
        <p:blipFill>
          <a:blip r:embed="rId3" cstate="screen">
            <a:extLst>
              <a:ext uri="{28A0092B-C50C-407E-A947-70E740481C1C}">
                <a14:useLocalDpi xmlns:a14="http://schemas.microsoft.com/office/drawing/2010/main"/>
              </a:ext>
            </a:extLst>
          </a:blip>
          <a:srcRect l="8936"/>
          <a:stretch/>
        </p:blipFill>
        <p:spPr>
          <a:xfrm>
            <a:off x="14942" y="-1"/>
            <a:ext cx="11080205" cy="6858000"/>
          </a:xfrm>
          <a:prstGeom prst="rect">
            <a:avLst/>
          </a:prstGeom>
        </p:spPr>
      </p:pic>
      <p:sp>
        <p:nvSpPr>
          <p:cNvPr id="4" name="Text Placeholder 3">
            <a:extLst>
              <a:ext uri="{FF2B5EF4-FFF2-40B4-BE49-F238E27FC236}">
                <a16:creationId xmlns:a16="http://schemas.microsoft.com/office/drawing/2014/main" id="{16C9A3C9-E836-4134-DE47-48F7E7E5E683}"/>
              </a:ext>
            </a:extLst>
          </p:cNvPr>
          <p:cNvSpPr>
            <a:spLocks noGrp="1"/>
          </p:cNvSpPr>
          <p:nvPr>
            <p:ph type="body" sz="quarter" idx="11"/>
          </p:nvPr>
        </p:nvSpPr>
        <p:spPr>
          <a:xfrm>
            <a:off x="638829" y="328225"/>
            <a:ext cx="10929284" cy="331265"/>
          </a:xfrm>
        </p:spPr>
        <p:txBody>
          <a:bodyPr>
            <a:normAutofit fontScale="92500" lnSpcReduction="10000"/>
          </a:bodyPr>
          <a:lstStyle/>
          <a:p>
            <a:r>
              <a:rPr lang="en-GB" dirty="0">
                <a:latin typeface="+mn-lt"/>
              </a:rPr>
              <a:t>Conventional insurance</a:t>
            </a:r>
            <a:endParaRPr lang="en-ZA" dirty="0">
              <a:latin typeface="+mn-lt"/>
            </a:endParaRPr>
          </a:p>
        </p:txBody>
      </p:sp>
      <p:sp>
        <p:nvSpPr>
          <p:cNvPr id="5" name="Text Placeholder 4">
            <a:extLst>
              <a:ext uri="{FF2B5EF4-FFF2-40B4-BE49-F238E27FC236}">
                <a16:creationId xmlns:a16="http://schemas.microsoft.com/office/drawing/2014/main" id="{AD62743B-DF82-6855-7D61-E47C77AA2C49}"/>
              </a:ext>
            </a:extLst>
          </p:cNvPr>
          <p:cNvSpPr>
            <a:spLocks noGrp="1"/>
          </p:cNvSpPr>
          <p:nvPr>
            <p:ph type="body" sz="quarter" idx="13"/>
          </p:nvPr>
        </p:nvSpPr>
        <p:spPr>
          <a:xfrm>
            <a:off x="634520" y="749890"/>
            <a:ext cx="7929563" cy="331265"/>
          </a:xfrm>
        </p:spPr>
        <p:txBody>
          <a:bodyPr>
            <a:noAutofit/>
          </a:bodyPr>
          <a:lstStyle/>
          <a:p>
            <a:r>
              <a:rPr lang="en-GB" sz="1800" b="1" dirty="0">
                <a:latin typeface="+mn-lt"/>
              </a:rPr>
              <a:t>GROSS WRITTEN PREMIUM</a:t>
            </a:r>
          </a:p>
        </p:txBody>
      </p:sp>
      <p:sp>
        <p:nvSpPr>
          <p:cNvPr id="16" name="TextBox 15">
            <a:extLst>
              <a:ext uri="{FF2B5EF4-FFF2-40B4-BE49-F238E27FC236}">
                <a16:creationId xmlns:a16="http://schemas.microsoft.com/office/drawing/2014/main" id="{8BC4CF30-71B2-3A81-6503-D5E523FA488A}"/>
              </a:ext>
            </a:extLst>
          </p:cNvPr>
          <p:cNvSpPr txBox="1"/>
          <p:nvPr/>
        </p:nvSpPr>
        <p:spPr>
          <a:xfrm>
            <a:off x="9767041" y="1623936"/>
            <a:ext cx="2191262" cy="482692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285750" indent="-285750" defTabSz="622300">
              <a:lnSpc>
                <a:spcPct val="90000"/>
              </a:lnSpc>
              <a:spcAft>
                <a:spcPts val="600"/>
              </a:spcAft>
              <a:buFont typeface="Arial" panose="020B0604020202020204" pitchFamily="34" charset="0"/>
              <a:buChar char="•"/>
            </a:pPr>
            <a:r>
              <a:rPr lang="en-ZA" sz="1400" dirty="0">
                <a:solidFill>
                  <a:srgbClr val="001F5B"/>
                </a:solidFill>
                <a:cs typeface="Arial"/>
              </a:rPr>
              <a:t>Gross written premium remains mostly from South Africa</a:t>
            </a:r>
            <a:endParaRPr lang="en-ZA" sz="1400" dirty="0">
              <a:solidFill>
                <a:srgbClr val="001F5B"/>
              </a:solidFill>
              <a:latin typeface="Arial"/>
              <a:cs typeface="Arial"/>
            </a:endParaRPr>
          </a:p>
          <a:p>
            <a:pPr marL="285750" indent="-285750" defTabSz="622300">
              <a:lnSpc>
                <a:spcPct val="90000"/>
              </a:lnSpc>
              <a:spcAft>
                <a:spcPts val="600"/>
              </a:spcAft>
              <a:buFont typeface="Arial" panose="020B0604020202020204" pitchFamily="34" charset="0"/>
              <a:buChar char="•"/>
            </a:pPr>
            <a:r>
              <a:rPr lang="en-ZA" sz="1400" dirty="0">
                <a:solidFill>
                  <a:srgbClr val="001F5B"/>
                </a:solidFill>
                <a:latin typeface="Arial"/>
                <a:cs typeface="Arial"/>
              </a:rPr>
              <a:t>Positive momentum at Santam Re outside SA</a:t>
            </a:r>
          </a:p>
          <a:p>
            <a:pPr marL="285750" indent="-285750" defTabSz="622300">
              <a:lnSpc>
                <a:spcPct val="90000"/>
              </a:lnSpc>
              <a:spcAft>
                <a:spcPts val="600"/>
              </a:spcAft>
              <a:buFont typeface="Arial" panose="020B0604020202020204" pitchFamily="34" charset="0"/>
              <a:buChar char="•"/>
            </a:pPr>
            <a:r>
              <a:rPr lang="en-ZA" sz="1400" dirty="0">
                <a:solidFill>
                  <a:srgbClr val="001F5B"/>
                </a:solidFill>
                <a:latin typeface="Arial"/>
                <a:cs typeface="Arial"/>
              </a:rPr>
              <a:t>Focus remains on exporting proven capabilities</a:t>
            </a:r>
          </a:p>
          <a:p>
            <a:pPr marL="285750" indent="-285750" defTabSz="622300">
              <a:lnSpc>
                <a:spcPct val="90000"/>
              </a:lnSpc>
              <a:spcAft>
                <a:spcPts val="600"/>
              </a:spcAft>
              <a:buFont typeface="Arial" panose="020B0604020202020204" pitchFamily="34" charset="0"/>
              <a:buChar char="•"/>
            </a:pPr>
            <a:r>
              <a:rPr lang="en-ZA" sz="1400" dirty="0">
                <a:solidFill>
                  <a:srgbClr val="001F5B"/>
                </a:solidFill>
                <a:latin typeface="Arial"/>
                <a:cs typeface="Arial"/>
              </a:rPr>
              <a:t>Launch of Lloyd’s Syndicate to drive accelerated change in profile</a:t>
            </a:r>
          </a:p>
          <a:p>
            <a:pPr marL="285750" indent="-285750" defTabSz="622300">
              <a:lnSpc>
                <a:spcPct val="90000"/>
              </a:lnSpc>
              <a:spcAft>
                <a:spcPts val="600"/>
              </a:spcAft>
              <a:buFont typeface="Arial" panose="020B0604020202020204" pitchFamily="34" charset="0"/>
              <a:buChar char="•"/>
            </a:pPr>
            <a:endParaRPr lang="en-ZA" sz="1400" dirty="0">
              <a:solidFill>
                <a:srgbClr val="001F5B"/>
              </a:solidFill>
              <a:latin typeface="Arial" panose="020B0604020202020204" pitchFamily="34" charset="0"/>
              <a:cs typeface="Arial" panose="020B0604020202020204" pitchFamily="34" charset="0"/>
            </a:endParaRPr>
          </a:p>
        </p:txBody>
      </p:sp>
      <p:sp>
        <p:nvSpPr>
          <p:cNvPr id="6" name="Text Placeholder 9">
            <a:extLst>
              <a:ext uri="{FF2B5EF4-FFF2-40B4-BE49-F238E27FC236}">
                <a16:creationId xmlns:a16="http://schemas.microsoft.com/office/drawing/2014/main" id="{5F7AEC6E-FD32-8E96-9877-2AF11E107F10}"/>
              </a:ext>
            </a:extLst>
          </p:cNvPr>
          <p:cNvSpPr txBox="1">
            <a:spLocks/>
          </p:cNvSpPr>
          <p:nvPr/>
        </p:nvSpPr>
        <p:spPr>
          <a:xfrm>
            <a:off x="634520" y="1171555"/>
            <a:ext cx="6142038" cy="323850"/>
          </a:xfrm>
        </p:spPr>
        <p:txBody>
          <a:bodyPr anchor="ctr">
            <a:noAutofit/>
          </a:bodyPr>
          <a:lstStyle>
            <a:defPPr>
              <a:defRPr lang="en-US"/>
            </a:defPPr>
            <a:lvl1pPr marL="228594" indent="-228594" algn="l" defTabSz="914377" rtl="0" eaLnBrk="1" fontAlgn="base" latinLnBrk="0" hangingPunct="1">
              <a:lnSpc>
                <a:spcPct val="90000"/>
              </a:lnSpc>
              <a:spcBef>
                <a:spcPct val="0"/>
              </a:spcBef>
              <a:spcAft>
                <a:spcPct val="0"/>
              </a:spcAft>
              <a:buFont typeface="Arial"/>
              <a:buChar char="•"/>
              <a:defRPr sz="2800" kern="1200">
                <a:solidFill>
                  <a:schemeClr val="tx1"/>
                </a:solidFill>
                <a:latin typeface="Arial" charset="0"/>
                <a:ea typeface="+mn-ea"/>
                <a:cs typeface="+mn-cs"/>
              </a:defRPr>
            </a:lvl1pPr>
            <a:lvl2pPr marL="457189" indent="-228594" algn="l" defTabSz="914377" rtl="0" eaLnBrk="1" fontAlgn="base" latinLnBrk="0" hangingPunct="1">
              <a:lnSpc>
                <a:spcPct val="90000"/>
              </a:lnSpc>
              <a:spcBef>
                <a:spcPct val="0"/>
              </a:spcBef>
              <a:spcAft>
                <a:spcPct val="0"/>
              </a:spcAft>
              <a:buFont typeface="Arial"/>
              <a:buChar char="•"/>
              <a:defRPr sz="2400" kern="1200">
                <a:solidFill>
                  <a:schemeClr val="tx1"/>
                </a:solidFill>
                <a:latin typeface="Arial" charset="0"/>
                <a:ea typeface="+mn-ea"/>
                <a:cs typeface="+mn-cs"/>
              </a:defRPr>
            </a:lvl2pPr>
            <a:lvl3pPr marL="914377" indent="-228594" algn="l" defTabSz="914377" rtl="0" eaLnBrk="1" fontAlgn="base" latinLnBrk="0" hangingPunct="1">
              <a:lnSpc>
                <a:spcPct val="90000"/>
              </a:lnSpc>
              <a:spcBef>
                <a:spcPct val="0"/>
              </a:spcBef>
              <a:spcAft>
                <a:spcPct val="0"/>
              </a:spcAft>
              <a:buFont typeface="Arial"/>
              <a:buChar char="•"/>
              <a:defRPr sz="2000" kern="1200">
                <a:solidFill>
                  <a:schemeClr val="tx1"/>
                </a:solidFill>
                <a:latin typeface="Arial" charset="0"/>
                <a:ea typeface="+mn-ea"/>
                <a:cs typeface="+mn-cs"/>
              </a:defRPr>
            </a:lvl3pPr>
            <a:lvl4pPr marL="1371566" indent="-228594" algn="l" defTabSz="914377" rtl="0" eaLnBrk="1" fontAlgn="base" latinLnBrk="0" hangingPunct="1">
              <a:lnSpc>
                <a:spcPct val="90000"/>
              </a:lnSpc>
              <a:spcBef>
                <a:spcPct val="0"/>
              </a:spcBef>
              <a:spcAft>
                <a:spcPct val="0"/>
              </a:spcAft>
              <a:buFont typeface="Arial"/>
              <a:buChar char="•"/>
              <a:defRPr sz="1800" kern="1200">
                <a:solidFill>
                  <a:schemeClr val="tx1"/>
                </a:solidFill>
                <a:latin typeface="Arial" charset="0"/>
                <a:ea typeface="+mn-ea"/>
                <a:cs typeface="+mn-cs"/>
              </a:defRPr>
            </a:lvl4pPr>
            <a:lvl5pPr marL="1828754" indent="-228594" algn="l" defTabSz="914377" rtl="0" eaLnBrk="1" fontAlgn="base" latinLnBrk="0" hangingPunct="1">
              <a:lnSpc>
                <a:spcPct val="90000"/>
              </a:lnSpc>
              <a:spcBef>
                <a:spcPct val="0"/>
              </a:spcBef>
              <a:spcAft>
                <a:spcPct val="0"/>
              </a:spcAft>
              <a:buFont typeface="Arial"/>
              <a:buChar char="•"/>
              <a:defRPr sz="1800" kern="1200">
                <a:solidFill>
                  <a:schemeClr val="tx1"/>
                </a:solidFill>
                <a:latin typeface="Arial" charset="0"/>
                <a:ea typeface="+mn-ea"/>
                <a:cs typeface="+mn-cs"/>
              </a:defRPr>
            </a:lvl5pPr>
            <a:lvl6pPr marL="2285943"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6pPr>
            <a:lvl7pPr marL="2743131"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7pPr>
            <a:lvl8pPr marL="3200320"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8pPr>
            <a:lvl9pPr marL="3657509"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9pPr>
          </a:lstStyle>
          <a:p>
            <a:pPr marL="0" indent="0">
              <a:buFont typeface="Arial"/>
              <a:buNone/>
            </a:pPr>
            <a:r>
              <a:rPr lang="en-US" sz="1600" dirty="0">
                <a:solidFill>
                  <a:srgbClr val="001F5B"/>
                </a:solidFill>
                <a:latin typeface="+mn-lt"/>
              </a:rPr>
              <a:t>GEOGRAPHIC ANALYSIS (%)</a:t>
            </a:r>
          </a:p>
        </p:txBody>
      </p:sp>
      <p:graphicFrame>
        <p:nvGraphicFramePr>
          <p:cNvPr id="2" name="Chart Placeholder 21">
            <a:extLst>
              <a:ext uri="{FF2B5EF4-FFF2-40B4-BE49-F238E27FC236}">
                <a16:creationId xmlns:a16="http://schemas.microsoft.com/office/drawing/2014/main" id="{ADCECA56-A035-88E8-33F1-2104B4313987}"/>
              </a:ext>
            </a:extLst>
          </p:cNvPr>
          <p:cNvGraphicFramePr>
            <a:graphicFrameLocks/>
          </p:cNvGraphicFramePr>
          <p:nvPr>
            <p:extLst>
              <p:ext uri="{D42A27DB-BD31-4B8C-83A1-F6EECF244321}">
                <p14:modId xmlns:p14="http://schemas.microsoft.com/office/powerpoint/2010/main" val="1388296237"/>
              </p:ext>
            </p:extLst>
          </p:nvPr>
        </p:nvGraphicFramePr>
        <p:xfrm>
          <a:off x="1018301" y="1413331"/>
          <a:ext cx="8686849" cy="49326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703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E4AB336A-567B-302B-A151-F89ADAC8E0E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B3251DC4-B9A7-2C70-5EBA-6DB099661EC3}"/>
              </a:ext>
            </a:extLst>
          </p:cNvPr>
          <p:cNvSpPr>
            <a:spLocks noGrp="1"/>
          </p:cNvSpPr>
          <p:nvPr>
            <p:ph type="ctrTitle"/>
          </p:nvPr>
        </p:nvSpPr>
        <p:spPr/>
        <p:txBody>
          <a:bodyPr/>
          <a:lstStyle/>
          <a:p>
            <a:r>
              <a:rPr lang="en-US" b="1" dirty="0">
                <a:solidFill>
                  <a:schemeClr val="tx2"/>
                </a:solidFill>
              </a:rPr>
              <a:t>Earnings</a:t>
            </a:r>
            <a:endParaRPr lang="en-US" dirty="0">
              <a:solidFill>
                <a:schemeClr val="tx2"/>
              </a:solidFill>
            </a:endParaRPr>
          </a:p>
        </p:txBody>
      </p:sp>
      <p:sp>
        <p:nvSpPr>
          <p:cNvPr id="3" name="Text Placeholder 16">
            <a:extLst>
              <a:ext uri="{FF2B5EF4-FFF2-40B4-BE49-F238E27FC236}">
                <a16:creationId xmlns:a16="http://schemas.microsoft.com/office/drawing/2014/main" id="{34D58CCF-2E49-D15F-85DE-74AC90F7D072}"/>
              </a:ext>
            </a:extLst>
          </p:cNvPr>
          <p:cNvSpPr txBox="1">
            <a:spLocks/>
          </p:cNvSpPr>
          <p:nvPr/>
        </p:nvSpPr>
        <p:spPr>
          <a:xfrm>
            <a:off x="634520" y="6494811"/>
            <a:ext cx="8207475" cy="214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rgbClr val="001F5B"/>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83225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A97AAC-A85C-FFB7-A0E7-A4542AF4F4AE}"/>
              </a:ext>
            </a:extLst>
          </p:cNvPr>
          <p:cNvSpPr>
            <a:spLocks noGrp="1"/>
          </p:cNvSpPr>
          <p:nvPr>
            <p:ph type="body" sz="quarter" idx="10"/>
          </p:nvPr>
        </p:nvSpPr>
        <p:spPr>
          <a:xfrm>
            <a:off x="1249530" y="1840831"/>
            <a:ext cx="5695280" cy="3680293"/>
          </a:xfrm>
        </p:spPr>
        <p:txBody>
          <a:bodyPr>
            <a:normAutofit fontScale="92500" lnSpcReduction="10000"/>
          </a:bodyPr>
          <a:lstStyle/>
          <a:p>
            <a:pPr marL="342900" indent="-342900">
              <a:lnSpc>
                <a:spcPct val="150000"/>
              </a:lnSpc>
              <a:buClr>
                <a:schemeClr val="tx1"/>
              </a:buClr>
              <a:buFont typeface="+mj-lt"/>
              <a:buAutoNum type="arabicPeriod"/>
            </a:pPr>
            <a:r>
              <a:rPr lang="en-US" dirty="0">
                <a:latin typeface="Arial"/>
                <a:cs typeface="Arial"/>
              </a:rPr>
              <a:t>Overview</a:t>
            </a:r>
          </a:p>
          <a:p>
            <a:pPr marL="342900" indent="-342900">
              <a:lnSpc>
                <a:spcPct val="150000"/>
              </a:lnSpc>
              <a:buClr>
                <a:schemeClr val="tx1"/>
              </a:buClr>
              <a:buFont typeface="+mj-lt"/>
              <a:buAutoNum type="arabicPeriod"/>
            </a:pPr>
            <a:r>
              <a:rPr lang="en-US" dirty="0">
                <a:latin typeface="Arial"/>
                <a:cs typeface="Arial"/>
              </a:rPr>
              <a:t>Santam Business Portfolio</a:t>
            </a:r>
          </a:p>
          <a:p>
            <a:pPr marL="342900" indent="-342900">
              <a:lnSpc>
                <a:spcPct val="150000"/>
              </a:lnSpc>
              <a:buClr>
                <a:schemeClr val="tx1"/>
              </a:buClr>
              <a:buFont typeface="+mj-lt"/>
              <a:buAutoNum type="arabicPeriod"/>
            </a:pPr>
            <a:r>
              <a:rPr lang="en-US" dirty="0"/>
              <a:t>Operating Environment</a:t>
            </a:r>
          </a:p>
          <a:p>
            <a:pPr marL="342900" indent="-342900">
              <a:lnSpc>
                <a:spcPct val="150000"/>
              </a:lnSpc>
              <a:buClr>
                <a:schemeClr val="tx1"/>
              </a:buClr>
              <a:buAutoNum type="arabicPeriod"/>
            </a:pPr>
            <a:r>
              <a:rPr lang="en-US" dirty="0">
                <a:latin typeface="Arial"/>
                <a:cs typeface="Arial"/>
              </a:rPr>
              <a:t>Strategic Update</a:t>
            </a:r>
          </a:p>
          <a:p>
            <a:pPr marL="342900" indent="-342900">
              <a:lnSpc>
                <a:spcPct val="150000"/>
              </a:lnSpc>
              <a:buClr>
                <a:schemeClr val="tx1"/>
              </a:buClr>
              <a:buFont typeface="+mj-lt"/>
              <a:buAutoNum type="arabicPeriod"/>
            </a:pPr>
            <a:r>
              <a:rPr lang="en-US" dirty="0">
                <a:latin typeface="Arial"/>
                <a:cs typeface="Arial"/>
              </a:rPr>
              <a:t>Financial Results</a:t>
            </a:r>
          </a:p>
          <a:p>
            <a:pPr marL="342900" indent="-342900">
              <a:lnSpc>
                <a:spcPct val="150000"/>
              </a:lnSpc>
              <a:buClr>
                <a:schemeClr val="tx1"/>
              </a:buClr>
              <a:buFont typeface="+mj-lt"/>
              <a:buAutoNum type="arabicPeriod"/>
            </a:pPr>
            <a:r>
              <a:rPr lang="en-US" dirty="0">
                <a:latin typeface="Arial"/>
                <a:cs typeface="Arial"/>
              </a:rPr>
              <a:t>Capital Management</a:t>
            </a:r>
          </a:p>
          <a:p>
            <a:pPr marL="342900" indent="-342900">
              <a:lnSpc>
                <a:spcPct val="150000"/>
              </a:lnSpc>
              <a:buClr>
                <a:schemeClr val="tx1"/>
              </a:buClr>
              <a:buFont typeface="+mj-lt"/>
              <a:buAutoNum type="arabicPeriod"/>
            </a:pPr>
            <a:r>
              <a:rPr lang="en-US" dirty="0">
                <a:latin typeface="Arial"/>
                <a:cs typeface="Arial"/>
              </a:rPr>
              <a:t>Risk Management</a:t>
            </a:r>
          </a:p>
          <a:p>
            <a:pPr marL="342900" indent="-342900">
              <a:lnSpc>
                <a:spcPct val="150000"/>
              </a:lnSpc>
              <a:buClr>
                <a:schemeClr val="tx1"/>
              </a:buClr>
              <a:buFont typeface="+mj-lt"/>
              <a:buAutoNum type="arabicPeriod"/>
            </a:pPr>
            <a:r>
              <a:rPr lang="en-US" dirty="0">
                <a:latin typeface="Arial"/>
                <a:cs typeface="Arial"/>
              </a:rPr>
              <a:t>Debt Capital Market Offering</a:t>
            </a:r>
          </a:p>
          <a:p>
            <a:pPr marL="342900" indent="-342900">
              <a:lnSpc>
                <a:spcPct val="150000"/>
              </a:lnSpc>
              <a:buClr>
                <a:schemeClr val="tx1"/>
              </a:buClr>
              <a:buFont typeface="+mj-lt"/>
              <a:buAutoNum type="arabicPeriod"/>
            </a:pPr>
            <a:endParaRPr lang="en-US" dirty="0">
              <a:latin typeface="Arial"/>
              <a:cs typeface="Arial"/>
            </a:endParaRPr>
          </a:p>
        </p:txBody>
      </p:sp>
      <p:sp>
        <p:nvSpPr>
          <p:cNvPr id="5" name="Text Placeholder 4">
            <a:extLst>
              <a:ext uri="{FF2B5EF4-FFF2-40B4-BE49-F238E27FC236}">
                <a16:creationId xmlns:a16="http://schemas.microsoft.com/office/drawing/2014/main" id="{228FAC17-7777-B30C-99B0-BC4DD96DFF0B}"/>
              </a:ext>
            </a:extLst>
          </p:cNvPr>
          <p:cNvSpPr txBox="1">
            <a:spLocks/>
          </p:cNvSpPr>
          <p:nvPr/>
        </p:nvSpPr>
        <p:spPr>
          <a:xfrm>
            <a:off x="1249530" y="867140"/>
            <a:ext cx="1873259" cy="469739"/>
          </a:xfrm>
          <a:prstGeom prst="rect">
            <a:avLst/>
          </a:prstGeom>
        </p:spPr>
        <p:txBody>
          <a:bodyPr vert="horz" lIns="91440" tIns="45720" rIns="91440" bIns="45720" rtlCol="0">
            <a:noAutofit/>
          </a:bodyPr>
          <a:lstStyle>
            <a:lvl1pPr marL="0" indent="0" algn="l" defTabSz="914400" rtl="0" eaLnBrk="1" latinLnBrk="0" hangingPunct="1">
              <a:lnSpc>
                <a:spcPct val="200000"/>
              </a:lnSpc>
              <a:spcBef>
                <a:spcPts val="1000"/>
              </a:spcBef>
              <a:buFont typeface="Arial" panose="020B0604020202020204" pitchFamily="34" charset="0"/>
              <a:buNone/>
              <a:defRPr sz="1600" b="1" i="0" kern="1200">
                <a:solidFill>
                  <a:srgbClr val="001F5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b="0" i="0" kern="1200">
                <a:solidFill>
                  <a:srgbClr val="001F5B"/>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rgbClr val="001F5B"/>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rgbClr val="001F5B"/>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rgbClr val="001F5B"/>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dirty="0"/>
              <a:t>Contents</a:t>
            </a:r>
          </a:p>
        </p:txBody>
      </p:sp>
    </p:spTree>
    <p:extLst>
      <p:ext uri="{BB962C8B-B14F-4D97-AF65-F5344CB8AC3E}">
        <p14:creationId xmlns:p14="http://schemas.microsoft.com/office/powerpoint/2010/main" val="294324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DF58B2-D491-5FD0-8C1D-978A7798F580}"/>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3" name="Picture 12" descr="A white background with black dots&#10;&#10;Description automatically generated">
            <a:extLst>
              <a:ext uri="{FF2B5EF4-FFF2-40B4-BE49-F238E27FC236}">
                <a16:creationId xmlns:a16="http://schemas.microsoft.com/office/drawing/2014/main" id="{AA2D7B2A-0C7E-4EC1-D0F9-536989ADE6D4}"/>
              </a:ext>
            </a:extLst>
          </p:cNvPr>
          <p:cNvPicPr>
            <a:picLocks noChangeAspect="1"/>
          </p:cNvPicPr>
          <p:nvPr/>
        </p:nvPicPr>
        <p:blipFill>
          <a:blip r:embed="rId3" cstate="screen">
            <a:extLst>
              <a:ext uri="{28A0092B-C50C-407E-A947-70E740481C1C}">
                <a14:useLocalDpi xmlns:a14="http://schemas.microsoft.com/office/drawing/2010/main"/>
              </a:ext>
            </a:extLst>
          </a:blip>
          <a:srcRect l="11171"/>
          <a:stretch/>
        </p:blipFill>
        <p:spPr>
          <a:xfrm>
            <a:off x="14942" y="-1"/>
            <a:ext cx="10808159" cy="6858000"/>
          </a:xfrm>
          <a:prstGeom prst="rect">
            <a:avLst/>
          </a:prstGeom>
        </p:spPr>
      </p:pic>
      <p:sp>
        <p:nvSpPr>
          <p:cNvPr id="4" name="Text Placeholder 3">
            <a:extLst>
              <a:ext uri="{FF2B5EF4-FFF2-40B4-BE49-F238E27FC236}">
                <a16:creationId xmlns:a16="http://schemas.microsoft.com/office/drawing/2014/main" id="{16C9A3C9-E836-4134-DE47-48F7E7E5E683}"/>
              </a:ext>
            </a:extLst>
          </p:cNvPr>
          <p:cNvSpPr>
            <a:spLocks noGrp="1"/>
          </p:cNvSpPr>
          <p:nvPr>
            <p:ph type="body" sz="quarter" idx="11"/>
          </p:nvPr>
        </p:nvSpPr>
        <p:spPr>
          <a:xfrm>
            <a:off x="638829" y="695869"/>
            <a:ext cx="10929284" cy="331265"/>
          </a:xfrm>
        </p:spPr>
        <p:txBody>
          <a:bodyPr>
            <a:normAutofit fontScale="92500" lnSpcReduction="10000"/>
          </a:bodyPr>
          <a:lstStyle/>
          <a:p>
            <a:r>
              <a:rPr lang="en-GB" dirty="0"/>
              <a:t>Analysis of earnings</a:t>
            </a:r>
            <a:endParaRPr lang="en-ZA" dirty="0"/>
          </a:p>
        </p:txBody>
      </p:sp>
      <p:sp>
        <p:nvSpPr>
          <p:cNvPr id="16" name="TextBox 15">
            <a:extLst>
              <a:ext uri="{FF2B5EF4-FFF2-40B4-BE49-F238E27FC236}">
                <a16:creationId xmlns:a16="http://schemas.microsoft.com/office/drawing/2014/main" id="{8BC4CF30-71B2-3A81-6503-D5E523FA488A}"/>
              </a:ext>
            </a:extLst>
          </p:cNvPr>
          <p:cNvSpPr txBox="1"/>
          <p:nvPr/>
        </p:nvSpPr>
        <p:spPr>
          <a:xfrm>
            <a:off x="9662986" y="1418601"/>
            <a:ext cx="2345754" cy="482692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Strong growth in net insurance result – improved underwriting performance and return on insurance funds</a:t>
            </a:r>
          </a:p>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Investment return on capital impacted by unrealised foreign currency translation differences</a:t>
            </a:r>
          </a:p>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Strong growth across most of the ART revenue lines</a:t>
            </a:r>
          </a:p>
          <a:p>
            <a:pPr marL="285750" indent="-285750" defTabSz="622300">
              <a:lnSpc>
                <a:spcPct val="90000"/>
              </a:lnSpc>
              <a:spcAft>
                <a:spcPct val="35000"/>
              </a:spcAft>
              <a:buFont typeface="Arial,Sans-Serif" panose="020B0604020202020204" pitchFamily="34" charset="0"/>
              <a:buChar char="•"/>
            </a:pPr>
            <a:r>
              <a:rPr lang="en-ZA" sz="1400" dirty="0">
                <a:solidFill>
                  <a:srgbClr val="001F5B"/>
                </a:solidFill>
                <a:latin typeface="Arial"/>
                <a:cs typeface="Arial"/>
              </a:rPr>
              <a:t>Annualised return on capital of 33.2%</a:t>
            </a:r>
            <a:r>
              <a:rPr lang="en-ZA" sz="1400" b="1" dirty="0">
                <a:solidFill>
                  <a:srgbClr val="001F5B"/>
                </a:solidFill>
                <a:latin typeface="Arial"/>
                <a:cs typeface="Arial"/>
              </a:rPr>
              <a:t>, </a:t>
            </a:r>
            <a:r>
              <a:rPr lang="en-ZA" sz="1400" dirty="0">
                <a:solidFill>
                  <a:srgbClr val="001F5B"/>
                </a:solidFill>
                <a:latin typeface="Arial"/>
                <a:cs typeface="Arial"/>
              </a:rPr>
              <a:t>well in excess of the 24% target</a:t>
            </a:r>
          </a:p>
        </p:txBody>
      </p:sp>
      <p:graphicFrame>
        <p:nvGraphicFramePr>
          <p:cNvPr id="5" name="Table 4">
            <a:extLst>
              <a:ext uri="{FF2B5EF4-FFF2-40B4-BE49-F238E27FC236}">
                <a16:creationId xmlns:a16="http://schemas.microsoft.com/office/drawing/2014/main" id="{AF359F9D-F785-569B-4473-37DF6B44B28F}"/>
              </a:ext>
            </a:extLst>
          </p:cNvPr>
          <p:cNvGraphicFramePr>
            <a:graphicFrameLocks noGrp="1"/>
          </p:cNvGraphicFramePr>
          <p:nvPr>
            <p:extLst>
              <p:ext uri="{D42A27DB-BD31-4B8C-83A1-F6EECF244321}">
                <p14:modId xmlns:p14="http://schemas.microsoft.com/office/powerpoint/2010/main" val="78901093"/>
              </p:ext>
            </p:extLst>
          </p:nvPr>
        </p:nvGraphicFramePr>
        <p:xfrm>
          <a:off x="634520" y="1418601"/>
          <a:ext cx="7842826" cy="3527014"/>
        </p:xfrm>
        <a:graphic>
          <a:graphicData uri="http://schemas.openxmlformats.org/drawingml/2006/table">
            <a:tbl>
              <a:tblPr/>
              <a:tblGrid>
                <a:gridCol w="3819637">
                  <a:extLst>
                    <a:ext uri="{9D8B030D-6E8A-4147-A177-3AD203B41FA5}">
                      <a16:colId xmlns:a16="http://schemas.microsoft.com/office/drawing/2014/main" val="472223541"/>
                    </a:ext>
                  </a:extLst>
                </a:gridCol>
                <a:gridCol w="1341063">
                  <a:extLst>
                    <a:ext uri="{9D8B030D-6E8A-4147-A177-3AD203B41FA5}">
                      <a16:colId xmlns:a16="http://schemas.microsoft.com/office/drawing/2014/main" val="304405080"/>
                    </a:ext>
                  </a:extLst>
                </a:gridCol>
                <a:gridCol w="1341063">
                  <a:extLst>
                    <a:ext uri="{9D8B030D-6E8A-4147-A177-3AD203B41FA5}">
                      <a16:colId xmlns:a16="http://schemas.microsoft.com/office/drawing/2014/main" val="1305044103"/>
                    </a:ext>
                  </a:extLst>
                </a:gridCol>
                <a:gridCol w="1341063">
                  <a:extLst>
                    <a:ext uri="{9D8B030D-6E8A-4147-A177-3AD203B41FA5}">
                      <a16:colId xmlns:a16="http://schemas.microsoft.com/office/drawing/2014/main" val="3315689805"/>
                    </a:ext>
                  </a:extLst>
                </a:gridCol>
              </a:tblGrid>
              <a:tr h="336584">
                <a:tc>
                  <a:txBody>
                    <a:bodyPr/>
                    <a:lstStyle/>
                    <a:p>
                      <a:pPr algn="l" rtl="0" fontAlgn="ctr"/>
                      <a:r>
                        <a:rPr lang="en-ZA" sz="1600" b="1" i="0" u="none" strike="noStrike" dirty="0">
                          <a:solidFill>
                            <a:srgbClr val="001F5B"/>
                          </a:solidFill>
                          <a:effectLst/>
                          <a:latin typeface="Arial"/>
                        </a:rPr>
                        <a:t>R million</a:t>
                      </a:r>
                    </a:p>
                  </a:txBody>
                  <a:tcPr marL="85725" marR="95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tc>
                  <a:txBody>
                    <a:bodyPr/>
                    <a:lstStyle/>
                    <a:p>
                      <a:pPr algn="r" rtl="0" fontAlgn="ctr"/>
                      <a:r>
                        <a:rPr lang="en-ZA" sz="1600" b="1" i="0" u="none" strike="noStrike" dirty="0">
                          <a:solidFill>
                            <a:srgbClr val="001F5B"/>
                          </a:solidFill>
                          <a:effectLst/>
                          <a:latin typeface="Arial"/>
                        </a:rPr>
                        <a:t>Jun-25</a:t>
                      </a:r>
                    </a:p>
                  </a:txBody>
                  <a:tcPr marL="9525" marR="857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99C15"/>
                    </a:solidFill>
                  </a:tcPr>
                </a:tc>
                <a:tc>
                  <a:txBody>
                    <a:bodyPr/>
                    <a:lstStyle/>
                    <a:p>
                      <a:pPr algn="r" rtl="0" fontAlgn="ctr"/>
                      <a:r>
                        <a:rPr lang="en-ZA" sz="1600" b="1" i="0" u="none" strike="noStrike" dirty="0">
                          <a:solidFill>
                            <a:srgbClr val="001F5B"/>
                          </a:solidFill>
                          <a:effectLst/>
                          <a:latin typeface="Arial"/>
                        </a:rPr>
                        <a:t>Jun-24</a:t>
                      </a:r>
                    </a:p>
                  </a:txBody>
                  <a:tcPr marL="9525" marR="857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tc>
                  <a:txBody>
                    <a:bodyPr/>
                    <a:lstStyle/>
                    <a:p>
                      <a:pPr algn="r" rtl="0" fontAlgn="ctr"/>
                      <a:r>
                        <a:rPr lang="en-ZA" sz="1600" b="1" i="0" u="none" strike="noStrike" dirty="0">
                          <a:solidFill>
                            <a:srgbClr val="001F5B"/>
                          </a:solidFill>
                          <a:effectLst/>
                          <a:latin typeface="Arial"/>
                        </a:rPr>
                        <a:t>Variance</a:t>
                      </a:r>
                    </a:p>
                  </a:txBody>
                  <a:tcPr marL="9525" marR="857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D747"/>
                    </a:solidFill>
                  </a:tcPr>
                </a:tc>
                <a:extLst>
                  <a:ext uri="{0D108BD9-81ED-4DB2-BD59-A6C34878D82A}">
                    <a16:rowId xmlns:a16="http://schemas.microsoft.com/office/drawing/2014/main" val="2730059346"/>
                  </a:ext>
                </a:extLst>
              </a:tr>
              <a:tr h="300521">
                <a:tc>
                  <a:txBody>
                    <a:bodyPr/>
                    <a:lstStyle/>
                    <a:p>
                      <a:pPr algn="l" rtl="0" fontAlgn="ctr"/>
                      <a:r>
                        <a:rPr lang="en-ZA" sz="1400" b="0" i="0" u="none" strike="noStrike" dirty="0">
                          <a:solidFill>
                            <a:srgbClr val="001F5B"/>
                          </a:solidFill>
                          <a:effectLst/>
                          <a:latin typeface="Arial"/>
                        </a:rPr>
                        <a:t>Conventional</a:t>
                      </a:r>
                    </a:p>
                  </a:txBody>
                  <a:tcPr marL="85725" marR="9525" marT="9525"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a:rPr>
                        <a:t>2 526</a:t>
                      </a:r>
                    </a:p>
                  </a:txBody>
                  <a:tcPr marL="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0"/>
                    </a:solidFill>
                  </a:tcPr>
                </a:tc>
                <a:tc>
                  <a:txBody>
                    <a:bodyPr/>
                    <a:lstStyle/>
                    <a:p>
                      <a:pPr algn="r" rtl="0" fontAlgn="ctr"/>
                      <a:r>
                        <a:rPr lang="en-US" sz="1400" b="0" i="0" u="none" strike="noStrike" dirty="0">
                          <a:solidFill>
                            <a:srgbClr val="001F5B"/>
                          </a:solidFill>
                          <a:effectLst/>
                          <a:latin typeface="Arial"/>
                        </a:rPr>
                        <a:t>2 050</a:t>
                      </a:r>
                      <a:endParaRPr lang="en-ZA" sz="1400" b="0" i="0" u="none" strike="noStrike" dirty="0">
                        <a:solidFill>
                          <a:srgbClr val="001F5B"/>
                        </a:solidFill>
                        <a:effectLst/>
                        <a:latin typeface="Arial"/>
                      </a:endParaRPr>
                    </a:p>
                  </a:txBody>
                  <a:tcPr marL="9525" marR="857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23%</a:t>
                      </a:r>
                    </a:p>
                  </a:txBody>
                  <a:tcPr marL="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DA"/>
                    </a:solidFill>
                  </a:tcPr>
                </a:tc>
                <a:extLst>
                  <a:ext uri="{0D108BD9-81ED-4DB2-BD59-A6C34878D82A}">
                    <a16:rowId xmlns:a16="http://schemas.microsoft.com/office/drawing/2014/main" val="4047298595"/>
                  </a:ext>
                </a:extLst>
              </a:tr>
              <a:tr h="288500">
                <a:tc>
                  <a:txBody>
                    <a:bodyPr/>
                    <a:lstStyle/>
                    <a:p>
                      <a:pPr algn="l" rtl="0" fontAlgn="ctr"/>
                      <a:r>
                        <a:rPr lang="en-ZA" sz="1400" b="0" i="0" u="none" strike="noStrike" dirty="0">
                          <a:solidFill>
                            <a:srgbClr val="001F5B"/>
                          </a:solidFill>
                          <a:effectLst/>
                          <a:latin typeface="Arial"/>
                        </a:rPr>
                        <a:t>Net insurance result</a:t>
                      </a:r>
                    </a:p>
                  </a:txBody>
                  <a:tcPr marL="342900" marR="9525" marT="952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1F5B"/>
                          </a:solidFill>
                          <a:effectLst/>
                          <a:latin typeface="Arial"/>
                        </a:rPr>
                        <a:t>2 491</a:t>
                      </a:r>
                    </a:p>
                  </a:txBody>
                  <a:tcPr marL="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EBD0"/>
                    </a:solidFill>
                  </a:tcPr>
                </a:tc>
                <a:tc>
                  <a:txBody>
                    <a:bodyPr/>
                    <a:lstStyle/>
                    <a:p>
                      <a:pPr algn="r" rtl="0" fontAlgn="ctr"/>
                      <a:r>
                        <a:rPr lang="en-US" sz="1400" b="0" i="0" u="none" strike="noStrike" dirty="0">
                          <a:solidFill>
                            <a:srgbClr val="001F5B"/>
                          </a:solidFill>
                          <a:effectLst/>
                          <a:latin typeface="Arial"/>
                        </a:rPr>
                        <a:t>1 352</a:t>
                      </a:r>
                      <a:endParaRPr lang="en-ZA" sz="1400" b="0" i="0" u="none" strike="noStrike" dirty="0">
                        <a:solidFill>
                          <a:srgbClr val="001F5B"/>
                        </a:solidFill>
                        <a:effectLst/>
                        <a:latin typeface="Arial"/>
                      </a:endParaRP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a:rPr>
                        <a:t>84%</a:t>
                      </a:r>
                    </a:p>
                  </a:txBody>
                  <a:tcPr marL="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7DA"/>
                    </a:solidFill>
                  </a:tcPr>
                </a:tc>
                <a:extLst>
                  <a:ext uri="{0D108BD9-81ED-4DB2-BD59-A6C34878D82A}">
                    <a16:rowId xmlns:a16="http://schemas.microsoft.com/office/drawing/2014/main" val="2174246184"/>
                  </a:ext>
                </a:extLst>
              </a:tr>
              <a:tr h="300521">
                <a:tc>
                  <a:txBody>
                    <a:bodyPr/>
                    <a:lstStyle/>
                    <a:p>
                      <a:pPr algn="l" rtl="0" fontAlgn="ctr"/>
                      <a:r>
                        <a:rPr lang="en-ZA" sz="1400" b="0" i="0" u="none" strike="noStrike" dirty="0">
                          <a:solidFill>
                            <a:srgbClr val="001F5B"/>
                          </a:solidFill>
                          <a:effectLst/>
                          <a:latin typeface="Arial"/>
                        </a:rPr>
                        <a:t>Investment return on capital</a:t>
                      </a:r>
                    </a:p>
                  </a:txBody>
                  <a:tcPr marL="342900" marR="9525" marT="952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1F5B"/>
                          </a:solidFill>
                          <a:effectLst/>
                          <a:latin typeface="Arial"/>
                        </a:rPr>
                        <a:t> 35</a:t>
                      </a:r>
                    </a:p>
                  </a:txBody>
                  <a:tcPr marL="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EEBD0"/>
                    </a:solidFill>
                  </a:tcPr>
                </a:tc>
                <a:tc>
                  <a:txBody>
                    <a:bodyPr/>
                    <a:lstStyle/>
                    <a:p>
                      <a:pPr algn="r" rtl="0" fontAlgn="ctr"/>
                      <a:r>
                        <a:rPr lang="en-US" sz="1400" b="0" i="0" u="none" strike="noStrike" dirty="0">
                          <a:solidFill>
                            <a:srgbClr val="001F5B"/>
                          </a:solidFill>
                          <a:effectLst/>
                          <a:latin typeface="Arial"/>
                        </a:rPr>
                        <a:t>698</a:t>
                      </a:r>
                      <a:endParaRPr lang="en-ZA" sz="1400" b="0" i="0" u="none" strike="noStrike" dirty="0">
                        <a:solidFill>
                          <a:srgbClr val="001F5B"/>
                        </a:solidFill>
                        <a:effectLst/>
                        <a:latin typeface="Arial"/>
                      </a:endParaRP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(95%)</a:t>
                      </a:r>
                    </a:p>
                  </a:txBody>
                  <a:tcPr marL="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7DA"/>
                    </a:solidFill>
                  </a:tcPr>
                </a:tc>
                <a:extLst>
                  <a:ext uri="{0D108BD9-81ED-4DB2-BD59-A6C34878D82A}">
                    <a16:rowId xmlns:a16="http://schemas.microsoft.com/office/drawing/2014/main" val="3009804590"/>
                  </a:ext>
                </a:extLst>
              </a:tr>
              <a:tr h="288500">
                <a:tc>
                  <a:txBody>
                    <a:bodyPr/>
                    <a:lstStyle/>
                    <a:p>
                      <a:pPr algn="l" rtl="0" fontAlgn="ctr"/>
                      <a:r>
                        <a:rPr lang="en-ZA" sz="1400" b="0" i="0" u="none" strike="noStrike" dirty="0">
                          <a:solidFill>
                            <a:srgbClr val="001F5B"/>
                          </a:solidFill>
                          <a:effectLst/>
                          <a:latin typeface="Arial"/>
                        </a:rPr>
                        <a:t>ART profit before tax</a:t>
                      </a:r>
                    </a:p>
                  </a:txBody>
                  <a:tcPr marL="85725" marR="9525" marT="9525" marB="0" anchor="ctr">
                    <a:lnL>
                      <a:noFill/>
                    </a:lnL>
                    <a:lnR>
                      <a:noFill/>
                    </a:lnR>
                    <a:lnT>
                      <a:noFill/>
                    </a:lnT>
                    <a:lnB>
                      <a:noFill/>
                    </a:lnB>
                    <a:noFill/>
                  </a:tcPr>
                </a:tc>
                <a:tc>
                  <a:txBody>
                    <a:bodyPr/>
                    <a:lstStyle/>
                    <a:p>
                      <a:pPr algn="r" rtl="0" fontAlgn="ctr"/>
                      <a:r>
                        <a:rPr lang="en-ZA" sz="1400" b="0" i="0" u="none" strike="noStrike" dirty="0">
                          <a:solidFill>
                            <a:srgbClr val="001F5B"/>
                          </a:solidFill>
                          <a:effectLst/>
                          <a:latin typeface="Arial"/>
                        </a:rPr>
                        <a:t> 417</a:t>
                      </a:r>
                    </a:p>
                  </a:txBody>
                  <a:tcPr marL="0" marT="0" marB="0" anchor="ctr">
                    <a:lnL>
                      <a:noFill/>
                    </a:lnL>
                    <a:lnR>
                      <a:noFill/>
                    </a:lnR>
                    <a:lnT w="12700" cap="flat" cmpd="sng" algn="ctr">
                      <a:solidFill>
                        <a:srgbClr val="000000"/>
                      </a:solidFill>
                      <a:prstDash val="solid"/>
                      <a:round/>
                      <a:headEnd type="none" w="med" len="med"/>
                      <a:tailEnd type="none" w="med" len="med"/>
                    </a:lnT>
                    <a:lnB>
                      <a:noFill/>
                    </a:lnB>
                    <a:solidFill>
                      <a:srgbClr val="FEEBD0"/>
                    </a:solidFill>
                  </a:tcPr>
                </a:tc>
                <a:tc>
                  <a:txBody>
                    <a:bodyPr/>
                    <a:lstStyle/>
                    <a:p>
                      <a:pPr algn="r" rtl="0" fontAlgn="ctr"/>
                      <a:r>
                        <a:rPr lang="en-US" sz="1400" b="0" i="0" u="none" strike="noStrike" dirty="0">
                          <a:solidFill>
                            <a:srgbClr val="001F5B"/>
                          </a:solidFill>
                          <a:effectLst/>
                          <a:latin typeface="Arial"/>
                        </a:rPr>
                        <a:t>326</a:t>
                      </a:r>
                      <a:endParaRPr lang="en-ZA" sz="1400" b="0" i="0" u="none" strike="noStrike" dirty="0">
                        <a:solidFill>
                          <a:srgbClr val="001F5B"/>
                        </a:solidFill>
                        <a:effectLst/>
                        <a:latin typeface="Arial"/>
                      </a:endParaRP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a:rPr>
                        <a:t>28%</a:t>
                      </a:r>
                    </a:p>
                  </a:txBody>
                  <a:tcPr marL="0" marT="0" marB="0" anchor="ctr">
                    <a:lnL>
                      <a:noFill/>
                    </a:lnL>
                    <a:lnR>
                      <a:noFill/>
                    </a:lnR>
                    <a:lnT w="12700" cap="flat" cmpd="sng" algn="ctr">
                      <a:solidFill>
                        <a:srgbClr val="000000"/>
                      </a:solidFill>
                      <a:prstDash val="solid"/>
                      <a:round/>
                      <a:headEnd type="none" w="med" len="med"/>
                      <a:tailEnd type="none" w="med" len="med"/>
                    </a:lnT>
                    <a:lnB>
                      <a:noFill/>
                    </a:lnB>
                    <a:solidFill>
                      <a:srgbClr val="FFF7DA"/>
                    </a:solidFill>
                  </a:tcPr>
                </a:tc>
                <a:extLst>
                  <a:ext uri="{0D108BD9-81ED-4DB2-BD59-A6C34878D82A}">
                    <a16:rowId xmlns:a16="http://schemas.microsoft.com/office/drawing/2014/main" val="3402290146"/>
                  </a:ext>
                </a:extLst>
              </a:tr>
              <a:tr h="300521">
                <a:tc>
                  <a:txBody>
                    <a:bodyPr/>
                    <a:lstStyle/>
                    <a:p>
                      <a:pPr algn="l" rtl="0" fontAlgn="ctr"/>
                      <a:r>
                        <a:rPr lang="en-ZA" sz="1400" b="0" i="0" u="none" strike="noStrike" dirty="0">
                          <a:solidFill>
                            <a:srgbClr val="001F5B"/>
                          </a:solidFill>
                          <a:effectLst/>
                          <a:latin typeface="Arial"/>
                        </a:rPr>
                        <a:t>Other</a:t>
                      </a:r>
                    </a:p>
                  </a:txBody>
                  <a:tcPr marL="85725" marR="9525" marT="9525" marB="0" anchor="ctr">
                    <a:lnL>
                      <a:noFill/>
                    </a:lnL>
                    <a:lnR>
                      <a:noFill/>
                    </a:lnR>
                    <a:lnT>
                      <a:noFill/>
                    </a:lnT>
                    <a:lnB>
                      <a:noFill/>
                    </a:lnB>
                    <a:noFill/>
                  </a:tcPr>
                </a:tc>
                <a:tc>
                  <a:txBody>
                    <a:bodyPr/>
                    <a:lstStyle/>
                    <a:p>
                      <a:pPr algn="r" rtl="0" fontAlgn="ctr"/>
                      <a:r>
                        <a:rPr lang="en-ZA" sz="1400" b="0" i="0" u="none" strike="noStrike" dirty="0">
                          <a:solidFill>
                            <a:srgbClr val="001F5B"/>
                          </a:solidFill>
                          <a:effectLst/>
                          <a:latin typeface="Arial"/>
                        </a:rPr>
                        <a:t>(87)</a:t>
                      </a:r>
                    </a:p>
                  </a:txBody>
                  <a:tcPr marL="0" marT="0" marB="0" anchor="ctr">
                    <a:lnL>
                      <a:noFill/>
                    </a:lnL>
                    <a:lnR>
                      <a:noFill/>
                    </a:lnR>
                    <a:lnT>
                      <a:noFill/>
                    </a:lnT>
                    <a:lnB w="12700" cap="flat" cmpd="sng" algn="ctr">
                      <a:solidFill>
                        <a:srgbClr val="000000"/>
                      </a:solidFill>
                      <a:prstDash val="solid"/>
                      <a:round/>
                      <a:headEnd type="none" w="med" len="med"/>
                      <a:tailEnd type="none" w="med" len="med"/>
                    </a:lnB>
                    <a:solidFill>
                      <a:srgbClr val="FEEBD0"/>
                    </a:solidFill>
                  </a:tcPr>
                </a:tc>
                <a:tc>
                  <a:txBody>
                    <a:bodyPr/>
                    <a:lstStyle/>
                    <a:p>
                      <a:pPr algn="r" rtl="0" fontAlgn="ctr"/>
                      <a:r>
                        <a:rPr lang="en-US" sz="1400" b="0" i="0" u="none" strike="noStrike" dirty="0">
                          <a:solidFill>
                            <a:srgbClr val="001F5B"/>
                          </a:solidFill>
                          <a:effectLst/>
                          <a:latin typeface="Arial"/>
                        </a:rPr>
                        <a:t>(60)</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(45%)</a:t>
                      </a:r>
                    </a:p>
                  </a:txBody>
                  <a:tcPr marL="0" marT="0" marB="0" anchor="ctr">
                    <a:lnL>
                      <a:noFill/>
                    </a:lnL>
                    <a:lnR>
                      <a:noFill/>
                    </a:lnR>
                    <a:lnT>
                      <a:noFill/>
                    </a:lnT>
                    <a:lnB w="12700" cap="flat" cmpd="sng" algn="ctr">
                      <a:solidFill>
                        <a:srgbClr val="000000"/>
                      </a:solidFill>
                      <a:prstDash val="solid"/>
                      <a:round/>
                      <a:headEnd type="none" w="med" len="med"/>
                      <a:tailEnd type="none" w="med" len="med"/>
                    </a:lnB>
                    <a:solidFill>
                      <a:srgbClr val="FFF7DA"/>
                    </a:solidFill>
                  </a:tcPr>
                </a:tc>
                <a:extLst>
                  <a:ext uri="{0D108BD9-81ED-4DB2-BD59-A6C34878D82A}">
                    <a16:rowId xmlns:a16="http://schemas.microsoft.com/office/drawing/2014/main" val="1815013852"/>
                  </a:ext>
                </a:extLst>
              </a:tr>
              <a:tr h="288500">
                <a:tc>
                  <a:txBody>
                    <a:bodyPr/>
                    <a:lstStyle/>
                    <a:p>
                      <a:pPr algn="l" rtl="0" fontAlgn="ctr"/>
                      <a:r>
                        <a:rPr lang="en-ZA" sz="1400" b="0" i="0" u="none" strike="noStrike" dirty="0">
                          <a:solidFill>
                            <a:srgbClr val="001F5B"/>
                          </a:solidFill>
                          <a:effectLst/>
                          <a:latin typeface="Arial"/>
                        </a:rPr>
                        <a:t>Associates</a:t>
                      </a:r>
                    </a:p>
                  </a:txBody>
                  <a:tcPr marL="342900" marR="9525" marT="952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1F5B"/>
                          </a:solidFill>
                          <a:effectLst/>
                          <a:latin typeface="Arial"/>
                        </a:rPr>
                        <a:t> 59</a:t>
                      </a:r>
                    </a:p>
                  </a:txBody>
                  <a:tcPr marL="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EBD0"/>
                    </a:solidFill>
                  </a:tcPr>
                </a:tc>
                <a:tc>
                  <a:txBody>
                    <a:bodyPr/>
                    <a:lstStyle/>
                    <a:p>
                      <a:pPr algn="r" rtl="0" fontAlgn="ctr"/>
                      <a:r>
                        <a:rPr lang="en-US" sz="1400" b="0" i="0" u="none" strike="noStrike" dirty="0">
                          <a:solidFill>
                            <a:srgbClr val="001F5B"/>
                          </a:solidFill>
                          <a:effectLst/>
                          <a:latin typeface="Arial"/>
                        </a:rPr>
                        <a:t>39</a:t>
                      </a:r>
                      <a:endParaRPr lang="en-ZA" sz="1400" b="0" i="0" u="none" strike="noStrike" dirty="0">
                        <a:solidFill>
                          <a:srgbClr val="001F5B"/>
                        </a:solidFill>
                        <a:effectLst/>
                        <a:latin typeface="Arial"/>
                      </a:endParaRP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a:rPr>
                        <a:t>51%</a:t>
                      </a:r>
                    </a:p>
                  </a:txBody>
                  <a:tcPr marL="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7DA"/>
                    </a:solidFill>
                  </a:tcPr>
                </a:tc>
                <a:extLst>
                  <a:ext uri="{0D108BD9-81ED-4DB2-BD59-A6C34878D82A}">
                    <a16:rowId xmlns:a16="http://schemas.microsoft.com/office/drawing/2014/main" val="3368841773"/>
                  </a:ext>
                </a:extLst>
              </a:tr>
              <a:tr h="300521">
                <a:tc>
                  <a:txBody>
                    <a:bodyPr/>
                    <a:lstStyle/>
                    <a:p>
                      <a:pPr algn="l" rtl="0" fontAlgn="ctr"/>
                      <a:r>
                        <a:rPr lang="en-ZA" sz="1400" b="0" i="0" u="none" strike="noStrike" dirty="0">
                          <a:solidFill>
                            <a:srgbClr val="001F5B"/>
                          </a:solidFill>
                          <a:effectLst/>
                          <a:latin typeface="Arial"/>
                        </a:rPr>
                        <a:t>Amortisation &amp; other</a:t>
                      </a:r>
                    </a:p>
                  </a:txBody>
                  <a:tcPr marL="342900" marR="9525" marT="952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1F5B"/>
                          </a:solidFill>
                          <a:effectLst/>
                          <a:latin typeface="Arial"/>
                        </a:rPr>
                        <a:t>(146)</a:t>
                      </a:r>
                    </a:p>
                  </a:txBody>
                  <a:tcPr marL="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EEBD0"/>
                    </a:solidFill>
                  </a:tcPr>
                </a:tc>
                <a:tc>
                  <a:txBody>
                    <a:bodyPr/>
                    <a:lstStyle/>
                    <a:p>
                      <a:pPr algn="r" rtl="0" fontAlgn="ctr"/>
                      <a:r>
                        <a:rPr lang="en-US" sz="1400" b="0" i="0" u="none" strike="noStrike" dirty="0">
                          <a:solidFill>
                            <a:srgbClr val="001F5B"/>
                          </a:solidFill>
                          <a:effectLst/>
                          <a:latin typeface="Arial"/>
                        </a:rPr>
                        <a:t>(99)</a:t>
                      </a:r>
                      <a:endParaRPr lang="en-ZA" sz="1400" b="0" i="0" u="none" strike="noStrike" dirty="0">
                        <a:solidFill>
                          <a:srgbClr val="001F5B"/>
                        </a:solidFill>
                        <a:effectLst/>
                        <a:latin typeface="Arial"/>
                      </a:endParaRP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(47%)</a:t>
                      </a:r>
                    </a:p>
                  </a:txBody>
                  <a:tcPr marL="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7DA"/>
                    </a:solidFill>
                  </a:tcPr>
                </a:tc>
                <a:extLst>
                  <a:ext uri="{0D108BD9-81ED-4DB2-BD59-A6C34878D82A}">
                    <a16:rowId xmlns:a16="http://schemas.microsoft.com/office/drawing/2014/main" val="4182149633"/>
                  </a:ext>
                </a:extLst>
              </a:tr>
              <a:tr h="114502">
                <a:tc>
                  <a:txBody>
                    <a:bodyPr/>
                    <a:lstStyle/>
                    <a:p>
                      <a:pPr algn="l" rtl="0" fontAlgn="ctr"/>
                      <a:endParaRPr lang="en-ZA" sz="1400" b="0" i="0" u="none" strike="noStrike" dirty="0">
                        <a:solidFill>
                          <a:srgbClr val="001F5B"/>
                        </a:solidFill>
                        <a:effectLst/>
                        <a:latin typeface="Arial" panose="020B0604020202020204" pitchFamily="34" charset="0"/>
                      </a:endParaRPr>
                    </a:p>
                  </a:txBody>
                  <a:tcPr marL="342900" marR="9525"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endParaRPr lang="en-ZA" sz="1400" b="0" i="0" u="none" strike="noStrike" dirty="0">
                        <a:solidFill>
                          <a:srgbClr val="001F5B"/>
                        </a:solidFill>
                        <a:effectLst/>
                        <a:latin typeface="Arial"/>
                      </a:endParaRPr>
                    </a:p>
                  </a:txBody>
                  <a:tcPr marL="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0"/>
                    </a:solidFill>
                  </a:tcPr>
                </a:tc>
                <a:tc>
                  <a:txBody>
                    <a:bodyPr/>
                    <a:lstStyle/>
                    <a:p>
                      <a:pPr algn="r" rtl="0" fontAlgn="ctr"/>
                      <a:endParaRPr lang="en-ZA" sz="1400" b="0" i="0" u="none" strike="noStrike" dirty="0">
                        <a:solidFill>
                          <a:srgbClr val="001F5B"/>
                        </a:solidFill>
                        <a:effectLst/>
                        <a:latin typeface="Arial"/>
                      </a:endParaRP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endParaRPr lang="en-ZA" sz="1400" b="0" i="0" u="none" strike="noStrike" dirty="0">
                        <a:solidFill>
                          <a:srgbClr val="001F5B"/>
                        </a:solidFill>
                        <a:effectLst/>
                        <a:latin typeface="Arial"/>
                      </a:endParaRPr>
                    </a:p>
                  </a:txBody>
                  <a:tcPr marL="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DA"/>
                    </a:solidFill>
                  </a:tcPr>
                </a:tc>
                <a:extLst>
                  <a:ext uri="{0D108BD9-81ED-4DB2-BD59-A6C34878D82A}">
                    <a16:rowId xmlns:a16="http://schemas.microsoft.com/office/drawing/2014/main" val="2433813799"/>
                  </a:ext>
                </a:extLst>
              </a:tr>
              <a:tr h="304800">
                <a:tc>
                  <a:txBody>
                    <a:bodyPr/>
                    <a:lstStyle/>
                    <a:p>
                      <a:pPr algn="l" rtl="0" fontAlgn="ctr"/>
                      <a:r>
                        <a:rPr lang="en-ZA" sz="1400" b="0" i="0" u="none" strike="noStrike" dirty="0">
                          <a:solidFill>
                            <a:srgbClr val="001F5B"/>
                          </a:solidFill>
                          <a:effectLst/>
                          <a:latin typeface="Arial"/>
                        </a:rPr>
                        <a:t>Income before tax &amp; non-controlling interest</a:t>
                      </a:r>
                    </a:p>
                  </a:txBody>
                  <a:tcPr marL="85725" marR="9525" marT="9525"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a:rPr>
                        <a:t>2 856</a:t>
                      </a:r>
                    </a:p>
                  </a:txBody>
                  <a:tcPr marL="0" marT="0" marB="0" anchor="ctr">
                    <a:lnL>
                      <a:noFill/>
                    </a:lnL>
                    <a:lnR>
                      <a:noFill/>
                    </a:lnR>
                    <a:lnT w="12700" cap="flat" cmpd="sng" algn="ctr">
                      <a:solidFill>
                        <a:srgbClr val="000000"/>
                      </a:solidFill>
                      <a:prstDash val="solid"/>
                      <a:round/>
                      <a:headEnd type="none" w="med" len="med"/>
                      <a:tailEnd type="none" w="med" len="med"/>
                    </a:lnT>
                    <a:lnB>
                      <a:noFill/>
                    </a:lnB>
                    <a:solidFill>
                      <a:srgbClr val="FEEBD0"/>
                    </a:solidFill>
                  </a:tcPr>
                </a:tc>
                <a:tc>
                  <a:txBody>
                    <a:bodyPr/>
                    <a:lstStyle/>
                    <a:p>
                      <a:pPr algn="r" rtl="0" fontAlgn="ctr"/>
                      <a:r>
                        <a:rPr lang="en-US" sz="1400" b="0" i="0" u="none" strike="noStrike" dirty="0">
                          <a:solidFill>
                            <a:srgbClr val="001F5B"/>
                          </a:solidFill>
                          <a:effectLst/>
                          <a:latin typeface="Arial"/>
                        </a:rPr>
                        <a:t>2 316</a:t>
                      </a:r>
                      <a:endParaRPr lang="en-ZA" sz="1400" b="0" i="0" u="none" strike="noStrike" dirty="0">
                        <a:solidFill>
                          <a:srgbClr val="001F5B"/>
                        </a:solidFill>
                        <a:effectLst/>
                        <a:latin typeface="Arial"/>
                      </a:endParaRP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a:rPr>
                        <a:t>23%</a:t>
                      </a:r>
                    </a:p>
                  </a:txBody>
                  <a:tcPr marL="0" marT="0" marB="0" anchor="ctr">
                    <a:lnL>
                      <a:noFill/>
                    </a:lnL>
                    <a:lnR>
                      <a:noFill/>
                    </a:lnR>
                    <a:lnT w="12700" cap="flat" cmpd="sng" algn="ctr">
                      <a:solidFill>
                        <a:srgbClr val="000000"/>
                      </a:solidFill>
                      <a:prstDash val="solid"/>
                      <a:round/>
                      <a:headEnd type="none" w="med" len="med"/>
                      <a:tailEnd type="none" w="med" len="med"/>
                    </a:lnT>
                    <a:lnB>
                      <a:noFill/>
                    </a:lnB>
                    <a:solidFill>
                      <a:srgbClr val="FFF7DA"/>
                    </a:solidFill>
                  </a:tcPr>
                </a:tc>
                <a:extLst>
                  <a:ext uri="{0D108BD9-81ED-4DB2-BD59-A6C34878D82A}">
                    <a16:rowId xmlns:a16="http://schemas.microsoft.com/office/drawing/2014/main" val="3603453987"/>
                  </a:ext>
                </a:extLst>
              </a:tr>
              <a:tr h="294640">
                <a:tc>
                  <a:txBody>
                    <a:bodyPr/>
                    <a:lstStyle/>
                    <a:p>
                      <a:pPr algn="l" rtl="0" fontAlgn="ctr"/>
                      <a:r>
                        <a:rPr lang="en-ZA" sz="1400" b="0" i="0" u="none" strike="noStrike" dirty="0">
                          <a:solidFill>
                            <a:srgbClr val="001F5B"/>
                          </a:solidFill>
                          <a:effectLst/>
                          <a:latin typeface="Arial"/>
                        </a:rPr>
                        <a:t>Tax &amp; non-controlling interest</a:t>
                      </a:r>
                    </a:p>
                  </a:txBody>
                  <a:tcPr marL="85725" marR="9525"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 (811)</a:t>
                      </a:r>
                    </a:p>
                  </a:txBody>
                  <a:tcPr marL="0" marT="0" marB="0" anchor="ctr">
                    <a:lnL>
                      <a:noFill/>
                    </a:lnL>
                    <a:lnR>
                      <a:noFill/>
                    </a:lnR>
                    <a:lnT>
                      <a:noFill/>
                    </a:lnT>
                    <a:lnB w="12700" cap="flat" cmpd="sng" algn="ctr">
                      <a:solidFill>
                        <a:srgbClr val="152044"/>
                      </a:solidFill>
                      <a:prstDash val="solid"/>
                      <a:round/>
                      <a:headEnd type="none" w="med" len="med"/>
                      <a:tailEnd type="none" w="med" len="med"/>
                    </a:lnB>
                    <a:solidFill>
                      <a:srgbClr val="FEEBD0"/>
                    </a:solidFill>
                  </a:tcPr>
                </a:tc>
                <a:tc>
                  <a:txBody>
                    <a:bodyPr/>
                    <a:lstStyle/>
                    <a:p>
                      <a:pPr algn="r" rtl="0" fontAlgn="ctr"/>
                      <a:r>
                        <a:rPr lang="en-US" sz="1400" b="0" i="0" u="none" strike="noStrike" dirty="0">
                          <a:solidFill>
                            <a:srgbClr val="001F5B"/>
                          </a:solidFill>
                          <a:effectLst/>
                          <a:latin typeface="Arial"/>
                        </a:rPr>
                        <a:t>(598)</a:t>
                      </a:r>
                      <a:endParaRPr lang="en-ZA" sz="1400" b="0" i="0" u="none" strike="noStrike" dirty="0">
                        <a:solidFill>
                          <a:srgbClr val="001F5B"/>
                        </a:solidFill>
                        <a:effectLst/>
                        <a:latin typeface="Arial"/>
                      </a:endParaRPr>
                    </a:p>
                  </a:txBody>
                  <a:tcPr marL="9525" marR="85725"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(36%)</a:t>
                      </a:r>
                    </a:p>
                  </a:txBody>
                  <a:tcPr marL="0" marT="0" marB="0" anchor="ctr">
                    <a:lnL>
                      <a:noFill/>
                    </a:lnL>
                    <a:lnR>
                      <a:noFill/>
                    </a:lnR>
                    <a:lnT>
                      <a:noFill/>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3045326617"/>
                  </a:ext>
                </a:extLst>
              </a:tr>
              <a:tr h="300521">
                <a:tc>
                  <a:txBody>
                    <a:bodyPr/>
                    <a:lstStyle/>
                    <a:p>
                      <a:pPr algn="l" rtl="0" fontAlgn="ctr"/>
                      <a:r>
                        <a:rPr lang="en-ZA" sz="1400" b="1" i="0" u="none" strike="noStrike" dirty="0">
                          <a:solidFill>
                            <a:srgbClr val="001F5B"/>
                          </a:solidFill>
                          <a:effectLst/>
                          <a:latin typeface="Arial"/>
                        </a:rPr>
                        <a:t>Net income</a:t>
                      </a:r>
                    </a:p>
                  </a:txBody>
                  <a:tcPr marL="85725" marR="95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1" i="0" u="none" strike="noStrike" dirty="0">
                          <a:solidFill>
                            <a:srgbClr val="001F5B"/>
                          </a:solidFill>
                          <a:effectLst/>
                          <a:latin typeface="Arial"/>
                        </a:rPr>
                        <a:t>2 045</a:t>
                      </a:r>
                    </a:p>
                  </a:txBody>
                  <a:tcPr marL="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EEBD0"/>
                    </a:solidFill>
                  </a:tcPr>
                </a:tc>
                <a:tc>
                  <a:txBody>
                    <a:bodyPr/>
                    <a:lstStyle/>
                    <a:p>
                      <a:pPr algn="r" rtl="0" fontAlgn="ctr"/>
                      <a:r>
                        <a:rPr lang="en-US" sz="1400" b="1" i="0" u="none" strike="noStrike" dirty="0">
                          <a:solidFill>
                            <a:srgbClr val="001F5B"/>
                          </a:solidFill>
                          <a:effectLst/>
                          <a:latin typeface="Arial"/>
                        </a:rPr>
                        <a:t>1 718</a:t>
                      </a:r>
                      <a:endParaRPr lang="en-ZA" sz="1400" b="1" i="0" u="none" strike="noStrike" dirty="0">
                        <a:solidFill>
                          <a:srgbClr val="001F5B"/>
                        </a:solidFill>
                        <a:effectLst/>
                        <a:latin typeface="Arial"/>
                      </a:endParaRPr>
                    </a:p>
                  </a:txBody>
                  <a:tcPr marL="9525" marR="857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1" i="0" u="none" strike="noStrike" dirty="0">
                          <a:solidFill>
                            <a:srgbClr val="001F5B"/>
                          </a:solidFill>
                          <a:effectLst/>
                          <a:latin typeface="Arial"/>
                        </a:rPr>
                        <a:t>19%</a:t>
                      </a:r>
                    </a:p>
                  </a:txBody>
                  <a:tcPr marL="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1099007984"/>
                  </a:ext>
                </a:extLst>
              </a:tr>
            </a:tbl>
          </a:graphicData>
        </a:graphic>
      </p:graphicFrame>
    </p:spTree>
    <p:extLst>
      <p:ext uri="{BB962C8B-B14F-4D97-AF65-F5344CB8AC3E}">
        <p14:creationId xmlns:p14="http://schemas.microsoft.com/office/powerpoint/2010/main" val="2299530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4B9D-3D8C-27C6-1F13-F7A6DE514D96}"/>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D6410054-0524-23BF-CC30-A443F82BB8E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00" b="100"/>
          <a:stretch/>
        </p:blipFill>
        <p:spPr>
          <a:xfrm>
            <a:off x="0" y="0"/>
            <a:ext cx="12192000" cy="6858000"/>
          </a:xfrm>
        </p:spPr>
      </p:pic>
      <p:sp>
        <p:nvSpPr>
          <p:cNvPr id="2" name="Title 1">
            <a:extLst>
              <a:ext uri="{FF2B5EF4-FFF2-40B4-BE49-F238E27FC236}">
                <a16:creationId xmlns:a16="http://schemas.microsoft.com/office/drawing/2014/main" id="{3750DADD-9554-DF20-5C93-52761909DCDC}"/>
              </a:ext>
            </a:extLst>
          </p:cNvPr>
          <p:cNvSpPr>
            <a:spLocks noGrp="1"/>
          </p:cNvSpPr>
          <p:nvPr>
            <p:ph type="ctrTitle"/>
          </p:nvPr>
        </p:nvSpPr>
        <p:spPr>
          <a:xfrm>
            <a:off x="623889" y="3057111"/>
            <a:ext cx="10944224" cy="743778"/>
          </a:xfrm>
        </p:spPr>
        <p:txBody>
          <a:bodyPr/>
          <a:lstStyle/>
          <a:p>
            <a:pPr lvl="0"/>
            <a:r>
              <a:rPr lang="en-US" b="1" noProof="0" dirty="0">
                <a:solidFill>
                  <a:schemeClr val="tx2"/>
                </a:solidFill>
                <a:latin typeface="Arial"/>
                <a:cs typeface="Arial"/>
              </a:rPr>
              <a:t>Operating </a:t>
            </a:r>
            <a:br>
              <a:rPr lang="en-US" b="1" noProof="0" dirty="0"/>
            </a:br>
            <a:r>
              <a:rPr lang="en-US" b="1" dirty="0">
                <a:latin typeface="Arial"/>
                <a:cs typeface="Arial"/>
              </a:rPr>
              <a:t>Earnings</a:t>
            </a:r>
            <a:endParaRPr lang="en-ZA" b="1" noProof="0" dirty="0"/>
          </a:p>
        </p:txBody>
      </p:sp>
      <p:sp>
        <p:nvSpPr>
          <p:cNvPr id="3" name="Text Placeholder 16">
            <a:extLst>
              <a:ext uri="{FF2B5EF4-FFF2-40B4-BE49-F238E27FC236}">
                <a16:creationId xmlns:a16="http://schemas.microsoft.com/office/drawing/2014/main" id="{38960934-AA0D-4883-95DA-CA5C74B346AB}"/>
              </a:ext>
            </a:extLst>
          </p:cNvPr>
          <p:cNvSpPr txBox="1">
            <a:spLocks/>
          </p:cNvSpPr>
          <p:nvPr/>
        </p:nvSpPr>
        <p:spPr>
          <a:xfrm>
            <a:off x="634520" y="6494811"/>
            <a:ext cx="8207475" cy="214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rgbClr val="001F5B"/>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93049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B6BF8-1D17-5F38-7EA5-28267AE742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1E15E6A-C24C-AA50-21D1-F975D305C862}"/>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3" name="Picture 12" descr="A white background with black dots&#10;&#10;Description automatically generated">
            <a:extLst>
              <a:ext uri="{FF2B5EF4-FFF2-40B4-BE49-F238E27FC236}">
                <a16:creationId xmlns:a16="http://schemas.microsoft.com/office/drawing/2014/main" id="{DC4A7E1A-7C46-2324-31F6-4DFF0CD7A4EB}"/>
              </a:ext>
            </a:extLst>
          </p:cNvPr>
          <p:cNvPicPr>
            <a:picLocks noChangeAspect="1"/>
          </p:cNvPicPr>
          <p:nvPr/>
        </p:nvPicPr>
        <p:blipFill>
          <a:blip r:embed="rId3" cstate="screen">
            <a:extLst>
              <a:ext uri="{28A0092B-C50C-407E-A947-70E740481C1C}">
                <a14:useLocalDpi xmlns:a14="http://schemas.microsoft.com/office/drawing/2010/main"/>
              </a:ext>
            </a:extLst>
          </a:blip>
          <a:srcRect l="11171"/>
          <a:stretch/>
        </p:blipFill>
        <p:spPr>
          <a:xfrm>
            <a:off x="14942" y="-1"/>
            <a:ext cx="10808159" cy="6858000"/>
          </a:xfrm>
          <a:prstGeom prst="rect">
            <a:avLst/>
          </a:prstGeom>
        </p:spPr>
      </p:pic>
      <p:sp>
        <p:nvSpPr>
          <p:cNvPr id="4" name="Text Placeholder 3">
            <a:extLst>
              <a:ext uri="{FF2B5EF4-FFF2-40B4-BE49-F238E27FC236}">
                <a16:creationId xmlns:a16="http://schemas.microsoft.com/office/drawing/2014/main" id="{BFB1FC3C-DE33-A2D9-F765-78A3B948B121}"/>
              </a:ext>
            </a:extLst>
          </p:cNvPr>
          <p:cNvSpPr>
            <a:spLocks noGrp="1"/>
          </p:cNvSpPr>
          <p:nvPr>
            <p:ph type="body" sz="quarter" idx="11"/>
          </p:nvPr>
        </p:nvSpPr>
        <p:spPr>
          <a:xfrm>
            <a:off x="638829" y="695869"/>
            <a:ext cx="10929284" cy="331265"/>
          </a:xfrm>
        </p:spPr>
        <p:txBody>
          <a:bodyPr>
            <a:normAutofit fontScale="92500" lnSpcReduction="10000"/>
          </a:bodyPr>
          <a:lstStyle/>
          <a:p>
            <a:r>
              <a:rPr lang="en-GB" dirty="0">
                <a:solidFill>
                  <a:srgbClr val="002060"/>
                </a:solidFill>
              </a:rPr>
              <a:t>Net insurance result: Conventional</a:t>
            </a:r>
            <a:endParaRPr lang="en-ZA" dirty="0"/>
          </a:p>
        </p:txBody>
      </p:sp>
      <p:sp>
        <p:nvSpPr>
          <p:cNvPr id="16" name="TextBox 15">
            <a:extLst>
              <a:ext uri="{FF2B5EF4-FFF2-40B4-BE49-F238E27FC236}">
                <a16:creationId xmlns:a16="http://schemas.microsoft.com/office/drawing/2014/main" id="{D487A3AE-9ED6-4E6E-7BC9-A0924AF4FD86}"/>
              </a:ext>
            </a:extLst>
          </p:cNvPr>
          <p:cNvSpPr txBox="1"/>
          <p:nvPr/>
        </p:nvSpPr>
        <p:spPr>
          <a:xfrm>
            <a:off x="9650224" y="1723002"/>
            <a:ext cx="2345754" cy="482692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Improvement in profitability of in-force book</a:t>
            </a:r>
          </a:p>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Turnaround in property portfolio</a:t>
            </a:r>
          </a:p>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Lack of weather-related catastrophe claims and lower attritional claims experience</a:t>
            </a:r>
          </a:p>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Favourable float returns</a:t>
            </a:r>
            <a:endParaRPr lang="en-US" sz="1400" dirty="0">
              <a:solidFill>
                <a:srgbClr val="001F5B"/>
              </a:solidFill>
              <a:latin typeface="Arial"/>
              <a:ea typeface="Calibri"/>
              <a:cs typeface="Arial"/>
            </a:endParaRPr>
          </a:p>
        </p:txBody>
      </p:sp>
      <p:graphicFrame>
        <p:nvGraphicFramePr>
          <p:cNvPr id="2" name="Table 1">
            <a:extLst>
              <a:ext uri="{FF2B5EF4-FFF2-40B4-BE49-F238E27FC236}">
                <a16:creationId xmlns:a16="http://schemas.microsoft.com/office/drawing/2014/main" id="{EB85AF35-C901-153F-4806-808823F20C91}"/>
              </a:ext>
            </a:extLst>
          </p:cNvPr>
          <p:cNvGraphicFramePr>
            <a:graphicFrameLocks noGrp="1"/>
          </p:cNvGraphicFramePr>
          <p:nvPr>
            <p:extLst>
              <p:ext uri="{D42A27DB-BD31-4B8C-83A1-F6EECF244321}">
                <p14:modId xmlns:p14="http://schemas.microsoft.com/office/powerpoint/2010/main" val="3902857693"/>
              </p:ext>
            </p:extLst>
          </p:nvPr>
        </p:nvGraphicFramePr>
        <p:xfrm>
          <a:off x="638829" y="1562100"/>
          <a:ext cx="8301971" cy="3977080"/>
        </p:xfrm>
        <a:graphic>
          <a:graphicData uri="http://schemas.openxmlformats.org/drawingml/2006/table">
            <a:tbl>
              <a:tblPr/>
              <a:tblGrid>
                <a:gridCol w="2561571">
                  <a:extLst>
                    <a:ext uri="{9D8B030D-6E8A-4147-A177-3AD203B41FA5}">
                      <a16:colId xmlns:a16="http://schemas.microsoft.com/office/drawing/2014/main" val="2520720775"/>
                    </a:ext>
                  </a:extLst>
                </a:gridCol>
                <a:gridCol w="1206500">
                  <a:extLst>
                    <a:ext uri="{9D8B030D-6E8A-4147-A177-3AD203B41FA5}">
                      <a16:colId xmlns:a16="http://schemas.microsoft.com/office/drawing/2014/main" val="1869689666"/>
                    </a:ext>
                  </a:extLst>
                </a:gridCol>
                <a:gridCol w="1130300">
                  <a:extLst>
                    <a:ext uri="{9D8B030D-6E8A-4147-A177-3AD203B41FA5}">
                      <a16:colId xmlns:a16="http://schemas.microsoft.com/office/drawing/2014/main" val="1229485130"/>
                    </a:ext>
                  </a:extLst>
                </a:gridCol>
                <a:gridCol w="1104900">
                  <a:extLst>
                    <a:ext uri="{9D8B030D-6E8A-4147-A177-3AD203B41FA5}">
                      <a16:colId xmlns:a16="http://schemas.microsoft.com/office/drawing/2014/main" val="3640709762"/>
                    </a:ext>
                  </a:extLst>
                </a:gridCol>
                <a:gridCol w="1155700">
                  <a:extLst>
                    <a:ext uri="{9D8B030D-6E8A-4147-A177-3AD203B41FA5}">
                      <a16:colId xmlns:a16="http://schemas.microsoft.com/office/drawing/2014/main" val="353797975"/>
                    </a:ext>
                  </a:extLst>
                </a:gridCol>
                <a:gridCol w="1143000">
                  <a:extLst>
                    <a:ext uri="{9D8B030D-6E8A-4147-A177-3AD203B41FA5}">
                      <a16:colId xmlns:a16="http://schemas.microsoft.com/office/drawing/2014/main" val="1643175414"/>
                    </a:ext>
                  </a:extLst>
                </a:gridCol>
              </a:tblGrid>
              <a:tr h="301016">
                <a:tc rowSpan="2">
                  <a:txBody>
                    <a:bodyPr/>
                    <a:lstStyle/>
                    <a:p>
                      <a:pPr algn="l" fontAlgn="ctr"/>
                      <a:endParaRPr lang="en-ZA" sz="1800" b="0" i="0" u="none" strike="noStrike" dirty="0">
                        <a:solidFill>
                          <a:srgbClr val="000000"/>
                        </a:solidFill>
                        <a:effectLst/>
                        <a:latin typeface="Arial"/>
                      </a:endParaRPr>
                    </a:p>
                  </a:txBody>
                  <a:tcPr marL="9525" marR="95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D4E5FE"/>
                    </a:solidFill>
                  </a:tcPr>
                </a:tc>
                <a:tc>
                  <a:txBody>
                    <a:bodyPr/>
                    <a:lstStyle/>
                    <a:p>
                      <a:pPr algn="r" rtl="0" fontAlgn="ctr"/>
                      <a:r>
                        <a:rPr lang="en-ZA" sz="1600" b="1" i="0" u="none" strike="noStrike" dirty="0">
                          <a:solidFill>
                            <a:srgbClr val="001F5B"/>
                          </a:solidFill>
                          <a:effectLst/>
                          <a:latin typeface="Arial"/>
                        </a:rPr>
                        <a:t>Jun-25</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solidFill>
                      <a:srgbClr val="FFC520"/>
                    </a:solidFill>
                  </a:tcPr>
                </a:tc>
                <a:tc rowSpan="2">
                  <a:txBody>
                    <a:bodyPr/>
                    <a:lstStyle/>
                    <a:p>
                      <a:pPr algn="r" rtl="0" fontAlgn="ctr"/>
                      <a:r>
                        <a:rPr lang="en-ZA" sz="1600" b="1" i="0" u="none" strike="noStrike" dirty="0">
                          <a:solidFill>
                            <a:srgbClr val="FFFFFF"/>
                          </a:solidFill>
                          <a:effectLst/>
                          <a:latin typeface="Arial"/>
                        </a:rPr>
                        <a:t>% of NEP</a:t>
                      </a: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161C91"/>
                    </a:solidFill>
                  </a:tcPr>
                </a:tc>
                <a:tc>
                  <a:txBody>
                    <a:bodyPr/>
                    <a:lstStyle/>
                    <a:p>
                      <a:pPr algn="r" rtl="0" fontAlgn="ctr"/>
                      <a:r>
                        <a:rPr lang="en-ZA" sz="1600" b="1" i="0" u="none" strike="noStrike" dirty="0">
                          <a:solidFill>
                            <a:srgbClr val="002060"/>
                          </a:solidFill>
                          <a:effectLst/>
                          <a:latin typeface="Arial"/>
                        </a:rPr>
                        <a:t>Jun-24</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solidFill>
                      <a:srgbClr val="FFC520"/>
                    </a:solidFill>
                  </a:tcPr>
                </a:tc>
                <a:tc rowSpan="2">
                  <a:txBody>
                    <a:bodyPr/>
                    <a:lstStyle/>
                    <a:p>
                      <a:pPr algn="r" rtl="0" fontAlgn="ctr"/>
                      <a:r>
                        <a:rPr lang="en-ZA" sz="1600" b="1" i="0" u="none" strike="noStrike" dirty="0">
                          <a:solidFill>
                            <a:srgbClr val="FFFFFF"/>
                          </a:solidFill>
                          <a:effectLst/>
                          <a:latin typeface="Arial"/>
                        </a:rPr>
                        <a:t>% of NEP</a:t>
                      </a: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161C91"/>
                    </a:solidFill>
                  </a:tcPr>
                </a:tc>
                <a:tc rowSpan="2">
                  <a:txBody>
                    <a:bodyPr/>
                    <a:lstStyle/>
                    <a:p>
                      <a:pPr algn="r" rtl="0" fontAlgn="ctr"/>
                      <a:r>
                        <a:rPr lang="en-ZA" sz="1600" b="1" i="0" u="none" strike="noStrike" dirty="0">
                          <a:solidFill>
                            <a:srgbClr val="002060"/>
                          </a:solidFill>
                          <a:effectLst/>
                          <a:latin typeface="Arial"/>
                        </a:rPr>
                        <a:t>% change</a:t>
                      </a: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D747"/>
                    </a:solidFill>
                  </a:tcPr>
                </a:tc>
                <a:extLst>
                  <a:ext uri="{0D108BD9-81ED-4DB2-BD59-A6C34878D82A}">
                    <a16:rowId xmlns:a16="http://schemas.microsoft.com/office/drawing/2014/main" val="1105862183"/>
                  </a:ext>
                </a:extLst>
              </a:tr>
              <a:tr h="312164">
                <a:tc vMerge="1">
                  <a:txBody>
                    <a:bodyPr/>
                    <a:lstStyle/>
                    <a:p>
                      <a:endParaRPr lang="en-ZA"/>
                    </a:p>
                  </a:txBody>
                  <a:tcPr/>
                </a:tc>
                <a:tc>
                  <a:txBody>
                    <a:bodyPr/>
                    <a:lstStyle/>
                    <a:p>
                      <a:pPr algn="r" rtl="0" fontAlgn="ctr"/>
                      <a:r>
                        <a:rPr lang="en-ZA" sz="1600" b="1" i="0" u="none" strike="noStrike" dirty="0">
                          <a:solidFill>
                            <a:srgbClr val="001F5B"/>
                          </a:solidFill>
                          <a:effectLst/>
                          <a:latin typeface="Arial"/>
                        </a:rPr>
                        <a:t>R million</a:t>
                      </a:r>
                    </a:p>
                  </a:txBody>
                  <a:tcPr marL="9525" marR="171450" marT="9525" marB="0" anchor="ctr">
                    <a:lnL>
                      <a:noFill/>
                    </a:lnL>
                    <a:lnR>
                      <a:noFill/>
                    </a:lnR>
                    <a:lnT>
                      <a:noFill/>
                    </a:lnT>
                    <a:lnB w="12700" cap="flat" cmpd="sng" algn="ctr">
                      <a:solidFill>
                        <a:srgbClr val="152044"/>
                      </a:solidFill>
                      <a:prstDash val="solid"/>
                      <a:round/>
                      <a:headEnd type="none" w="med" len="med"/>
                      <a:tailEnd type="none" w="med" len="med"/>
                    </a:lnB>
                    <a:solidFill>
                      <a:srgbClr val="FFC520"/>
                    </a:solidFill>
                  </a:tcPr>
                </a:tc>
                <a:tc vMerge="1">
                  <a:txBody>
                    <a:bodyPr/>
                    <a:lstStyle/>
                    <a:p>
                      <a:endParaRPr lang="en-ZA"/>
                    </a:p>
                  </a:txBody>
                  <a:tcPr/>
                </a:tc>
                <a:tc>
                  <a:txBody>
                    <a:bodyPr/>
                    <a:lstStyle/>
                    <a:p>
                      <a:pPr algn="r" rtl="0" fontAlgn="ctr"/>
                      <a:r>
                        <a:rPr lang="en-ZA" sz="1600" b="1" i="0" u="none" strike="noStrike" dirty="0">
                          <a:solidFill>
                            <a:srgbClr val="002060"/>
                          </a:solidFill>
                          <a:effectLst/>
                          <a:latin typeface="Arial"/>
                        </a:rPr>
                        <a:t>R million</a:t>
                      </a:r>
                    </a:p>
                  </a:txBody>
                  <a:tcPr marL="9525" marR="171450" marT="9525" marB="0" anchor="ctr">
                    <a:lnL>
                      <a:noFill/>
                    </a:lnL>
                    <a:lnR>
                      <a:noFill/>
                    </a:lnR>
                    <a:lnT>
                      <a:noFill/>
                    </a:lnT>
                    <a:lnB w="12700" cap="flat" cmpd="sng" algn="ctr">
                      <a:solidFill>
                        <a:srgbClr val="152044"/>
                      </a:solidFill>
                      <a:prstDash val="solid"/>
                      <a:round/>
                      <a:headEnd type="none" w="med" len="med"/>
                      <a:tailEnd type="none" w="med" len="med"/>
                    </a:lnB>
                    <a:solidFill>
                      <a:srgbClr val="FFC520"/>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491371043"/>
                  </a:ext>
                </a:extLst>
              </a:tr>
              <a:tr h="356759">
                <a:tc>
                  <a:txBody>
                    <a:bodyPr/>
                    <a:lstStyle/>
                    <a:p>
                      <a:pPr algn="l" rtl="0" fontAlgn="ctr"/>
                      <a:r>
                        <a:rPr lang="en-ZA" sz="1400" b="1" i="0" u="none" strike="noStrike" dirty="0">
                          <a:solidFill>
                            <a:srgbClr val="001F5B"/>
                          </a:solidFill>
                          <a:effectLst/>
                          <a:latin typeface="Arial"/>
                        </a:rPr>
                        <a:t>Gross written premium</a:t>
                      </a:r>
                    </a:p>
                  </a:txBody>
                  <a:tcPr marL="9525" marR="95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panose="020B0604020202020204" pitchFamily="34" charset="0"/>
                        </a:rPr>
                        <a:t>20 944</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tc>
                  <a:txBody>
                    <a:bodyPr/>
                    <a:lstStyle/>
                    <a:p>
                      <a:pPr algn="r" fontAlgn="ctr"/>
                      <a:endParaRPr lang="en-ZA" sz="1800" b="0" i="0" u="none" strike="noStrike" dirty="0">
                        <a:solidFill>
                          <a:srgbClr val="001F5B"/>
                        </a:solidFill>
                        <a:effectLst/>
                        <a:highlight>
                          <a:srgbClr val="FFFF00"/>
                        </a:highlight>
                        <a:latin typeface="Arial"/>
                      </a:endParaRP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19 084</a:t>
                      </a: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EEBD0"/>
                    </a:solidFill>
                  </a:tcPr>
                </a:tc>
                <a:tc>
                  <a:txBody>
                    <a:bodyPr/>
                    <a:lstStyle/>
                    <a:p>
                      <a:pPr algn="r" fontAlgn="ctr"/>
                      <a:endParaRPr lang="en-ZA" sz="1800" b="0" i="0" u="none" strike="noStrike" dirty="0">
                        <a:solidFill>
                          <a:srgbClr val="001F5B"/>
                        </a:solidFill>
                        <a:effectLst/>
                        <a:latin typeface="Arial"/>
                      </a:endParaRP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panose="020B0604020202020204" pitchFamily="34" charset="0"/>
                        </a:rPr>
                        <a:t>9.7%</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2313423700"/>
                  </a:ext>
                </a:extLst>
              </a:tr>
              <a:tr h="267569">
                <a:tc>
                  <a:txBody>
                    <a:bodyPr/>
                    <a:lstStyle/>
                    <a:p>
                      <a:pPr algn="l" rtl="0" fontAlgn="ctr"/>
                      <a:r>
                        <a:rPr lang="en-ZA" sz="1400" b="0" i="0" u="none" strike="noStrike" dirty="0">
                          <a:solidFill>
                            <a:srgbClr val="001F5B"/>
                          </a:solidFill>
                          <a:effectLst/>
                          <a:latin typeface="Arial"/>
                        </a:rPr>
                        <a:t>Net earned premium </a:t>
                      </a:r>
                    </a:p>
                  </a:txBody>
                  <a:tcPr marL="9525" marR="9525" marT="9525"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  17 920</a:t>
                      </a:r>
                    </a:p>
                  </a:txBody>
                  <a:tcPr marL="0" marR="182880" marT="0" marB="0" anchor="ctr">
                    <a:lnL>
                      <a:noFill/>
                    </a:lnL>
                    <a:lnR>
                      <a:noFill/>
                    </a:lnR>
                    <a:lnT w="12700" cap="flat" cmpd="sng" algn="ctr">
                      <a:solidFill>
                        <a:srgbClr val="152044"/>
                      </a:solidFill>
                      <a:prstDash val="solid"/>
                      <a:round/>
                      <a:headEnd type="none" w="med" len="med"/>
                      <a:tailEnd type="none" w="med" len="med"/>
                    </a:lnT>
                    <a:lnB>
                      <a:noFill/>
                    </a:lnB>
                    <a:solidFill>
                      <a:srgbClr val="FFF7DA"/>
                    </a:solidFill>
                  </a:tcPr>
                </a:tc>
                <a:tc>
                  <a:txBody>
                    <a:bodyPr/>
                    <a:lstStyle/>
                    <a:p>
                      <a:pPr algn="r" rtl="0" fontAlgn="ctr"/>
                      <a:r>
                        <a:rPr lang="en-ZA" sz="1400" b="0" i="0" u="none" strike="noStrike" dirty="0">
                          <a:solidFill>
                            <a:srgbClr val="001F5B"/>
                          </a:solidFill>
                          <a:effectLst/>
                          <a:latin typeface="Arial" panose="020B0604020202020204" pitchFamily="34" charset="0"/>
                        </a:rPr>
                        <a:t>100.0%</a:t>
                      </a:r>
                    </a:p>
                  </a:txBody>
                  <a:tcPr marL="0" marR="182880" marT="0"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US" sz="1400" b="0" i="0" u="none" strike="noStrike" dirty="0">
                          <a:solidFill>
                            <a:srgbClr val="001F5B"/>
                          </a:solidFill>
                          <a:effectLst/>
                          <a:latin typeface="Arial"/>
                        </a:rPr>
                        <a:t>1</a:t>
                      </a:r>
                      <a:r>
                        <a:rPr lang="en-ZA" sz="1400" b="0" i="0" u="none" strike="noStrike" dirty="0">
                          <a:solidFill>
                            <a:srgbClr val="001F5B"/>
                          </a:solidFill>
                          <a:effectLst/>
                          <a:latin typeface="Arial"/>
                        </a:rPr>
                        <a:t>5 395</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solidFill>
                      <a:srgbClr val="FEEBD0"/>
                    </a:solidFill>
                  </a:tcPr>
                </a:tc>
                <a:tc>
                  <a:txBody>
                    <a:bodyPr/>
                    <a:lstStyle/>
                    <a:p>
                      <a:pPr algn="r" rtl="0" fontAlgn="ctr"/>
                      <a:r>
                        <a:rPr lang="en-ZA" sz="1400" b="0" i="0" u="none" strike="noStrike" dirty="0">
                          <a:solidFill>
                            <a:srgbClr val="001F5B"/>
                          </a:solidFill>
                          <a:effectLst/>
                          <a:latin typeface="Arial"/>
                        </a:rPr>
                        <a:t>100.0%</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16.4%</a:t>
                      </a:r>
                    </a:p>
                  </a:txBody>
                  <a:tcPr marL="0" marR="182880" marT="0" marB="0" anchor="ctr">
                    <a:lnL>
                      <a:noFill/>
                    </a:lnL>
                    <a:lnR>
                      <a:noFill/>
                    </a:lnR>
                    <a:lnT w="12700" cap="flat" cmpd="sng" algn="ctr">
                      <a:solidFill>
                        <a:srgbClr val="152044"/>
                      </a:solidFill>
                      <a:prstDash val="solid"/>
                      <a:round/>
                      <a:headEnd type="none" w="med" len="med"/>
                      <a:tailEnd type="none" w="med" len="med"/>
                    </a:lnT>
                    <a:lnB>
                      <a:noFill/>
                    </a:lnB>
                    <a:solidFill>
                      <a:srgbClr val="FFF7DA"/>
                    </a:solidFill>
                  </a:tcPr>
                </a:tc>
                <a:extLst>
                  <a:ext uri="{0D108BD9-81ED-4DB2-BD59-A6C34878D82A}">
                    <a16:rowId xmlns:a16="http://schemas.microsoft.com/office/drawing/2014/main" val="3676751501"/>
                  </a:ext>
                </a:extLst>
              </a:tr>
              <a:tr h="267569">
                <a:tc>
                  <a:txBody>
                    <a:bodyPr/>
                    <a:lstStyle/>
                    <a:p>
                      <a:pPr algn="l" rtl="0" fontAlgn="ctr"/>
                      <a:r>
                        <a:rPr lang="en-ZA" sz="1400" b="0" i="0" u="none" strike="noStrike" dirty="0">
                          <a:solidFill>
                            <a:srgbClr val="001F5B"/>
                          </a:solidFill>
                          <a:effectLst/>
                          <a:latin typeface="Arial"/>
                        </a:rPr>
                        <a:t>Claims incurred</a:t>
                      </a:r>
                    </a:p>
                  </a:txBody>
                  <a:tcPr marL="9525" marR="9525" marT="9525" marB="0" anchor="ctr">
                    <a:lnL>
                      <a:noFill/>
                    </a:lnL>
                    <a:lnR>
                      <a:noFill/>
                    </a:lnR>
                    <a:lnT>
                      <a:noFill/>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10 029</a:t>
                      </a:r>
                    </a:p>
                  </a:txBody>
                  <a:tcPr marL="0" marR="182880" marT="0" marB="0" anchor="ctr">
                    <a:lnL>
                      <a:noFill/>
                    </a:lnL>
                    <a:lnR>
                      <a:noFill/>
                    </a:lnR>
                    <a:lnT>
                      <a:noFill/>
                    </a:lnT>
                    <a:lnB>
                      <a:noFill/>
                    </a:lnB>
                    <a:solidFill>
                      <a:srgbClr val="FFF7DA"/>
                    </a:solidFill>
                  </a:tcPr>
                </a:tc>
                <a:tc>
                  <a:txBody>
                    <a:bodyPr/>
                    <a:lstStyle/>
                    <a:p>
                      <a:pPr algn="r" rtl="0" fontAlgn="ctr"/>
                      <a:r>
                        <a:rPr lang="en-ZA" sz="1400" b="0" i="0" u="none" strike="noStrike" dirty="0">
                          <a:solidFill>
                            <a:srgbClr val="001F5B"/>
                          </a:solidFill>
                          <a:effectLst/>
                          <a:latin typeface="Arial" panose="020B0604020202020204" pitchFamily="34" charset="0"/>
                        </a:rPr>
                        <a:t>56.0%</a:t>
                      </a:r>
                    </a:p>
                  </a:txBody>
                  <a:tcPr marL="0" marR="182880" marT="0" marB="0" anchor="ctr">
                    <a:lnL>
                      <a:noFill/>
                    </a:lnL>
                    <a:lnR>
                      <a:noFill/>
                    </a:lnR>
                    <a:lnT>
                      <a:noFill/>
                    </a:lnT>
                    <a:lnB>
                      <a:noFill/>
                    </a:lnB>
                    <a:noFill/>
                  </a:tcPr>
                </a:tc>
                <a:tc>
                  <a:txBody>
                    <a:bodyPr/>
                    <a:lstStyle/>
                    <a:p>
                      <a:pPr algn="r" rtl="0" fontAlgn="ctr"/>
                      <a:r>
                        <a:rPr lang="en-US" sz="1400" b="0" i="0" u="none" strike="noStrike" dirty="0">
                          <a:solidFill>
                            <a:srgbClr val="001F5B"/>
                          </a:solidFill>
                          <a:effectLst/>
                          <a:latin typeface="Arial"/>
                        </a:rPr>
                        <a:t>9</a:t>
                      </a:r>
                      <a:r>
                        <a:rPr lang="en-ZA" sz="1400" b="0" i="0" u="none" strike="noStrike" dirty="0">
                          <a:solidFill>
                            <a:srgbClr val="001F5B"/>
                          </a:solidFill>
                          <a:effectLst/>
                          <a:latin typeface="Arial"/>
                        </a:rPr>
                        <a:t> 595</a:t>
                      </a:r>
                    </a:p>
                  </a:txBody>
                  <a:tcPr marL="9525" marR="171450" marT="9525" marB="0" anchor="ctr">
                    <a:lnL>
                      <a:noFill/>
                    </a:lnL>
                    <a:lnR>
                      <a:noFill/>
                    </a:lnR>
                    <a:lnT>
                      <a:noFill/>
                    </a:lnT>
                    <a:lnB>
                      <a:noFill/>
                    </a:lnB>
                    <a:solidFill>
                      <a:srgbClr val="FEEBD0"/>
                    </a:solidFill>
                  </a:tcPr>
                </a:tc>
                <a:tc>
                  <a:txBody>
                    <a:bodyPr/>
                    <a:lstStyle/>
                    <a:p>
                      <a:pPr algn="r" rtl="0" fontAlgn="ctr"/>
                      <a:r>
                        <a:rPr lang="en-ZA" sz="1400" b="0" i="0" u="none" strike="noStrike" dirty="0">
                          <a:solidFill>
                            <a:srgbClr val="001F5B"/>
                          </a:solidFill>
                          <a:effectLst/>
                          <a:latin typeface="Arial"/>
                        </a:rPr>
                        <a:t>62.3%</a:t>
                      </a:r>
                    </a:p>
                  </a:txBody>
                  <a:tcPr marL="9525" marR="171450" marT="9525" marB="0" anchor="ctr">
                    <a:lnL>
                      <a:noFill/>
                    </a:lnL>
                    <a:lnR>
                      <a:noFill/>
                    </a:lnR>
                    <a:lnT>
                      <a:noFill/>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4.5%</a:t>
                      </a:r>
                    </a:p>
                  </a:txBody>
                  <a:tcPr marL="0" marR="182880" marT="0" marB="0" anchor="ctr">
                    <a:lnL>
                      <a:noFill/>
                    </a:lnL>
                    <a:lnR>
                      <a:noFill/>
                    </a:lnR>
                    <a:lnT>
                      <a:noFill/>
                    </a:lnT>
                    <a:lnB>
                      <a:noFill/>
                    </a:lnB>
                    <a:solidFill>
                      <a:srgbClr val="FFF7DA"/>
                    </a:solidFill>
                  </a:tcPr>
                </a:tc>
                <a:extLst>
                  <a:ext uri="{0D108BD9-81ED-4DB2-BD59-A6C34878D82A}">
                    <a16:rowId xmlns:a16="http://schemas.microsoft.com/office/drawing/2014/main" val="3523288472"/>
                  </a:ext>
                </a:extLst>
              </a:tr>
              <a:tr h="278719">
                <a:tc>
                  <a:txBody>
                    <a:bodyPr/>
                    <a:lstStyle/>
                    <a:p>
                      <a:pPr algn="l" rtl="0" fontAlgn="ctr"/>
                      <a:r>
                        <a:rPr lang="en-ZA" sz="1400" b="0" i="0" u="none" strike="noStrike" dirty="0">
                          <a:solidFill>
                            <a:srgbClr val="001F5B"/>
                          </a:solidFill>
                          <a:effectLst/>
                          <a:latin typeface="Arial"/>
                        </a:rPr>
                        <a:t>Acquisition cost</a:t>
                      </a:r>
                    </a:p>
                  </a:txBody>
                  <a:tcPr marL="9525" marR="9525" marT="9525" marB="0" anchor="ctr">
                    <a:lnL>
                      <a:noFill/>
                    </a:lnL>
                    <a:lnR>
                      <a:noFill/>
                    </a:lnR>
                    <a:lnT>
                      <a:noFill/>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5 866</a:t>
                      </a:r>
                    </a:p>
                  </a:txBody>
                  <a:tcPr marL="0" marR="182880" marT="0" marB="0" anchor="ctr">
                    <a:lnL>
                      <a:noFill/>
                    </a:lnL>
                    <a:lnR>
                      <a:noFill/>
                    </a:lnR>
                    <a:lnT>
                      <a:noFill/>
                    </a:lnT>
                    <a:lnB w="12700" cap="flat" cmpd="sng" algn="ctr">
                      <a:solidFill>
                        <a:srgbClr val="152044"/>
                      </a:solidFill>
                      <a:prstDash val="solid"/>
                      <a:round/>
                      <a:headEnd type="none" w="med" len="med"/>
                      <a:tailEnd type="none" w="med" len="med"/>
                    </a:lnB>
                    <a:solidFill>
                      <a:srgbClr val="FFF7DA"/>
                    </a:solidFill>
                  </a:tcPr>
                </a:tc>
                <a:tc>
                  <a:txBody>
                    <a:bodyPr/>
                    <a:lstStyle/>
                    <a:p>
                      <a:pPr algn="r" rtl="0" fontAlgn="ctr"/>
                      <a:r>
                        <a:rPr lang="en-ZA" sz="1400" b="0" i="0" u="none" strike="noStrike" dirty="0">
                          <a:solidFill>
                            <a:srgbClr val="001F5B"/>
                          </a:solidFill>
                          <a:effectLst/>
                          <a:latin typeface="Arial" panose="020B0604020202020204" pitchFamily="34" charset="0"/>
                        </a:rPr>
                        <a:t>32.7%</a:t>
                      </a:r>
                    </a:p>
                  </a:txBody>
                  <a:tcPr marL="0" marR="182880" marT="0"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US" sz="1400" b="0" i="0" u="none" strike="noStrike" dirty="0">
                          <a:solidFill>
                            <a:srgbClr val="001F5B"/>
                          </a:solidFill>
                          <a:effectLst/>
                          <a:latin typeface="Arial"/>
                        </a:rPr>
                        <a:t>4</a:t>
                      </a:r>
                      <a:r>
                        <a:rPr lang="en-ZA" sz="1400" b="0" i="0" u="none" strike="noStrike" dirty="0">
                          <a:solidFill>
                            <a:srgbClr val="001F5B"/>
                          </a:solidFill>
                          <a:effectLst/>
                          <a:latin typeface="Arial"/>
                        </a:rPr>
                        <a:t> 807</a:t>
                      </a:r>
                    </a:p>
                  </a:txBody>
                  <a:tcPr marL="9525" marR="171450" marT="9525" marB="0" anchor="ctr">
                    <a:lnL>
                      <a:noFill/>
                    </a:lnL>
                    <a:lnR>
                      <a:noFill/>
                    </a:lnR>
                    <a:lnT>
                      <a:noFill/>
                    </a:lnT>
                    <a:lnB w="12700" cap="flat" cmpd="sng" algn="ctr">
                      <a:solidFill>
                        <a:srgbClr val="152044"/>
                      </a:solidFill>
                      <a:prstDash val="solid"/>
                      <a:round/>
                      <a:headEnd type="none" w="med" len="med"/>
                      <a:tailEnd type="none" w="med" len="med"/>
                    </a:lnB>
                    <a:solidFill>
                      <a:srgbClr val="FEEBD0"/>
                    </a:solidFill>
                  </a:tcPr>
                </a:tc>
                <a:tc>
                  <a:txBody>
                    <a:bodyPr/>
                    <a:lstStyle/>
                    <a:p>
                      <a:pPr algn="r" rtl="0" fontAlgn="ctr"/>
                      <a:r>
                        <a:rPr lang="en-ZA" sz="1400" b="0" i="0" u="none" strike="noStrike" dirty="0">
                          <a:solidFill>
                            <a:srgbClr val="001F5B"/>
                          </a:solidFill>
                          <a:effectLst/>
                          <a:latin typeface="Arial"/>
                        </a:rPr>
                        <a:t>31.2%</a:t>
                      </a:r>
                    </a:p>
                  </a:txBody>
                  <a:tcPr marL="9525" marR="171450"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panose="020B0604020202020204" pitchFamily="34" charset="0"/>
                        </a:rPr>
                        <a:t>22.0%</a:t>
                      </a:r>
                    </a:p>
                  </a:txBody>
                  <a:tcPr marL="0" marR="182880" marT="0" marB="0" anchor="ctr">
                    <a:lnL>
                      <a:noFill/>
                    </a:lnL>
                    <a:lnR>
                      <a:noFill/>
                    </a:lnR>
                    <a:lnT>
                      <a:noFill/>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4237392867"/>
                  </a:ext>
                </a:extLst>
              </a:tr>
              <a:tr h="260880">
                <a:tc>
                  <a:txBody>
                    <a:bodyPr/>
                    <a:lstStyle/>
                    <a:p>
                      <a:pPr algn="l" rtl="0" fontAlgn="ctr"/>
                      <a:r>
                        <a:rPr lang="en-ZA" sz="1400" b="0" i="0" u="none" strike="noStrike" dirty="0">
                          <a:solidFill>
                            <a:srgbClr val="001F5B"/>
                          </a:solidFill>
                          <a:effectLst/>
                          <a:latin typeface="Arial"/>
                        </a:rPr>
                        <a:t>Commission</a:t>
                      </a:r>
                    </a:p>
                  </a:txBody>
                  <a:tcPr marL="342900" marR="9525" marT="9525" marB="0" anchor="ctr">
                    <a:lnL>
                      <a:noFill/>
                    </a:lnL>
                    <a:lnR w="12700" cap="flat" cmpd="sng" algn="ctr">
                      <a:solidFill>
                        <a:srgbClr val="152044"/>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2 493</a:t>
                      </a:r>
                    </a:p>
                  </a:txBody>
                  <a:tcPr marL="0" marR="182880" marT="0" marB="0" anchor="ctr">
                    <a:lnL w="12700" cap="flat" cmpd="sng" algn="ctr">
                      <a:solidFill>
                        <a:srgbClr val="152044"/>
                      </a:solidFill>
                      <a:prstDash val="solid"/>
                      <a:round/>
                      <a:headEnd type="none" w="med" len="med"/>
                      <a:tailEnd type="none" w="med" len="med"/>
                    </a:lnL>
                    <a:lnR>
                      <a:noFill/>
                    </a:lnR>
                    <a:lnT w="12700" cap="flat" cmpd="sng" algn="ctr">
                      <a:solidFill>
                        <a:srgbClr val="152044"/>
                      </a:solidFill>
                      <a:prstDash val="solid"/>
                      <a:round/>
                      <a:headEnd type="none" w="med" len="med"/>
                      <a:tailEnd type="none" w="med" len="med"/>
                    </a:lnT>
                    <a:lnB>
                      <a:noFill/>
                    </a:lnB>
                    <a:solidFill>
                      <a:srgbClr val="FFF7DA"/>
                    </a:solidFill>
                  </a:tcPr>
                </a:tc>
                <a:tc>
                  <a:txBody>
                    <a:bodyPr/>
                    <a:lstStyle/>
                    <a:p>
                      <a:pPr algn="r" rtl="0" fontAlgn="ctr"/>
                      <a:r>
                        <a:rPr lang="en-ZA" sz="1400" b="0" i="0" u="none" strike="noStrike" dirty="0">
                          <a:solidFill>
                            <a:srgbClr val="001F5B"/>
                          </a:solidFill>
                          <a:effectLst/>
                          <a:latin typeface="Arial" panose="020B0604020202020204" pitchFamily="34" charset="0"/>
                        </a:rPr>
                        <a:t>13.9%</a:t>
                      </a:r>
                    </a:p>
                  </a:txBody>
                  <a:tcPr marL="0" marR="182880" marT="0"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US" sz="1400" b="0" i="0" u="none" strike="noStrike" dirty="0">
                          <a:solidFill>
                            <a:srgbClr val="001F5B"/>
                          </a:solidFill>
                          <a:effectLst/>
                          <a:latin typeface="Arial"/>
                        </a:rPr>
                        <a:t>    1 </a:t>
                      </a:r>
                      <a:r>
                        <a:rPr lang="en-ZA" sz="1400" b="0" i="0" u="none" strike="noStrike" dirty="0">
                          <a:solidFill>
                            <a:srgbClr val="001F5B"/>
                          </a:solidFill>
                          <a:effectLst/>
                          <a:latin typeface="Arial"/>
                        </a:rPr>
                        <a:t>997</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solidFill>
                      <a:srgbClr val="FEEBD0"/>
                    </a:solidFill>
                  </a:tcPr>
                </a:tc>
                <a:tc>
                  <a:txBody>
                    <a:bodyPr/>
                    <a:lstStyle/>
                    <a:p>
                      <a:pPr algn="r" rtl="0" fontAlgn="ctr"/>
                      <a:r>
                        <a:rPr lang="en-ZA" sz="1400" b="0" i="0" u="none" strike="noStrike" dirty="0">
                          <a:solidFill>
                            <a:srgbClr val="001F5B"/>
                          </a:solidFill>
                          <a:effectLst/>
                          <a:latin typeface="Arial"/>
                        </a:rPr>
                        <a:t>12.9%</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24.8%</a:t>
                      </a:r>
                    </a:p>
                  </a:txBody>
                  <a:tcPr marL="0" marR="182880" marT="0" marB="0" anchor="ctr">
                    <a:lnL>
                      <a:noFill/>
                    </a:lnL>
                    <a:lnR w="12700" cap="flat" cmpd="sng" algn="ctr">
                      <a:solidFill>
                        <a:srgbClr val="152044"/>
                      </a:solidFill>
                      <a:prstDash val="solid"/>
                      <a:round/>
                      <a:headEnd type="none" w="med" len="med"/>
                      <a:tailEnd type="none" w="med" len="med"/>
                    </a:lnR>
                    <a:lnT w="12700" cap="flat" cmpd="sng" algn="ctr">
                      <a:solidFill>
                        <a:srgbClr val="152044"/>
                      </a:solidFill>
                      <a:prstDash val="solid"/>
                      <a:round/>
                      <a:headEnd type="none" w="med" len="med"/>
                      <a:tailEnd type="none" w="med" len="med"/>
                    </a:lnT>
                    <a:lnB>
                      <a:noFill/>
                    </a:lnB>
                    <a:solidFill>
                      <a:srgbClr val="FFF7DA"/>
                    </a:solidFill>
                  </a:tcPr>
                </a:tc>
                <a:extLst>
                  <a:ext uri="{0D108BD9-81ED-4DB2-BD59-A6C34878D82A}">
                    <a16:rowId xmlns:a16="http://schemas.microsoft.com/office/drawing/2014/main" val="1176211735"/>
                  </a:ext>
                </a:extLst>
              </a:tr>
              <a:tr h="260880">
                <a:tc>
                  <a:txBody>
                    <a:bodyPr/>
                    <a:lstStyle/>
                    <a:p>
                      <a:pPr algn="l" rtl="0" fontAlgn="ctr"/>
                      <a:r>
                        <a:rPr lang="en-ZA" sz="1400" b="0" i="0" u="none" strike="noStrike" dirty="0">
                          <a:solidFill>
                            <a:srgbClr val="001F5B"/>
                          </a:solidFill>
                          <a:effectLst/>
                          <a:latin typeface="Arial"/>
                        </a:rPr>
                        <a:t>Management expenses</a:t>
                      </a:r>
                    </a:p>
                  </a:txBody>
                  <a:tcPr marL="342900" marR="9525" marT="9525" marB="0" anchor="ctr">
                    <a:lnL>
                      <a:noFill/>
                    </a:lnL>
                    <a:lnR w="12700" cap="flat" cmpd="sng" algn="ctr">
                      <a:solidFill>
                        <a:srgbClr val="152044"/>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1F5B"/>
                          </a:solidFill>
                          <a:effectLst/>
                          <a:latin typeface="Arial" panose="020B0604020202020204" pitchFamily="34" charset="0"/>
                        </a:rPr>
                        <a:t>3 373</a:t>
                      </a:r>
                    </a:p>
                  </a:txBody>
                  <a:tcPr marL="0" marR="182880" marT="0" marB="0" anchor="ctr">
                    <a:lnL w="12700" cap="flat" cmpd="sng" algn="ctr">
                      <a:solidFill>
                        <a:srgbClr val="152044"/>
                      </a:solidFill>
                      <a:prstDash val="solid"/>
                      <a:round/>
                      <a:headEnd type="none" w="med" len="med"/>
                      <a:tailEnd type="none" w="med" len="med"/>
                    </a:lnL>
                    <a:lnR>
                      <a:noFill/>
                    </a:lnR>
                    <a:lnT>
                      <a:noFill/>
                    </a:lnT>
                    <a:lnB w="12700" cap="flat" cmpd="sng" algn="ctr">
                      <a:solidFill>
                        <a:srgbClr val="152044"/>
                      </a:solidFill>
                      <a:prstDash val="solid"/>
                      <a:round/>
                      <a:headEnd type="none" w="med" len="med"/>
                      <a:tailEnd type="none" w="med" len="med"/>
                    </a:lnB>
                    <a:solidFill>
                      <a:srgbClr val="FFF7DA"/>
                    </a:solidFill>
                  </a:tcPr>
                </a:tc>
                <a:tc>
                  <a:txBody>
                    <a:bodyPr/>
                    <a:lstStyle/>
                    <a:p>
                      <a:pPr algn="r" rtl="0" fontAlgn="ctr"/>
                      <a:r>
                        <a:rPr lang="en-ZA" sz="1400" b="0" i="0" u="none" strike="noStrike" dirty="0">
                          <a:solidFill>
                            <a:srgbClr val="001F5B"/>
                          </a:solidFill>
                          <a:effectLst/>
                          <a:latin typeface="Arial" panose="020B0604020202020204" pitchFamily="34" charset="0"/>
                        </a:rPr>
                        <a:t>18.8%</a:t>
                      </a:r>
                    </a:p>
                  </a:txBody>
                  <a:tcPr marL="0" marR="182880" marT="0"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US" sz="1400" b="0" i="0" u="none" strike="noStrike" dirty="0">
                          <a:solidFill>
                            <a:srgbClr val="001F5B"/>
                          </a:solidFill>
                          <a:effectLst/>
                          <a:latin typeface="Arial"/>
                        </a:rPr>
                        <a:t>2</a:t>
                      </a:r>
                      <a:r>
                        <a:rPr lang="en-ZA" sz="1400" b="0" i="0" u="none" strike="noStrike" dirty="0">
                          <a:solidFill>
                            <a:srgbClr val="001F5B"/>
                          </a:solidFill>
                          <a:effectLst/>
                          <a:latin typeface="Arial"/>
                        </a:rPr>
                        <a:t> 810</a:t>
                      </a:r>
                    </a:p>
                  </a:txBody>
                  <a:tcPr marL="9525" marR="171450" marT="9525" marB="0" anchor="ctr">
                    <a:lnL>
                      <a:noFill/>
                    </a:lnL>
                    <a:lnR>
                      <a:noFill/>
                    </a:lnR>
                    <a:lnT>
                      <a:noFill/>
                    </a:lnT>
                    <a:lnB w="12700" cap="flat" cmpd="sng" algn="ctr">
                      <a:solidFill>
                        <a:srgbClr val="152044"/>
                      </a:solidFill>
                      <a:prstDash val="solid"/>
                      <a:round/>
                      <a:headEnd type="none" w="med" len="med"/>
                      <a:tailEnd type="none" w="med" len="med"/>
                    </a:lnB>
                    <a:solidFill>
                      <a:srgbClr val="FEEBD0"/>
                    </a:solidFill>
                  </a:tcPr>
                </a:tc>
                <a:tc>
                  <a:txBody>
                    <a:bodyPr/>
                    <a:lstStyle/>
                    <a:p>
                      <a:pPr algn="r" rtl="0" fontAlgn="ctr"/>
                      <a:r>
                        <a:rPr lang="en-ZA" sz="1400" b="0" i="0" u="none" strike="noStrike" dirty="0">
                          <a:solidFill>
                            <a:srgbClr val="001F5B"/>
                          </a:solidFill>
                          <a:effectLst/>
                          <a:latin typeface="Arial"/>
                        </a:rPr>
                        <a:t>18.3%</a:t>
                      </a:r>
                    </a:p>
                  </a:txBody>
                  <a:tcPr marL="9525" marR="171450"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panose="020B0604020202020204" pitchFamily="34" charset="0"/>
                        </a:rPr>
                        <a:t>20.0%</a:t>
                      </a:r>
                    </a:p>
                  </a:txBody>
                  <a:tcPr marL="0" marR="182880" marT="0" marB="0" anchor="ctr">
                    <a:lnL>
                      <a:noFill/>
                    </a:lnL>
                    <a:lnR w="12700" cap="flat" cmpd="sng" algn="ctr">
                      <a:solidFill>
                        <a:srgbClr val="152044"/>
                      </a:solidFill>
                      <a:prstDash val="solid"/>
                      <a:round/>
                      <a:headEnd type="none" w="med" len="med"/>
                      <a:tailEnd type="none" w="med" len="med"/>
                    </a:lnR>
                    <a:lnT>
                      <a:noFill/>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477710926"/>
                  </a:ext>
                </a:extLst>
              </a:tr>
              <a:tr h="332232">
                <a:tc>
                  <a:txBody>
                    <a:bodyPr/>
                    <a:lstStyle/>
                    <a:p>
                      <a:pPr algn="l" fontAlgn="ctr"/>
                      <a:endParaRPr lang="en-ZA" sz="1800" b="0" i="0" u="none" strike="noStrike" dirty="0">
                        <a:solidFill>
                          <a:srgbClr val="001F5B"/>
                        </a:solidFill>
                        <a:effectLst/>
                        <a:latin typeface="Arial" panose="020B0604020202020204" pitchFamily="34" charset="0"/>
                      </a:endParaRPr>
                    </a:p>
                  </a:txBody>
                  <a:tcPr marL="9525" marR="9525"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fontAlgn="ctr"/>
                      <a:r>
                        <a:rPr lang="en-ZA" sz="1800" b="0" i="0" u="none" strike="noStrike" dirty="0">
                          <a:solidFill>
                            <a:srgbClr val="001F5B"/>
                          </a:solidFill>
                          <a:effectLst/>
                          <a:latin typeface="Arial" panose="020B0604020202020204" pitchFamily="34" charset="0"/>
                        </a:rPr>
                        <a:t> </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tc>
                  <a:txBody>
                    <a:bodyPr/>
                    <a:lstStyle/>
                    <a:p>
                      <a:pPr algn="r" fontAlgn="ctr"/>
                      <a:r>
                        <a:rPr lang="en-ZA" sz="1800" b="0" i="0" u="none" strike="noStrike" dirty="0">
                          <a:solidFill>
                            <a:srgbClr val="001F5B"/>
                          </a:solidFill>
                          <a:effectLst/>
                          <a:latin typeface="Arial" panose="020B0604020202020204" pitchFamily="34" charset="0"/>
                        </a:rPr>
                        <a:t> </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fontAlgn="ctr"/>
                      <a:endParaRPr lang="en-ZA" sz="1800" b="0" i="0" u="none" strike="noStrike" dirty="0">
                        <a:solidFill>
                          <a:srgbClr val="001F5B"/>
                        </a:solidFill>
                        <a:effectLst/>
                        <a:latin typeface="Arial"/>
                      </a:endParaRP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EEBD0"/>
                    </a:solidFill>
                  </a:tcPr>
                </a:tc>
                <a:tc>
                  <a:txBody>
                    <a:bodyPr/>
                    <a:lstStyle/>
                    <a:p>
                      <a:pPr algn="r" fontAlgn="ctr"/>
                      <a:endParaRPr lang="en-ZA" sz="1800" b="0" i="0" u="none" strike="noStrike" dirty="0">
                        <a:solidFill>
                          <a:srgbClr val="001F5B"/>
                        </a:solidFill>
                        <a:effectLst/>
                        <a:latin typeface="Arial"/>
                      </a:endParaRP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fontAlgn="ctr"/>
                      <a:r>
                        <a:rPr lang="en-ZA" sz="1800" b="0" i="0" u="none" strike="noStrike" dirty="0">
                          <a:solidFill>
                            <a:srgbClr val="001F5B"/>
                          </a:solidFill>
                          <a:effectLst/>
                          <a:latin typeface="Arial" panose="020B0604020202020204" pitchFamily="34" charset="0"/>
                        </a:rPr>
                        <a:t> </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3698057738"/>
                  </a:ext>
                </a:extLst>
              </a:tr>
              <a:tr h="267569">
                <a:tc>
                  <a:txBody>
                    <a:bodyPr/>
                    <a:lstStyle/>
                    <a:p>
                      <a:pPr algn="l" rtl="0" fontAlgn="ctr"/>
                      <a:r>
                        <a:rPr lang="en-ZA" sz="1400" b="1" i="0" u="none" strike="noStrike" dirty="0">
                          <a:solidFill>
                            <a:srgbClr val="001F5B"/>
                          </a:solidFill>
                          <a:effectLst/>
                          <a:latin typeface="Arial"/>
                        </a:rPr>
                        <a:t>Underwriting result</a:t>
                      </a:r>
                    </a:p>
                  </a:txBody>
                  <a:tcPr marL="9525" marR="9525" marT="9525"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ZA" sz="1400" b="1" i="0" u="none" strike="noStrike" dirty="0">
                          <a:solidFill>
                            <a:srgbClr val="001F5B"/>
                          </a:solidFill>
                          <a:effectLst/>
                          <a:latin typeface="Arial" panose="020B0604020202020204" pitchFamily="34" charset="0"/>
                        </a:rPr>
                        <a:t>2 025</a:t>
                      </a:r>
                    </a:p>
                  </a:txBody>
                  <a:tcPr marL="0" marR="182880" marT="0" marB="0" anchor="ctr">
                    <a:lnL>
                      <a:noFill/>
                    </a:lnL>
                    <a:lnR>
                      <a:noFill/>
                    </a:lnR>
                    <a:lnT w="12700" cap="flat" cmpd="sng" algn="ctr">
                      <a:solidFill>
                        <a:srgbClr val="152044"/>
                      </a:solidFill>
                      <a:prstDash val="solid"/>
                      <a:round/>
                      <a:headEnd type="none" w="med" len="med"/>
                      <a:tailEnd type="none" w="med" len="med"/>
                    </a:lnT>
                    <a:lnB>
                      <a:noFill/>
                    </a:lnB>
                    <a:solidFill>
                      <a:srgbClr val="FFF7DA"/>
                    </a:solidFill>
                  </a:tcPr>
                </a:tc>
                <a:tc>
                  <a:txBody>
                    <a:bodyPr/>
                    <a:lstStyle/>
                    <a:p>
                      <a:pPr algn="r" rtl="0" fontAlgn="ctr"/>
                      <a:r>
                        <a:rPr lang="en-ZA" sz="1400" b="1" i="0" u="none" strike="noStrike" dirty="0">
                          <a:solidFill>
                            <a:srgbClr val="001F5B"/>
                          </a:solidFill>
                          <a:effectLst/>
                          <a:latin typeface="Arial" panose="020B0604020202020204" pitchFamily="34" charset="0"/>
                        </a:rPr>
                        <a:t>11.3%</a:t>
                      </a:r>
                    </a:p>
                  </a:txBody>
                  <a:tcPr marL="0" marR="182880" marT="0"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US" sz="1400" b="1" i="0" u="none" strike="noStrike" dirty="0">
                          <a:solidFill>
                            <a:srgbClr val="001F5B"/>
                          </a:solidFill>
                          <a:effectLst/>
                          <a:latin typeface="Arial"/>
                        </a:rPr>
                        <a:t>9</a:t>
                      </a:r>
                      <a:r>
                        <a:rPr lang="en-ZA" sz="1400" b="1" i="0" u="none" strike="noStrike" dirty="0">
                          <a:solidFill>
                            <a:srgbClr val="001F5B"/>
                          </a:solidFill>
                          <a:effectLst/>
                          <a:latin typeface="Arial"/>
                        </a:rPr>
                        <a:t>93</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solidFill>
                      <a:srgbClr val="FEEBD0"/>
                    </a:solidFill>
                  </a:tcPr>
                </a:tc>
                <a:tc>
                  <a:txBody>
                    <a:bodyPr/>
                    <a:lstStyle/>
                    <a:p>
                      <a:pPr algn="r" rtl="0" fontAlgn="ctr"/>
                      <a:r>
                        <a:rPr lang="en-ZA" sz="1400" b="1" i="0" u="none" strike="noStrike" dirty="0">
                          <a:solidFill>
                            <a:srgbClr val="001F5B"/>
                          </a:solidFill>
                          <a:effectLst/>
                          <a:latin typeface="Arial"/>
                        </a:rPr>
                        <a:t>6.5%</a:t>
                      </a:r>
                    </a:p>
                  </a:txBody>
                  <a:tcPr marL="9525" marR="171450" marT="9525" marB="0" anchor="ctr">
                    <a:lnL>
                      <a:noFill/>
                    </a:lnL>
                    <a:lnR>
                      <a:noFill/>
                    </a:lnR>
                    <a:lnT w="12700" cap="flat" cmpd="sng" algn="ctr">
                      <a:solidFill>
                        <a:srgbClr val="152044"/>
                      </a:solidFill>
                      <a:prstDash val="solid"/>
                      <a:round/>
                      <a:headEnd type="none" w="med" len="med"/>
                      <a:tailEnd type="none" w="med" len="med"/>
                    </a:lnT>
                    <a:lnB>
                      <a:noFill/>
                    </a:lnB>
                    <a:noFill/>
                  </a:tcPr>
                </a:tc>
                <a:tc>
                  <a:txBody>
                    <a:bodyPr/>
                    <a:lstStyle/>
                    <a:p>
                      <a:pPr algn="r" rtl="0" fontAlgn="ctr"/>
                      <a:r>
                        <a:rPr lang="en-ZA" sz="1400" b="1" i="0" u="none" strike="noStrike" dirty="0">
                          <a:solidFill>
                            <a:srgbClr val="001F5B"/>
                          </a:solidFill>
                          <a:effectLst/>
                          <a:latin typeface="Arial" panose="020B0604020202020204" pitchFamily="34" charset="0"/>
                        </a:rPr>
                        <a:t>103.9%</a:t>
                      </a:r>
                    </a:p>
                  </a:txBody>
                  <a:tcPr marL="0" marR="182880" marT="0" marB="0" anchor="ctr">
                    <a:lnL>
                      <a:noFill/>
                    </a:lnL>
                    <a:lnR>
                      <a:noFill/>
                    </a:lnR>
                    <a:lnT w="12700" cap="flat" cmpd="sng" algn="ctr">
                      <a:solidFill>
                        <a:srgbClr val="152044"/>
                      </a:solidFill>
                      <a:prstDash val="solid"/>
                      <a:round/>
                      <a:headEnd type="none" w="med" len="med"/>
                      <a:tailEnd type="none" w="med" len="med"/>
                    </a:lnT>
                    <a:lnB>
                      <a:noFill/>
                    </a:lnB>
                    <a:solidFill>
                      <a:srgbClr val="FFF7DA"/>
                    </a:solidFill>
                  </a:tcPr>
                </a:tc>
                <a:extLst>
                  <a:ext uri="{0D108BD9-81ED-4DB2-BD59-A6C34878D82A}">
                    <a16:rowId xmlns:a16="http://schemas.microsoft.com/office/drawing/2014/main" val="2590032253"/>
                  </a:ext>
                </a:extLst>
              </a:tr>
              <a:tr h="341976">
                <a:tc>
                  <a:txBody>
                    <a:bodyPr/>
                    <a:lstStyle/>
                    <a:p>
                      <a:pPr algn="l" rtl="0" fontAlgn="ctr"/>
                      <a:r>
                        <a:rPr lang="en-US" sz="1400" b="0" i="0" u="none" strike="noStrike" dirty="0">
                          <a:solidFill>
                            <a:srgbClr val="001F5B"/>
                          </a:solidFill>
                          <a:effectLst/>
                          <a:latin typeface="Arial"/>
                        </a:rPr>
                        <a:t>Investment return on insurance funds</a:t>
                      </a:r>
                    </a:p>
                  </a:txBody>
                  <a:tcPr marL="9525" marR="9525"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panose="020B0604020202020204" pitchFamily="34" charset="0"/>
                        </a:rPr>
                        <a:t> 466</a:t>
                      </a:r>
                    </a:p>
                  </a:txBody>
                  <a:tcPr marL="0" marR="182880" marT="0" marB="0" anchor="ctr">
                    <a:lnL>
                      <a:noFill/>
                    </a:lnL>
                    <a:lnR>
                      <a:noFill/>
                    </a:lnR>
                    <a:lnT>
                      <a:noFill/>
                    </a:lnT>
                    <a:lnB w="12700" cap="flat" cmpd="sng" algn="ctr">
                      <a:solidFill>
                        <a:srgbClr val="152044"/>
                      </a:solidFill>
                      <a:prstDash val="solid"/>
                      <a:round/>
                      <a:headEnd type="none" w="med" len="med"/>
                      <a:tailEnd type="none" w="med" len="med"/>
                    </a:lnB>
                    <a:solidFill>
                      <a:srgbClr val="FFF7DA"/>
                    </a:solidFill>
                  </a:tcPr>
                </a:tc>
                <a:tc>
                  <a:txBody>
                    <a:bodyPr/>
                    <a:lstStyle/>
                    <a:p>
                      <a:pPr algn="r" rtl="0" fontAlgn="ctr"/>
                      <a:r>
                        <a:rPr lang="en-ZA" sz="1400" b="0" i="0" u="none" strike="noStrike" dirty="0">
                          <a:solidFill>
                            <a:srgbClr val="001F5B"/>
                          </a:solidFill>
                          <a:effectLst/>
                          <a:latin typeface="Arial" panose="020B0604020202020204" pitchFamily="34" charset="0"/>
                        </a:rPr>
                        <a:t>2.6%</a:t>
                      </a:r>
                    </a:p>
                  </a:txBody>
                  <a:tcPr marL="0" marR="182880" marT="0"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a:rPr>
                        <a:t> 359</a:t>
                      </a:r>
                    </a:p>
                  </a:txBody>
                  <a:tcPr marL="9525" marR="171450" marT="9525" marB="0" anchor="ctr">
                    <a:lnL>
                      <a:noFill/>
                    </a:lnL>
                    <a:lnR>
                      <a:noFill/>
                    </a:lnR>
                    <a:lnT>
                      <a:noFill/>
                    </a:lnT>
                    <a:lnB w="12700" cap="flat" cmpd="sng" algn="ctr">
                      <a:solidFill>
                        <a:srgbClr val="000000"/>
                      </a:solidFill>
                      <a:prstDash val="solid"/>
                      <a:round/>
                      <a:headEnd type="none" w="med" len="med"/>
                      <a:tailEnd type="none" w="med" len="med"/>
                    </a:lnB>
                    <a:solidFill>
                      <a:srgbClr val="FEEBD0"/>
                    </a:solidFill>
                  </a:tcPr>
                </a:tc>
                <a:tc>
                  <a:txBody>
                    <a:bodyPr/>
                    <a:lstStyle/>
                    <a:p>
                      <a:pPr algn="r" rtl="0" fontAlgn="ctr"/>
                      <a:r>
                        <a:rPr lang="en-ZA" sz="1400" b="0" i="0" u="none" strike="noStrike" dirty="0">
                          <a:solidFill>
                            <a:srgbClr val="001F5B"/>
                          </a:solidFill>
                          <a:effectLst/>
                          <a:latin typeface="Arial"/>
                        </a:rPr>
                        <a:t>2.3%</a:t>
                      </a:r>
                    </a:p>
                  </a:txBody>
                  <a:tcPr marL="9525" marR="171450" marT="9525" marB="0" anchor="ctr">
                    <a:lnL>
                      <a:noFill/>
                    </a:lnL>
                    <a:lnR>
                      <a:noFill/>
                    </a:lnR>
                    <a:lnT>
                      <a:noFill/>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panose="020B0604020202020204" pitchFamily="34" charset="0"/>
                        </a:rPr>
                        <a:t>29.8%</a:t>
                      </a:r>
                    </a:p>
                  </a:txBody>
                  <a:tcPr marL="0" marR="182880" marT="0" marB="0" anchor="ctr">
                    <a:lnL>
                      <a:noFill/>
                    </a:lnL>
                    <a:lnR>
                      <a:noFill/>
                    </a:lnR>
                    <a:lnT>
                      <a:noFill/>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1363233600"/>
                  </a:ext>
                </a:extLst>
              </a:tr>
              <a:tr h="278719">
                <a:tc>
                  <a:txBody>
                    <a:bodyPr/>
                    <a:lstStyle/>
                    <a:p>
                      <a:pPr algn="l" rtl="0" fontAlgn="ctr"/>
                      <a:r>
                        <a:rPr lang="en-ZA" sz="1400" b="1" i="0" u="none" strike="noStrike" dirty="0">
                          <a:solidFill>
                            <a:srgbClr val="001F5B"/>
                          </a:solidFill>
                          <a:effectLst/>
                          <a:latin typeface="Arial"/>
                        </a:rPr>
                        <a:t>Net insurance result</a:t>
                      </a:r>
                    </a:p>
                  </a:txBody>
                  <a:tcPr marL="9525" marR="95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1" i="0" u="none" strike="noStrike" dirty="0">
                          <a:solidFill>
                            <a:srgbClr val="001F5B"/>
                          </a:solidFill>
                          <a:effectLst/>
                          <a:latin typeface="Arial" panose="020B0604020202020204" pitchFamily="34" charset="0"/>
                        </a:rPr>
                        <a:t>2 491</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tc>
                  <a:txBody>
                    <a:bodyPr/>
                    <a:lstStyle/>
                    <a:p>
                      <a:pPr algn="r" rtl="0" fontAlgn="ctr"/>
                      <a:r>
                        <a:rPr lang="en-ZA" sz="1400" b="1" i="0" u="none" strike="noStrike" dirty="0">
                          <a:solidFill>
                            <a:srgbClr val="001F5B"/>
                          </a:solidFill>
                          <a:effectLst/>
                          <a:latin typeface="Arial" panose="020B0604020202020204" pitchFamily="34" charset="0"/>
                        </a:rPr>
                        <a:t>13.9%</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1" i="0" u="none" strike="noStrike" dirty="0">
                          <a:solidFill>
                            <a:srgbClr val="001F5B"/>
                          </a:solidFill>
                          <a:effectLst/>
                          <a:latin typeface="Arial"/>
                        </a:rPr>
                        <a:t>1 352</a:t>
                      </a:r>
                    </a:p>
                  </a:txBody>
                  <a:tcPr marL="9525" marR="17145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EEBD0"/>
                    </a:solidFill>
                  </a:tcPr>
                </a:tc>
                <a:tc>
                  <a:txBody>
                    <a:bodyPr/>
                    <a:lstStyle/>
                    <a:p>
                      <a:pPr algn="r" rtl="0" fontAlgn="ctr"/>
                      <a:r>
                        <a:rPr lang="en-ZA" sz="1400" b="1" i="0" u="none" strike="noStrike" dirty="0">
                          <a:solidFill>
                            <a:srgbClr val="001F5B"/>
                          </a:solidFill>
                          <a:effectLst/>
                          <a:latin typeface="Arial"/>
                        </a:rPr>
                        <a:t>8.8%</a:t>
                      </a: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rtl="0" fontAlgn="ctr"/>
                      <a:r>
                        <a:rPr lang="en-ZA" sz="1400" b="0" i="0" u="none" strike="noStrike" dirty="0">
                          <a:solidFill>
                            <a:srgbClr val="001F5B"/>
                          </a:solidFill>
                          <a:effectLst/>
                          <a:latin typeface="Arial" panose="020B0604020202020204" pitchFamily="34" charset="0"/>
                        </a:rPr>
                        <a:t>84.2%</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2479035455"/>
                  </a:ext>
                </a:extLst>
              </a:tr>
              <a:tr h="356759">
                <a:tc>
                  <a:txBody>
                    <a:bodyPr/>
                    <a:lstStyle/>
                    <a:p>
                      <a:pPr algn="l" rtl="0" fontAlgn="ctr"/>
                      <a:r>
                        <a:rPr lang="en-ZA" sz="1400" b="0" i="0" u="none" strike="noStrike" dirty="0">
                          <a:solidFill>
                            <a:srgbClr val="001F5B"/>
                          </a:solidFill>
                          <a:effectLst/>
                          <a:latin typeface="Arial"/>
                        </a:rPr>
                        <a:t>Combined ratio</a:t>
                      </a:r>
                    </a:p>
                  </a:txBody>
                  <a:tcPr marL="9525" marR="9525"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fontAlgn="ctr"/>
                      <a:r>
                        <a:rPr lang="en-ZA" sz="1800" b="0" i="0" u="none" strike="noStrike" dirty="0">
                          <a:solidFill>
                            <a:srgbClr val="001F5B"/>
                          </a:solidFill>
                          <a:effectLst/>
                          <a:latin typeface="Arial" panose="020B0604020202020204" pitchFamily="34" charset="0"/>
                        </a:rPr>
                        <a:t> </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tc>
                  <a:txBody>
                    <a:bodyPr/>
                    <a:lstStyle/>
                    <a:p>
                      <a:pPr algn="r" rtl="0" fontAlgn="ctr"/>
                      <a:r>
                        <a:rPr lang="en-ZA" sz="1400" b="0" i="0" u="none" strike="noStrike" dirty="0">
                          <a:solidFill>
                            <a:srgbClr val="001F5B"/>
                          </a:solidFill>
                          <a:effectLst/>
                          <a:latin typeface="Arial" panose="020B0604020202020204" pitchFamily="34" charset="0"/>
                        </a:rPr>
                        <a:t>88.7%</a:t>
                      </a:r>
                    </a:p>
                  </a:txBody>
                  <a:tcPr marL="0" marR="182880" marT="0"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fontAlgn="ctr"/>
                      <a:endParaRPr lang="en-ZA" sz="1800" b="0" i="0" u="none" strike="noStrike" dirty="0">
                        <a:solidFill>
                          <a:srgbClr val="001F5B"/>
                        </a:solidFill>
                        <a:effectLst/>
                        <a:latin typeface="Arial"/>
                      </a:endParaRP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EEBD0"/>
                    </a:solidFill>
                  </a:tcPr>
                </a:tc>
                <a:tc>
                  <a:txBody>
                    <a:bodyPr/>
                    <a:lstStyle/>
                    <a:p>
                      <a:pPr algn="r" rtl="0" fontAlgn="ctr"/>
                      <a:r>
                        <a:rPr lang="en-ZA" sz="1400" b="0" i="0" u="none" strike="noStrike" dirty="0">
                          <a:solidFill>
                            <a:srgbClr val="001F5B"/>
                          </a:solidFill>
                          <a:effectLst/>
                          <a:latin typeface="Arial"/>
                        </a:rPr>
                        <a:t>93.5%</a:t>
                      </a: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noFill/>
                  </a:tcPr>
                </a:tc>
                <a:tc>
                  <a:txBody>
                    <a:bodyPr/>
                    <a:lstStyle/>
                    <a:p>
                      <a:pPr algn="r" fontAlgn="ctr"/>
                      <a:endParaRPr lang="en-ZA" sz="1800" b="0" i="0" u="none" strike="noStrike" dirty="0">
                        <a:solidFill>
                          <a:srgbClr val="001F5B"/>
                        </a:solidFill>
                        <a:effectLst/>
                        <a:latin typeface="Arial"/>
                      </a:endParaRPr>
                    </a:p>
                  </a:txBody>
                  <a:tcPr marL="9525" marR="171450" marT="9525" marB="0" anchor="ctr">
                    <a:lnL>
                      <a:noFill/>
                    </a:lnL>
                    <a:lnR>
                      <a:noFill/>
                    </a:lnR>
                    <a:lnT w="12700" cap="flat" cmpd="sng" algn="ctr">
                      <a:solidFill>
                        <a:srgbClr val="152044"/>
                      </a:solidFill>
                      <a:prstDash val="solid"/>
                      <a:round/>
                      <a:headEnd type="none" w="med" len="med"/>
                      <a:tailEnd type="none" w="med" len="med"/>
                    </a:lnT>
                    <a:lnB w="12700" cap="flat" cmpd="sng" algn="ctr">
                      <a:solidFill>
                        <a:srgbClr val="152044"/>
                      </a:solidFill>
                      <a:prstDash val="solid"/>
                      <a:round/>
                      <a:headEnd type="none" w="med" len="med"/>
                      <a:tailEnd type="none" w="med" len="med"/>
                    </a:lnB>
                    <a:solidFill>
                      <a:srgbClr val="FFF7DA"/>
                    </a:solidFill>
                  </a:tcPr>
                </a:tc>
                <a:extLst>
                  <a:ext uri="{0D108BD9-81ED-4DB2-BD59-A6C34878D82A}">
                    <a16:rowId xmlns:a16="http://schemas.microsoft.com/office/drawing/2014/main" val="817794771"/>
                  </a:ext>
                </a:extLst>
              </a:tr>
            </a:tbl>
          </a:graphicData>
        </a:graphic>
      </p:graphicFrame>
    </p:spTree>
    <p:extLst>
      <p:ext uri="{BB962C8B-B14F-4D97-AF65-F5344CB8AC3E}">
        <p14:creationId xmlns:p14="http://schemas.microsoft.com/office/powerpoint/2010/main" val="359064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8E7C0-C1F3-BE29-1E1B-EF50952EC113}"/>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319344EE-A589-2694-EC8C-2AF7934A8B0A}"/>
              </a:ext>
            </a:extLst>
          </p:cNvPr>
          <p:cNvPicPr>
            <a:picLocks noChangeAspect="1"/>
          </p:cNvPicPr>
          <p:nvPr/>
        </p:nvPicPr>
        <p:blipFill>
          <a:blip r:embed="rId3" cstate="screen">
            <a:extLst>
              <a:ext uri="{28A0092B-C50C-407E-A947-70E740481C1C}">
                <a14:useLocalDpi xmlns:a14="http://schemas.microsoft.com/office/drawing/2010/main"/>
              </a:ext>
            </a:extLst>
          </a:blip>
          <a:srcRect l="12635"/>
          <a:stretch/>
        </p:blipFill>
        <p:spPr>
          <a:xfrm>
            <a:off x="0" y="12747"/>
            <a:ext cx="10664346" cy="6880094"/>
          </a:xfrm>
          <a:prstGeom prst="rect">
            <a:avLst/>
          </a:prstGeom>
        </p:spPr>
      </p:pic>
      <p:sp>
        <p:nvSpPr>
          <p:cNvPr id="2" name="Text Placeholder 1">
            <a:extLst>
              <a:ext uri="{FF2B5EF4-FFF2-40B4-BE49-F238E27FC236}">
                <a16:creationId xmlns:a16="http://schemas.microsoft.com/office/drawing/2014/main" id="{9274FE84-4597-A8C4-7C1D-D2951EE6130A}"/>
              </a:ext>
            </a:extLst>
          </p:cNvPr>
          <p:cNvSpPr>
            <a:spLocks noGrp="1"/>
          </p:cNvSpPr>
          <p:nvPr>
            <p:ph type="body" sz="quarter" idx="11"/>
          </p:nvPr>
        </p:nvSpPr>
        <p:spPr>
          <a:xfrm>
            <a:off x="638829" y="695869"/>
            <a:ext cx="10929284" cy="331265"/>
          </a:xfrm>
        </p:spPr>
        <p:txBody>
          <a:bodyPr>
            <a:normAutofit fontScale="92500" lnSpcReduction="10000"/>
          </a:bodyPr>
          <a:lstStyle/>
          <a:p>
            <a:r>
              <a:rPr lang="en-GB" dirty="0"/>
              <a:t>Conventional insurance</a:t>
            </a:r>
            <a:endParaRPr lang="en-ZA" dirty="0"/>
          </a:p>
        </p:txBody>
      </p:sp>
      <p:sp>
        <p:nvSpPr>
          <p:cNvPr id="11" name="Text Placeholder 2">
            <a:extLst>
              <a:ext uri="{FF2B5EF4-FFF2-40B4-BE49-F238E27FC236}">
                <a16:creationId xmlns:a16="http://schemas.microsoft.com/office/drawing/2014/main" id="{6FCA62E2-60CD-4475-959D-6B5A4B3B4934}"/>
              </a:ext>
            </a:extLst>
          </p:cNvPr>
          <p:cNvSpPr txBox="1">
            <a:spLocks/>
          </p:cNvSpPr>
          <p:nvPr/>
        </p:nvSpPr>
        <p:spPr>
          <a:xfrm>
            <a:off x="446141" y="1248697"/>
            <a:ext cx="10781525" cy="4990632"/>
          </a:xfrm>
          <a:prstGeom prst="rect">
            <a:avLst/>
          </a:prstGeom>
        </p:spPr>
        <p:txBody>
          <a:bodyPr>
            <a:noAutofit/>
          </a:bodyPr>
          <a:lstStyle>
            <a:defPPr>
              <a:defRPr lang="en-US"/>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800" b="0" i="0" kern="1200">
                <a:solidFill>
                  <a:schemeClr val="tx1"/>
                </a:solidFill>
                <a:latin typeface="Arial" charset="0"/>
                <a:ea typeface="+mn-ea"/>
                <a:cs typeface="+mn-cs"/>
              </a:defRPr>
            </a:lvl1pPr>
            <a:lvl2pPr marL="457189" indent="-228600" algn="l" defTabSz="914400" rtl="0" eaLnBrk="1" fontAlgn="base" latinLnBrk="0" hangingPunct="1">
              <a:lnSpc>
                <a:spcPct val="90000"/>
              </a:lnSpc>
              <a:spcBef>
                <a:spcPct val="0"/>
              </a:spcBef>
              <a:spcAft>
                <a:spcPct val="0"/>
              </a:spcAft>
              <a:buFont typeface="Arial" panose="020B0604020202020204" pitchFamily="34" charset="0"/>
              <a:buChar char="•"/>
              <a:defRPr sz="2400" b="0" i="0" kern="1200">
                <a:solidFill>
                  <a:schemeClr val="tx1"/>
                </a:solidFill>
                <a:latin typeface="Arial" charset="0"/>
                <a:ea typeface="+mn-ea"/>
                <a:cs typeface="+mn-cs"/>
              </a:defRPr>
            </a:lvl2pPr>
            <a:lvl3pPr marL="914377" indent="-228600" algn="l" defTabSz="914400" rtl="0" eaLnBrk="1" fontAlgn="base" latinLnBrk="0" hangingPunct="1">
              <a:lnSpc>
                <a:spcPct val="90000"/>
              </a:lnSpc>
              <a:spcBef>
                <a:spcPct val="0"/>
              </a:spcBef>
              <a:spcAft>
                <a:spcPct val="0"/>
              </a:spcAft>
              <a:buFont typeface="Arial" panose="020B0604020202020204" pitchFamily="34" charset="0"/>
              <a:buChar char="•"/>
              <a:defRPr sz="2000" b="0" i="0" kern="1200">
                <a:solidFill>
                  <a:schemeClr val="tx1"/>
                </a:solidFill>
                <a:latin typeface="Arial" charset="0"/>
                <a:ea typeface="+mn-ea"/>
                <a:cs typeface="+mn-cs"/>
              </a:defRPr>
            </a:lvl3pPr>
            <a:lvl4pPr marL="1371566" indent="-228600" algn="l" defTabSz="914400" rtl="0" eaLnBrk="1" fontAlgn="base" latinLnBrk="0" hangingPunct="1">
              <a:lnSpc>
                <a:spcPct val="90000"/>
              </a:lnSpc>
              <a:spcBef>
                <a:spcPct val="0"/>
              </a:spcBef>
              <a:spcAft>
                <a:spcPct val="0"/>
              </a:spcAft>
              <a:buFont typeface="Arial" panose="020B0604020202020204" pitchFamily="34" charset="0"/>
              <a:buChar char="•"/>
              <a:defRPr sz="1800" b="0" i="0" kern="1200">
                <a:solidFill>
                  <a:schemeClr val="tx1"/>
                </a:solidFill>
                <a:latin typeface="Arial" charset="0"/>
                <a:ea typeface="+mn-ea"/>
                <a:cs typeface="+mn-cs"/>
              </a:defRPr>
            </a:lvl4pPr>
            <a:lvl5pPr marL="1828754" indent="-228600" algn="l" defTabSz="914400" rtl="0" eaLnBrk="1" fontAlgn="base" latinLnBrk="0" hangingPunct="1">
              <a:lnSpc>
                <a:spcPct val="90000"/>
              </a:lnSpc>
              <a:spcBef>
                <a:spcPct val="0"/>
              </a:spcBef>
              <a:spcAft>
                <a:spcPct val="0"/>
              </a:spcAft>
              <a:buFont typeface="Arial" panose="020B0604020202020204" pitchFamily="34" charset="0"/>
              <a:buChar char="•"/>
              <a:defRPr sz="1800" b="0" i="0" kern="1200">
                <a:solidFill>
                  <a:schemeClr val="tx1"/>
                </a:solidFill>
                <a:latin typeface="Arial" charset="0"/>
                <a:ea typeface="+mn-ea"/>
                <a:cs typeface="+mn-cs"/>
              </a:defRPr>
            </a:lvl5pPr>
            <a:lvl6pPr marL="2285943" indent="-22860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mn-ea"/>
                <a:cs typeface="+mn-cs"/>
              </a:defRPr>
            </a:lvl6pPr>
            <a:lvl7pPr marL="2743131" indent="-22860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mn-ea"/>
                <a:cs typeface="+mn-cs"/>
              </a:defRPr>
            </a:lvl7pPr>
            <a:lvl8pPr marL="3200320" indent="-22860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mn-ea"/>
                <a:cs typeface="+mn-cs"/>
              </a:defRPr>
            </a:lvl8pPr>
            <a:lvl9pPr marL="3657509" indent="-22860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mn-ea"/>
                <a:cs typeface="+mn-cs"/>
              </a:defRPr>
            </a:lvl9pPr>
          </a:lstStyle>
          <a:p>
            <a:pPr marL="0" indent="0">
              <a:buFont typeface="Arial" panose="020B0604020202020204" pitchFamily="34" charset="0"/>
              <a:buNone/>
            </a:pPr>
            <a:endParaRPr lang="en-GB" sz="1800" b="1" dirty="0">
              <a:solidFill>
                <a:srgbClr val="002060"/>
              </a:solidFill>
              <a:latin typeface="+mj-lt"/>
            </a:endParaRPr>
          </a:p>
        </p:txBody>
      </p:sp>
      <p:sp>
        <p:nvSpPr>
          <p:cNvPr id="12" name="Text Placeholder 9">
            <a:extLst>
              <a:ext uri="{FF2B5EF4-FFF2-40B4-BE49-F238E27FC236}">
                <a16:creationId xmlns:a16="http://schemas.microsoft.com/office/drawing/2014/main" id="{72C02018-2D6E-D6C1-FD1E-9C483A781FD8}"/>
              </a:ext>
            </a:extLst>
          </p:cNvPr>
          <p:cNvSpPr txBox="1">
            <a:spLocks/>
          </p:cNvSpPr>
          <p:nvPr/>
        </p:nvSpPr>
        <p:spPr>
          <a:xfrm>
            <a:off x="653688" y="1192588"/>
            <a:ext cx="8188307" cy="323850"/>
          </a:xfrm>
        </p:spPr>
        <p:txBody>
          <a:bodyPr lIns="91440" tIns="45720" rIns="91440" bIns="45720" anchor="ctr">
            <a:noAutofit/>
          </a:bodyPr>
          <a:lstStyle>
            <a:defPPr>
              <a:defRPr lang="en-US"/>
            </a:defPPr>
            <a:lvl1pPr marL="228594" indent="-228594" algn="l" defTabSz="914377" rtl="0" eaLnBrk="1" fontAlgn="base" latinLnBrk="0" hangingPunct="1">
              <a:lnSpc>
                <a:spcPct val="90000"/>
              </a:lnSpc>
              <a:spcBef>
                <a:spcPct val="0"/>
              </a:spcBef>
              <a:spcAft>
                <a:spcPct val="0"/>
              </a:spcAft>
              <a:buFont typeface="Arial"/>
              <a:buChar char="•"/>
              <a:defRPr sz="2800" kern="1200">
                <a:solidFill>
                  <a:schemeClr val="tx1"/>
                </a:solidFill>
                <a:latin typeface="Arial" charset="0"/>
                <a:ea typeface="+mn-ea"/>
                <a:cs typeface="+mn-cs"/>
              </a:defRPr>
            </a:lvl1pPr>
            <a:lvl2pPr marL="457189" indent="-228594" algn="l" defTabSz="914377" rtl="0" eaLnBrk="1" fontAlgn="base" latinLnBrk="0" hangingPunct="1">
              <a:lnSpc>
                <a:spcPct val="90000"/>
              </a:lnSpc>
              <a:spcBef>
                <a:spcPct val="0"/>
              </a:spcBef>
              <a:spcAft>
                <a:spcPct val="0"/>
              </a:spcAft>
              <a:buFont typeface="Arial"/>
              <a:buChar char="•"/>
              <a:defRPr sz="2400" kern="1200">
                <a:solidFill>
                  <a:schemeClr val="tx1"/>
                </a:solidFill>
                <a:latin typeface="Arial" charset="0"/>
                <a:ea typeface="+mn-ea"/>
                <a:cs typeface="+mn-cs"/>
              </a:defRPr>
            </a:lvl2pPr>
            <a:lvl3pPr marL="914377" indent="-228594" algn="l" defTabSz="914377" rtl="0" eaLnBrk="1" fontAlgn="base" latinLnBrk="0" hangingPunct="1">
              <a:lnSpc>
                <a:spcPct val="90000"/>
              </a:lnSpc>
              <a:spcBef>
                <a:spcPct val="0"/>
              </a:spcBef>
              <a:spcAft>
                <a:spcPct val="0"/>
              </a:spcAft>
              <a:buFont typeface="Arial"/>
              <a:buChar char="•"/>
              <a:defRPr sz="2000" kern="1200">
                <a:solidFill>
                  <a:schemeClr val="tx1"/>
                </a:solidFill>
                <a:latin typeface="Arial" charset="0"/>
                <a:ea typeface="+mn-ea"/>
                <a:cs typeface="+mn-cs"/>
              </a:defRPr>
            </a:lvl3pPr>
            <a:lvl4pPr marL="1371566" indent="-228594" algn="l" defTabSz="914377" rtl="0" eaLnBrk="1" fontAlgn="base" latinLnBrk="0" hangingPunct="1">
              <a:lnSpc>
                <a:spcPct val="90000"/>
              </a:lnSpc>
              <a:spcBef>
                <a:spcPct val="0"/>
              </a:spcBef>
              <a:spcAft>
                <a:spcPct val="0"/>
              </a:spcAft>
              <a:buFont typeface="Arial"/>
              <a:buChar char="•"/>
              <a:defRPr sz="1800" kern="1200">
                <a:solidFill>
                  <a:schemeClr val="tx1"/>
                </a:solidFill>
                <a:latin typeface="Arial" charset="0"/>
                <a:ea typeface="+mn-ea"/>
                <a:cs typeface="+mn-cs"/>
              </a:defRPr>
            </a:lvl4pPr>
            <a:lvl5pPr marL="1828754" indent="-228594" algn="l" defTabSz="914377" rtl="0" eaLnBrk="1" fontAlgn="base" latinLnBrk="0" hangingPunct="1">
              <a:lnSpc>
                <a:spcPct val="90000"/>
              </a:lnSpc>
              <a:spcBef>
                <a:spcPct val="0"/>
              </a:spcBef>
              <a:spcAft>
                <a:spcPct val="0"/>
              </a:spcAft>
              <a:buFont typeface="Arial"/>
              <a:buChar char="•"/>
              <a:defRPr sz="1800" kern="1200">
                <a:solidFill>
                  <a:schemeClr val="tx1"/>
                </a:solidFill>
                <a:latin typeface="Arial" charset="0"/>
                <a:ea typeface="+mn-ea"/>
                <a:cs typeface="+mn-cs"/>
              </a:defRPr>
            </a:lvl5pPr>
            <a:lvl6pPr marL="2285943"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6pPr>
            <a:lvl7pPr marL="2743131"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7pPr>
            <a:lvl8pPr marL="3200320"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8pPr>
            <a:lvl9pPr marL="3657509" indent="-228594" algn="l" defTabSz="914377" rtl="0" eaLnBrk="1" latinLnBrk="0" hangingPunct="1">
              <a:lnSpc>
                <a:spcPct val="90000"/>
              </a:lnSpc>
              <a:spcBef>
                <a:spcPts val="500"/>
              </a:spcBef>
              <a:buFont typeface="Arial"/>
              <a:buChar char="•"/>
              <a:defRPr sz="1800" kern="1200">
                <a:solidFill>
                  <a:schemeClr val="tx1"/>
                </a:solidFill>
                <a:latin typeface="Arial" charset="0"/>
                <a:ea typeface="+mn-ea"/>
                <a:cs typeface="+mn-cs"/>
              </a:defRPr>
            </a:lvl9pPr>
          </a:lstStyle>
          <a:p>
            <a:pPr marL="0" indent="0">
              <a:buNone/>
            </a:pPr>
            <a:r>
              <a:rPr lang="en-GB" sz="1800" b="1" dirty="0">
                <a:solidFill>
                  <a:srgbClr val="001F5B"/>
                </a:solidFill>
                <a:latin typeface="+mj-lt"/>
              </a:rPr>
              <a:t>NET INSURANCE RESULT: </a:t>
            </a:r>
            <a:r>
              <a:rPr lang="en-US" sz="1800" dirty="0">
                <a:solidFill>
                  <a:srgbClr val="001F5B"/>
                </a:solidFill>
                <a:latin typeface="+mj-lt"/>
              </a:rPr>
              <a:t>AS A % OF NET EARNED PREMIUM</a:t>
            </a:r>
          </a:p>
        </p:txBody>
      </p:sp>
      <p:sp>
        <p:nvSpPr>
          <p:cNvPr id="15" name="TextBox 14">
            <a:extLst>
              <a:ext uri="{FF2B5EF4-FFF2-40B4-BE49-F238E27FC236}">
                <a16:creationId xmlns:a16="http://schemas.microsoft.com/office/drawing/2014/main" id="{B899F589-3783-1A7C-7758-9322E97AA6E0}"/>
              </a:ext>
            </a:extLst>
          </p:cNvPr>
          <p:cNvSpPr txBox="1"/>
          <p:nvPr/>
        </p:nvSpPr>
        <p:spPr>
          <a:xfrm>
            <a:off x="9597072" y="1460556"/>
            <a:ext cx="2404839" cy="50814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Underwriting margin above the 5% - 10% target range</a:t>
            </a:r>
          </a:p>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Catastrophe claims and large losses of R705 million in 2024 compared to R144 million in 2025</a:t>
            </a:r>
          </a:p>
          <a:p>
            <a:pPr marL="285750" indent="-285750" defTabSz="622300">
              <a:lnSpc>
                <a:spcPct val="90000"/>
              </a:lnSpc>
              <a:spcAft>
                <a:spcPct val="35000"/>
              </a:spcAft>
              <a:buFont typeface="Arial" panose="020B0604020202020204" pitchFamily="34" charset="0"/>
              <a:buChar char="•"/>
            </a:pPr>
            <a:r>
              <a:rPr lang="en-ZA" sz="1400" dirty="0">
                <a:solidFill>
                  <a:srgbClr val="001F5B"/>
                </a:solidFill>
                <a:latin typeface="Arial"/>
                <a:cs typeface="Arial"/>
              </a:rPr>
              <a:t>Current favourable claims experience not sustainable over the long term</a:t>
            </a:r>
          </a:p>
        </p:txBody>
      </p:sp>
      <p:graphicFrame>
        <p:nvGraphicFramePr>
          <p:cNvPr id="4" name="Chart Placeholder 5">
            <a:extLst>
              <a:ext uri="{FF2B5EF4-FFF2-40B4-BE49-F238E27FC236}">
                <a16:creationId xmlns:a16="http://schemas.microsoft.com/office/drawing/2014/main" id="{5DDAE41E-ACE3-0592-B9FE-B165EF70E394}"/>
              </a:ext>
            </a:extLst>
          </p:cNvPr>
          <p:cNvGraphicFramePr>
            <a:graphicFrameLocks/>
          </p:cNvGraphicFramePr>
          <p:nvPr>
            <p:extLst>
              <p:ext uri="{D42A27DB-BD31-4B8C-83A1-F6EECF244321}">
                <p14:modId xmlns:p14="http://schemas.microsoft.com/office/powerpoint/2010/main" val="1064807762"/>
              </p:ext>
            </p:extLst>
          </p:nvPr>
        </p:nvGraphicFramePr>
        <p:xfrm>
          <a:off x="446141" y="1919008"/>
          <a:ext cx="8497243" cy="46829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901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4B9D-3D8C-27C6-1F13-F7A6DE514D96}"/>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D6410054-0524-23BF-CC30-A443F82BB8E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00" b="100"/>
          <a:stretch/>
        </p:blipFill>
        <p:spPr>
          <a:xfrm>
            <a:off x="0" y="0"/>
            <a:ext cx="12192000" cy="6858000"/>
          </a:xfrm>
        </p:spPr>
      </p:pic>
      <p:sp>
        <p:nvSpPr>
          <p:cNvPr id="2" name="Title 1">
            <a:extLst>
              <a:ext uri="{FF2B5EF4-FFF2-40B4-BE49-F238E27FC236}">
                <a16:creationId xmlns:a16="http://schemas.microsoft.com/office/drawing/2014/main" id="{3750DADD-9554-DF20-5C93-52761909DCDC}"/>
              </a:ext>
            </a:extLst>
          </p:cNvPr>
          <p:cNvSpPr>
            <a:spLocks noGrp="1"/>
          </p:cNvSpPr>
          <p:nvPr>
            <p:ph type="ctrTitle"/>
          </p:nvPr>
        </p:nvSpPr>
        <p:spPr>
          <a:xfrm>
            <a:off x="623889" y="3057111"/>
            <a:ext cx="10944224" cy="743778"/>
          </a:xfrm>
        </p:spPr>
        <p:txBody>
          <a:bodyPr/>
          <a:lstStyle/>
          <a:p>
            <a:pPr lvl="0"/>
            <a:r>
              <a:rPr lang="en-US" b="1" noProof="0" dirty="0">
                <a:solidFill>
                  <a:schemeClr val="tx2"/>
                </a:solidFill>
              </a:rPr>
              <a:t>Investment </a:t>
            </a:r>
            <a:br>
              <a:rPr lang="en-US" b="1" noProof="0" dirty="0">
                <a:solidFill>
                  <a:schemeClr val="tx2"/>
                </a:solidFill>
              </a:rPr>
            </a:br>
            <a:r>
              <a:rPr lang="en-US" b="1" noProof="0" dirty="0"/>
              <a:t>Results</a:t>
            </a:r>
            <a:endParaRPr lang="en-ZA" b="1" noProof="0" dirty="0"/>
          </a:p>
        </p:txBody>
      </p:sp>
      <p:sp>
        <p:nvSpPr>
          <p:cNvPr id="3" name="Text Placeholder 16">
            <a:extLst>
              <a:ext uri="{FF2B5EF4-FFF2-40B4-BE49-F238E27FC236}">
                <a16:creationId xmlns:a16="http://schemas.microsoft.com/office/drawing/2014/main" id="{38960934-AA0D-4883-95DA-CA5C74B346AB}"/>
              </a:ext>
            </a:extLst>
          </p:cNvPr>
          <p:cNvSpPr txBox="1">
            <a:spLocks/>
          </p:cNvSpPr>
          <p:nvPr/>
        </p:nvSpPr>
        <p:spPr>
          <a:xfrm>
            <a:off x="634520" y="6494811"/>
            <a:ext cx="8207475" cy="214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rgbClr val="001F5B"/>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35372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8E7C0-C1F3-BE29-1E1B-EF50952EC113}"/>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319344EE-A589-2694-EC8C-2AF7934A8B0A}"/>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9274FE84-4597-A8C4-7C1D-D2951EE6130A}"/>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Asset liability matching</a:t>
            </a:r>
            <a:endParaRPr lang="en-ZA" dirty="0"/>
          </a:p>
        </p:txBody>
      </p:sp>
      <p:sp>
        <p:nvSpPr>
          <p:cNvPr id="6" name="Text Placeholder 5">
            <a:extLst>
              <a:ext uri="{FF2B5EF4-FFF2-40B4-BE49-F238E27FC236}">
                <a16:creationId xmlns:a16="http://schemas.microsoft.com/office/drawing/2014/main" id="{27C5E4AF-C421-716E-3B85-0F8E0930183E}"/>
              </a:ext>
            </a:extLst>
          </p:cNvPr>
          <p:cNvSpPr>
            <a:spLocks noGrp="1"/>
          </p:cNvSpPr>
          <p:nvPr>
            <p:ph type="body" sz="quarter" idx="13"/>
          </p:nvPr>
        </p:nvSpPr>
        <p:spPr>
          <a:xfrm>
            <a:off x="638175" y="1127669"/>
            <a:ext cx="7929563" cy="331265"/>
          </a:xfrm>
        </p:spPr>
        <p:txBody>
          <a:bodyPr>
            <a:noAutofit/>
          </a:bodyPr>
          <a:lstStyle/>
          <a:p>
            <a:r>
              <a:rPr lang="en-US" sz="1800" dirty="0"/>
              <a:t>GROUP CONSOLIDATED NET ASSETS AT 30 JUNE 2025</a:t>
            </a:r>
          </a:p>
        </p:txBody>
      </p:sp>
      <p:graphicFrame>
        <p:nvGraphicFramePr>
          <p:cNvPr id="3" name="Chart Placeholder 5">
            <a:extLst>
              <a:ext uri="{FF2B5EF4-FFF2-40B4-BE49-F238E27FC236}">
                <a16:creationId xmlns:a16="http://schemas.microsoft.com/office/drawing/2014/main" id="{5B623CCF-12C0-E453-0E85-C4735E82B449}"/>
              </a:ext>
            </a:extLst>
          </p:cNvPr>
          <p:cNvGraphicFramePr>
            <a:graphicFrameLocks/>
          </p:cNvGraphicFramePr>
          <p:nvPr/>
        </p:nvGraphicFramePr>
        <p:xfrm>
          <a:off x="272863" y="1879597"/>
          <a:ext cx="8882142" cy="521665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899F589-3783-1A7C-7758-9322E97AA6E0}"/>
              </a:ext>
            </a:extLst>
          </p:cNvPr>
          <p:cNvSpPr txBox="1"/>
          <p:nvPr/>
        </p:nvSpPr>
        <p:spPr>
          <a:xfrm>
            <a:off x="9516662" y="1503645"/>
            <a:ext cx="2402475" cy="499116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285750" indent="-285750" defTabSz="622300">
              <a:lnSpc>
                <a:spcPct val="90000"/>
              </a:lnSpc>
              <a:spcAft>
                <a:spcPct val="35000"/>
              </a:spcAft>
              <a:buFont typeface="Arial" panose="020B0604020202020204" pitchFamily="34" charset="0"/>
              <a:buChar char="•"/>
            </a:pPr>
            <a:r>
              <a:rPr lang="en-ZA" sz="1400" dirty="0">
                <a:solidFill>
                  <a:srgbClr val="231F20"/>
                </a:solidFill>
                <a:latin typeface="Arial"/>
                <a:cs typeface="Arial"/>
              </a:rPr>
              <a:t>Disposal of listed equities to fund MultiChoice transaction and to position capital for launch of Lloyd’s Syndicate</a:t>
            </a:r>
          </a:p>
          <a:p>
            <a:pPr marL="285750" indent="-285750" defTabSz="622300">
              <a:lnSpc>
                <a:spcPct val="90000"/>
              </a:lnSpc>
              <a:spcAft>
                <a:spcPct val="35000"/>
              </a:spcAft>
              <a:buFont typeface="Arial" panose="020B0604020202020204" pitchFamily="34" charset="0"/>
              <a:buChar char="•"/>
            </a:pPr>
            <a:r>
              <a:rPr lang="en-ZA" sz="1400" dirty="0">
                <a:solidFill>
                  <a:srgbClr val="231F20"/>
                </a:solidFill>
                <a:latin typeface="Arial"/>
                <a:cs typeface="Arial"/>
              </a:rPr>
              <a:t>Strategic investments mostly reflect economic interest in SGI and NMSIS</a:t>
            </a:r>
          </a:p>
          <a:p>
            <a:pPr marL="285750" indent="-285750" defTabSz="622300">
              <a:lnSpc>
                <a:spcPct val="90000"/>
              </a:lnSpc>
              <a:spcAft>
                <a:spcPct val="35000"/>
              </a:spcAft>
              <a:buFont typeface="Arial" panose="020B0604020202020204" pitchFamily="34" charset="0"/>
              <a:buChar char="•"/>
            </a:pPr>
            <a:endParaRPr lang="en-US" sz="1400" dirty="0">
              <a:solidFill>
                <a:srgbClr val="231F20"/>
              </a:solidFill>
              <a:latin typeface="Arial"/>
              <a:cs typeface="Arial"/>
            </a:endParaRPr>
          </a:p>
          <a:p>
            <a:pPr defTabSz="622300">
              <a:lnSpc>
                <a:spcPct val="90000"/>
              </a:lnSpc>
              <a:spcAft>
                <a:spcPct val="35000"/>
              </a:spcAft>
            </a:pPr>
            <a:endParaRPr lang="en-ZA" sz="1400" dirty="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053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3ABCACD-6106-4B5A-1F82-2C8E40E66FC9}"/>
              </a:ext>
            </a:extLst>
          </p:cNvPr>
          <p:cNvSpPr>
            <a:spLocks noGrp="1"/>
          </p:cNvSpPr>
          <p:nvPr>
            <p:ph type="body" sz="quarter" idx="11"/>
          </p:nvPr>
        </p:nvSpPr>
        <p:spPr>
          <a:xfrm>
            <a:off x="631358" y="435178"/>
            <a:ext cx="10929284" cy="331265"/>
          </a:xfrm>
        </p:spPr>
        <p:txBody>
          <a:bodyPr vert="horz" lIns="91440" tIns="45720" rIns="91440" bIns="45720" rtlCol="0" anchor="t">
            <a:normAutofit fontScale="92500" lnSpcReduction="10000"/>
          </a:bodyPr>
          <a:lstStyle/>
          <a:p>
            <a:r>
              <a:rPr lang="en-US" dirty="0">
                <a:latin typeface="Arial"/>
                <a:cs typeface="Arial"/>
              </a:rPr>
              <a:t>Return on capital</a:t>
            </a:r>
            <a:endParaRPr lang="en-ZA" dirty="0">
              <a:latin typeface="Arial"/>
              <a:cs typeface="Arial"/>
            </a:endParaRPr>
          </a:p>
        </p:txBody>
      </p:sp>
      <p:sp>
        <p:nvSpPr>
          <p:cNvPr id="12" name="Text Placeholder 11">
            <a:extLst>
              <a:ext uri="{FF2B5EF4-FFF2-40B4-BE49-F238E27FC236}">
                <a16:creationId xmlns:a16="http://schemas.microsoft.com/office/drawing/2014/main" id="{6E4D1668-7C3A-4258-FDB2-ACB469B9521A}"/>
              </a:ext>
            </a:extLst>
          </p:cNvPr>
          <p:cNvSpPr>
            <a:spLocks noGrp="1"/>
          </p:cNvSpPr>
          <p:nvPr>
            <p:ph type="body" sz="quarter" idx="13"/>
          </p:nvPr>
        </p:nvSpPr>
        <p:spPr>
          <a:xfrm>
            <a:off x="631358" y="852896"/>
            <a:ext cx="11068403" cy="464608"/>
          </a:xfrm>
        </p:spPr>
        <p:txBody>
          <a:bodyPr>
            <a:noAutofit/>
          </a:bodyPr>
          <a:lstStyle/>
          <a:p>
            <a:r>
              <a:rPr lang="en-US" sz="1800" dirty="0"/>
              <a:t>TOTAL COMPREHENSIVE INCOME EXPRESSED AS % OF WEIGHTED AVERAGE SHAREHOLDERS’ FUNDS</a:t>
            </a:r>
          </a:p>
          <a:p>
            <a:endParaRPr lang="en-ZA" sz="1800" dirty="0"/>
          </a:p>
        </p:txBody>
      </p:sp>
      <p:graphicFrame>
        <p:nvGraphicFramePr>
          <p:cNvPr id="2" name="Chart Placeholder 5">
            <a:extLst>
              <a:ext uri="{FF2B5EF4-FFF2-40B4-BE49-F238E27FC236}">
                <a16:creationId xmlns:a16="http://schemas.microsoft.com/office/drawing/2014/main" id="{70DA1FEF-6511-8861-AE41-C406851856FE}"/>
              </a:ext>
            </a:extLst>
          </p:cNvPr>
          <p:cNvGraphicFramePr>
            <a:graphicFrameLocks/>
          </p:cNvGraphicFramePr>
          <p:nvPr>
            <p:extLst>
              <p:ext uri="{D42A27DB-BD31-4B8C-83A1-F6EECF244321}">
                <p14:modId xmlns:p14="http://schemas.microsoft.com/office/powerpoint/2010/main" val="942410775"/>
              </p:ext>
            </p:extLst>
          </p:nvPr>
        </p:nvGraphicFramePr>
        <p:xfrm>
          <a:off x="344807" y="1097709"/>
          <a:ext cx="11215835" cy="46458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5">
            <a:extLst>
              <a:ext uri="{FF2B5EF4-FFF2-40B4-BE49-F238E27FC236}">
                <a16:creationId xmlns:a16="http://schemas.microsoft.com/office/drawing/2014/main" id="{97FFE251-5486-C582-897E-A2774EA3AF47}"/>
              </a:ext>
            </a:extLst>
          </p:cNvPr>
          <p:cNvSpPr txBox="1"/>
          <p:nvPr/>
        </p:nvSpPr>
        <p:spPr>
          <a:xfrm>
            <a:off x="631358" y="5988388"/>
            <a:ext cx="9452221" cy="246221"/>
          </a:xfrm>
          <a:prstGeom prst="rect">
            <a:avLst/>
          </a:prstGeom>
          <a:noFill/>
        </p:spPr>
        <p:txBody>
          <a:bodyPr wrap="square" rtlCol="0">
            <a:spAutoFit/>
          </a:bodyPr>
          <a:lstStyle>
            <a:defPPr>
              <a:defRPr lang="en-US"/>
            </a:defPPr>
            <a:lvl1pPr marL="0" indent="0" algn="l" defTabSz="914400" rtl="0" eaLnBrk="1" fontAlgn="base" latinLnBrk="0" hangingPunct="1">
              <a:spcBef>
                <a:spcPct val="0"/>
              </a:spcBef>
              <a:spcAft>
                <a:spcPct val="0"/>
              </a:spcAft>
              <a:defRPr sz="1800" kern="1200">
                <a:solidFill>
                  <a:schemeClr val="tx1"/>
                </a:solidFill>
                <a:latin typeface="Arial" charset="0"/>
                <a:ea typeface="+mn-ea"/>
                <a:cs typeface="+mn-cs"/>
              </a:defRPr>
            </a:lvl1pPr>
            <a:lvl2pPr marL="457189" indent="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377" indent="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566" indent="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754" indent="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5943" indent="0" algn="l" defTabSz="914377" rtl="0" eaLnBrk="1" latinLnBrk="0" hangingPunct="1">
              <a:defRPr sz="1800" kern="1200">
                <a:solidFill>
                  <a:schemeClr val="tx1"/>
                </a:solidFill>
                <a:latin typeface="Arial" charset="0"/>
                <a:ea typeface="+mn-ea"/>
                <a:cs typeface="+mn-cs"/>
              </a:defRPr>
            </a:lvl6pPr>
            <a:lvl7pPr marL="2743131" indent="0" algn="l" defTabSz="914377" rtl="0" eaLnBrk="1" latinLnBrk="0" hangingPunct="1">
              <a:defRPr sz="1800" kern="1200">
                <a:solidFill>
                  <a:schemeClr val="tx1"/>
                </a:solidFill>
                <a:latin typeface="Arial" charset="0"/>
                <a:ea typeface="+mn-ea"/>
                <a:cs typeface="+mn-cs"/>
              </a:defRPr>
            </a:lvl7pPr>
            <a:lvl8pPr marL="3200320" indent="0" algn="l" defTabSz="914377" rtl="0" eaLnBrk="1" latinLnBrk="0" hangingPunct="1">
              <a:defRPr sz="1800" kern="1200">
                <a:solidFill>
                  <a:schemeClr val="tx1"/>
                </a:solidFill>
                <a:latin typeface="Arial" charset="0"/>
                <a:ea typeface="+mn-ea"/>
                <a:cs typeface="+mn-cs"/>
              </a:defRPr>
            </a:lvl8pPr>
            <a:lvl9pPr marL="3657509" indent="0" algn="l" defTabSz="914377" rtl="0" eaLnBrk="1" latinLnBrk="0" hangingPunct="1">
              <a:defRPr sz="1800" kern="1200">
                <a:solidFill>
                  <a:schemeClr val="tx1"/>
                </a:solidFill>
                <a:latin typeface="Arial" charset="0"/>
                <a:ea typeface="+mn-ea"/>
                <a:cs typeface="+mn-cs"/>
              </a:defRPr>
            </a:lvl9pPr>
          </a:lstStyle>
          <a:p>
            <a:r>
              <a:rPr lang="en-US" sz="1000" dirty="0">
                <a:solidFill>
                  <a:srgbClr val="001F5B"/>
                </a:solidFill>
              </a:rPr>
              <a:t>Dotted line represents the targeted return on capital of 24%</a:t>
            </a:r>
          </a:p>
        </p:txBody>
      </p:sp>
    </p:spTree>
    <p:extLst>
      <p:ext uri="{BB962C8B-B14F-4D97-AF65-F5344CB8AC3E}">
        <p14:creationId xmlns:p14="http://schemas.microsoft.com/office/powerpoint/2010/main" val="36668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44C6-36AE-465E-A54D-9DA336750C3F}"/>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C7C10A17-E952-17ED-DC59-46116BEC1C5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DD424269-BFBA-C650-7E4E-829E0FEAFA0E}"/>
              </a:ext>
            </a:extLst>
          </p:cNvPr>
          <p:cNvSpPr>
            <a:spLocks noGrp="1"/>
          </p:cNvSpPr>
          <p:nvPr>
            <p:ph type="ctrTitle"/>
          </p:nvPr>
        </p:nvSpPr>
        <p:spPr/>
        <p:txBody>
          <a:bodyPr/>
          <a:lstStyle/>
          <a:p>
            <a:r>
              <a:rPr lang="en-US" b="1" noProof="0" dirty="0">
                <a:solidFill>
                  <a:schemeClr val="tx2"/>
                </a:solidFill>
              </a:rPr>
              <a:t>Capital  </a:t>
            </a:r>
            <a:br>
              <a:rPr lang="en-US" b="1" noProof="0" dirty="0">
                <a:solidFill>
                  <a:schemeClr val="tx2"/>
                </a:solidFill>
              </a:rPr>
            </a:br>
            <a:r>
              <a:rPr lang="en-US" b="1" noProof="0" dirty="0"/>
              <a:t>Management</a:t>
            </a:r>
            <a:endParaRPr lang="en-US" b="1" dirty="0"/>
          </a:p>
        </p:txBody>
      </p:sp>
      <p:sp>
        <p:nvSpPr>
          <p:cNvPr id="3" name="Text Placeholder 16">
            <a:extLst>
              <a:ext uri="{FF2B5EF4-FFF2-40B4-BE49-F238E27FC236}">
                <a16:creationId xmlns:a16="http://schemas.microsoft.com/office/drawing/2014/main" id="{0C091169-F9D2-168D-A39E-18432CFC6B3E}"/>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3310835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580BD-8C8C-8D63-BE8D-E729133DD028}"/>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F8C3C52B-B35F-B9AC-DFBB-C9E03B4E07BC}"/>
              </a:ext>
            </a:extLst>
          </p:cNvPr>
          <p:cNvGraphicFramePr>
            <a:graphicFrameLocks noChangeAspect="1"/>
          </p:cNvGraphicFramePr>
          <p:nvPr>
            <p:custDataLst>
              <p:tags r:id="rId1"/>
            </p:custDataLst>
            <p:extLst>
              <p:ext uri="{D42A27DB-BD31-4B8C-83A1-F6EECF244321}">
                <p14:modId xmlns:p14="http://schemas.microsoft.com/office/powerpoint/2010/main" val="1790232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9" name="think-cell data - do not delete" hidden="1">
                        <a:extLst>
                          <a:ext uri="{FF2B5EF4-FFF2-40B4-BE49-F238E27FC236}">
                            <a16:creationId xmlns:a16="http://schemas.microsoft.com/office/drawing/2014/main" id="{F8C3C52B-B35F-B9AC-DFBB-C9E03B4E07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Rounded Corners 17">
            <a:extLst>
              <a:ext uri="{FF2B5EF4-FFF2-40B4-BE49-F238E27FC236}">
                <a16:creationId xmlns:a16="http://schemas.microsoft.com/office/drawing/2014/main" id="{B6447898-5217-4D6F-49F3-2ACF15DBDAC3}"/>
              </a:ext>
            </a:extLst>
          </p:cNvPr>
          <p:cNvSpPr>
            <a:spLocks/>
          </p:cNvSpPr>
          <p:nvPr/>
        </p:nvSpPr>
        <p:spPr>
          <a:xfrm>
            <a:off x="2666999" y="1766516"/>
            <a:ext cx="8886825" cy="1802184"/>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Insurance industry uses the standard formula to calculate its regulatory capital requirements</a:t>
            </a:r>
          </a:p>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Solvency capital requirement set at a 1-in-200-year loss level over a 1-year time horizon</a:t>
            </a:r>
          </a:p>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Insurers can use their own internal model if approved by the Prudential Authority</a:t>
            </a:r>
          </a:p>
        </p:txBody>
      </p:sp>
      <p:sp>
        <p:nvSpPr>
          <p:cNvPr id="11" name="Text Placeholder 10">
            <a:extLst>
              <a:ext uri="{FF2B5EF4-FFF2-40B4-BE49-F238E27FC236}">
                <a16:creationId xmlns:a16="http://schemas.microsoft.com/office/drawing/2014/main" id="{6049AC92-7715-B730-8E6A-0BF8C91A0729}"/>
              </a:ext>
            </a:extLst>
          </p:cNvPr>
          <p:cNvSpPr>
            <a:spLocks noGrp="1"/>
          </p:cNvSpPr>
          <p:nvPr>
            <p:ph type="body" sz="quarter" idx="11"/>
          </p:nvPr>
        </p:nvSpPr>
        <p:spPr/>
        <p:txBody>
          <a:bodyPr>
            <a:normAutofit fontScale="92500" lnSpcReduction="10000"/>
          </a:bodyPr>
          <a:lstStyle/>
          <a:p>
            <a:r>
              <a:rPr lang="en-US"/>
              <a:t>Capital Requirements – Short Term Insurance Industry</a:t>
            </a:r>
          </a:p>
        </p:txBody>
      </p:sp>
      <p:sp>
        <p:nvSpPr>
          <p:cNvPr id="15" name="Text Placeholder 14">
            <a:extLst>
              <a:ext uri="{FF2B5EF4-FFF2-40B4-BE49-F238E27FC236}">
                <a16:creationId xmlns:a16="http://schemas.microsoft.com/office/drawing/2014/main" id="{46A87CCA-E2B7-8014-B04A-5596A7DCA470}"/>
              </a:ext>
            </a:extLst>
          </p:cNvPr>
          <p:cNvSpPr>
            <a:spLocks noGrp="1"/>
          </p:cNvSpPr>
          <p:nvPr>
            <p:ph type="body" sz="quarter" idx="15"/>
          </p:nvPr>
        </p:nvSpPr>
        <p:spPr/>
        <p:txBody>
          <a:bodyPr/>
          <a:lstStyle/>
          <a:p>
            <a:endParaRPr lang="en-US"/>
          </a:p>
        </p:txBody>
      </p:sp>
      <p:sp>
        <p:nvSpPr>
          <p:cNvPr id="17" name="Rectangle: Rounded Corners 16">
            <a:extLst>
              <a:ext uri="{FF2B5EF4-FFF2-40B4-BE49-F238E27FC236}">
                <a16:creationId xmlns:a16="http://schemas.microsoft.com/office/drawing/2014/main" id="{8B39B792-688F-5E16-B681-33878AED9C3B}"/>
              </a:ext>
            </a:extLst>
          </p:cNvPr>
          <p:cNvSpPr/>
          <p:nvPr/>
        </p:nvSpPr>
        <p:spPr>
          <a:xfrm>
            <a:off x="638175" y="1766516"/>
            <a:ext cx="1876425" cy="1802184"/>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dirty="0">
                <a:ln>
                  <a:noFill/>
                </a:ln>
                <a:effectLst/>
                <a:uLnTx/>
                <a:uFillTx/>
                <a:latin typeface="Arial" panose="020B0604020202020204"/>
                <a:ea typeface="+mn-ea"/>
                <a:cs typeface="+mn-cs"/>
              </a:rPr>
              <a:t>The Prudential Authority implemented the SAM framework during the second half of 2019</a:t>
            </a:r>
          </a:p>
        </p:txBody>
      </p:sp>
      <p:sp>
        <p:nvSpPr>
          <p:cNvPr id="20" name="Rectangle: Rounded Corners 19">
            <a:extLst>
              <a:ext uri="{FF2B5EF4-FFF2-40B4-BE49-F238E27FC236}">
                <a16:creationId xmlns:a16="http://schemas.microsoft.com/office/drawing/2014/main" id="{66D4B2F6-D91C-A6F0-35A4-53996B89FD45}"/>
              </a:ext>
            </a:extLst>
          </p:cNvPr>
          <p:cNvSpPr>
            <a:spLocks/>
          </p:cNvSpPr>
          <p:nvPr/>
        </p:nvSpPr>
        <p:spPr>
          <a:xfrm>
            <a:off x="2666999" y="3849316"/>
            <a:ext cx="8886825" cy="2094284"/>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Santam’s own underwriting risk calculation is used for regulatory capital requirements</a:t>
            </a:r>
          </a:p>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Initial capital add-on of 20% on the benefit of the model approval was granted</a:t>
            </a:r>
          </a:p>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During 2021, the Prudential Authority reduced Santam’s regulatory capital add-on from 20% to 10%</a:t>
            </a:r>
          </a:p>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During 2022, the Prudential Authority further reduced Santam’s regulatory capital add-on to 0%</a:t>
            </a:r>
          </a:p>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Santam’s regulatory internal model capital requirement is R2.9 billion lower than the standard formula capital requirement (~18% improvement in regulatory capital coverage ratio for Santam Ltd)</a:t>
            </a:r>
          </a:p>
        </p:txBody>
      </p:sp>
      <p:sp>
        <p:nvSpPr>
          <p:cNvPr id="21" name="Rectangle: Rounded Corners 20">
            <a:extLst>
              <a:ext uri="{FF2B5EF4-FFF2-40B4-BE49-F238E27FC236}">
                <a16:creationId xmlns:a16="http://schemas.microsoft.com/office/drawing/2014/main" id="{904A27E7-3717-8696-E567-428F61E803E6}"/>
              </a:ext>
            </a:extLst>
          </p:cNvPr>
          <p:cNvSpPr/>
          <p:nvPr/>
        </p:nvSpPr>
        <p:spPr>
          <a:xfrm>
            <a:off x="638175" y="3849316"/>
            <a:ext cx="1876425" cy="2094284"/>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The Prudential Authority approved Santam’s partial internal model application during the second half of 2019</a:t>
            </a:r>
            <a:endParaRPr kumimoji="0" lang="en-US" sz="1200" b="1" i="0" u="none" strike="noStrike" kern="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406438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202C-26D1-8D00-3C2A-955AF8B5D8C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EF37C19-43FC-4963-D8A2-7C07B7F6265B}"/>
              </a:ext>
            </a:extLst>
          </p:cNvPr>
          <p:cNvSpPr>
            <a:spLocks noGrp="1"/>
          </p:cNvSpPr>
          <p:nvPr>
            <p:ph type="body" sz="quarter" idx="11"/>
          </p:nvPr>
        </p:nvSpPr>
        <p:spPr/>
        <p:txBody>
          <a:bodyPr>
            <a:normAutofit fontScale="92500" lnSpcReduction="10000"/>
          </a:bodyPr>
          <a:lstStyle/>
          <a:p>
            <a:r>
              <a:rPr lang="en-US"/>
              <a:t>Santam – Capital Bases</a:t>
            </a:r>
          </a:p>
        </p:txBody>
      </p:sp>
      <p:sp>
        <p:nvSpPr>
          <p:cNvPr id="13" name="Text Placeholder 12">
            <a:extLst>
              <a:ext uri="{FF2B5EF4-FFF2-40B4-BE49-F238E27FC236}">
                <a16:creationId xmlns:a16="http://schemas.microsoft.com/office/drawing/2014/main" id="{AAC795EB-F64B-5CA2-8089-C52AC10AE13A}"/>
              </a:ext>
            </a:extLst>
          </p:cNvPr>
          <p:cNvSpPr>
            <a:spLocks noGrp="1"/>
          </p:cNvSpPr>
          <p:nvPr>
            <p:ph type="body" sz="quarter" idx="13"/>
          </p:nvPr>
        </p:nvSpPr>
        <p:spPr/>
        <p:txBody>
          <a:bodyPr/>
          <a:lstStyle/>
          <a:p>
            <a:r>
              <a:rPr lang="en-US"/>
              <a:t>Santam uses two capital bases to guide capital management decisions:</a:t>
            </a:r>
          </a:p>
        </p:txBody>
      </p:sp>
      <p:sp>
        <p:nvSpPr>
          <p:cNvPr id="14" name="Text Placeholder 13">
            <a:extLst>
              <a:ext uri="{FF2B5EF4-FFF2-40B4-BE49-F238E27FC236}">
                <a16:creationId xmlns:a16="http://schemas.microsoft.com/office/drawing/2014/main" id="{518EAE05-AC1A-09A4-054B-E1A51D0A9BE0}"/>
              </a:ext>
            </a:extLst>
          </p:cNvPr>
          <p:cNvSpPr>
            <a:spLocks noGrp="1"/>
          </p:cNvSpPr>
          <p:nvPr>
            <p:ph type="body" sz="quarter" idx="15"/>
          </p:nvPr>
        </p:nvSpPr>
        <p:spPr/>
        <p:txBody>
          <a:bodyPr/>
          <a:lstStyle/>
          <a:p>
            <a:endParaRPr lang="en-US"/>
          </a:p>
        </p:txBody>
      </p:sp>
      <p:sp>
        <p:nvSpPr>
          <p:cNvPr id="15" name="Rectangle: Rounded Corners 14">
            <a:extLst>
              <a:ext uri="{FF2B5EF4-FFF2-40B4-BE49-F238E27FC236}">
                <a16:creationId xmlns:a16="http://schemas.microsoft.com/office/drawing/2014/main" id="{484CBADB-3744-A8EB-9444-CC8D1CBDFE40}"/>
              </a:ext>
            </a:extLst>
          </p:cNvPr>
          <p:cNvSpPr>
            <a:spLocks/>
          </p:cNvSpPr>
          <p:nvPr/>
        </p:nvSpPr>
        <p:spPr>
          <a:xfrm>
            <a:off x="2666999" y="1766516"/>
            <a:ext cx="8886825" cy="1802184"/>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Based on own assessment of risk</a:t>
            </a:r>
          </a:p>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Determined using own internal model</a:t>
            </a:r>
          </a:p>
        </p:txBody>
      </p:sp>
      <p:sp>
        <p:nvSpPr>
          <p:cNvPr id="17" name="Rectangle: Rounded Corners 16">
            <a:extLst>
              <a:ext uri="{FF2B5EF4-FFF2-40B4-BE49-F238E27FC236}">
                <a16:creationId xmlns:a16="http://schemas.microsoft.com/office/drawing/2014/main" id="{5F457256-45FE-9ABC-F61B-813DB3245F17}"/>
              </a:ext>
            </a:extLst>
          </p:cNvPr>
          <p:cNvSpPr/>
          <p:nvPr/>
        </p:nvSpPr>
        <p:spPr>
          <a:xfrm>
            <a:off x="638175" y="1766516"/>
            <a:ext cx="1876425" cy="1802184"/>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Economic Internal Model (EIM):</a:t>
            </a:r>
            <a:endParaRPr kumimoji="0" lang="en-US" sz="1200" b="1" i="0" u="none" strike="noStrike" kern="0" cap="none" spc="0" normalizeH="0" baseline="0" noProof="0" dirty="0">
              <a:ln>
                <a:noFill/>
              </a:ln>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C5E93EA4-CE7C-F5BC-69DE-89D94D190CE7}"/>
              </a:ext>
            </a:extLst>
          </p:cNvPr>
          <p:cNvSpPr>
            <a:spLocks/>
          </p:cNvSpPr>
          <p:nvPr/>
        </p:nvSpPr>
        <p:spPr>
          <a:xfrm>
            <a:off x="2666999" y="3849316"/>
            <a:ext cx="8886825" cy="2094284"/>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Underlying structure based on SAM standard formula</a:t>
            </a:r>
          </a:p>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Use economic assessment of “Insurance Risk” otherwise use SAM standard formula</a:t>
            </a:r>
          </a:p>
          <a:p>
            <a:pPr marL="180000" indent="-180000">
              <a:spcBef>
                <a:spcPts val="600"/>
              </a:spcBef>
              <a:spcAft>
                <a:spcPts val="600"/>
              </a:spcAft>
              <a:buClr>
                <a:srgbClr val="00184C"/>
              </a:buClr>
              <a:buFont typeface="Arial" panose="020B0604020202020204" pitchFamily="34" charset="0"/>
              <a:buChar char="•"/>
              <a:defRPr/>
            </a:pPr>
            <a:r>
              <a:rPr lang="en-US" sz="1200" noProof="1">
                <a:solidFill>
                  <a:srgbClr val="001F5B"/>
                </a:solidFill>
                <a:latin typeface="Arial" panose="020B0604020202020204" pitchFamily="34" charset="0"/>
                <a:cs typeface="Arial" panose="020B0604020202020204" pitchFamily="34" charset="0"/>
              </a:rPr>
              <a:t>Only applicable to Santam Ltd license, all other licenses use SAM standard formula</a:t>
            </a:r>
          </a:p>
        </p:txBody>
      </p:sp>
      <p:sp>
        <p:nvSpPr>
          <p:cNvPr id="19" name="Rectangle: Rounded Corners 18">
            <a:extLst>
              <a:ext uri="{FF2B5EF4-FFF2-40B4-BE49-F238E27FC236}">
                <a16:creationId xmlns:a16="http://schemas.microsoft.com/office/drawing/2014/main" id="{0DF652C2-439E-ED15-4212-092978678349}"/>
              </a:ext>
            </a:extLst>
          </p:cNvPr>
          <p:cNvSpPr/>
          <p:nvPr/>
        </p:nvSpPr>
        <p:spPr>
          <a:xfrm>
            <a:off x="638175" y="3849316"/>
            <a:ext cx="1876425" cy="2094284"/>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Regulatory Internal Model (RIM):</a:t>
            </a:r>
          </a:p>
        </p:txBody>
      </p:sp>
    </p:spTree>
    <p:extLst>
      <p:ext uri="{BB962C8B-B14F-4D97-AF65-F5344CB8AC3E}">
        <p14:creationId xmlns:p14="http://schemas.microsoft.com/office/powerpoint/2010/main" val="55611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4C58C-7DD7-BF37-FD20-4A8E3B1C57A0}"/>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77674D6D-D89A-81D4-E958-CC617032E0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00" b="100"/>
          <a:stretch/>
        </p:blipFill>
        <p:spPr>
          <a:xfrm>
            <a:off x="0" y="0"/>
            <a:ext cx="12192000" cy="6858000"/>
          </a:xfrm>
        </p:spPr>
      </p:pic>
      <p:sp>
        <p:nvSpPr>
          <p:cNvPr id="2" name="Title 1">
            <a:extLst>
              <a:ext uri="{FF2B5EF4-FFF2-40B4-BE49-F238E27FC236}">
                <a16:creationId xmlns:a16="http://schemas.microsoft.com/office/drawing/2014/main" id="{F2B722DF-1F10-BB41-614F-AFD6ECDC466C}"/>
              </a:ext>
            </a:extLst>
          </p:cNvPr>
          <p:cNvSpPr>
            <a:spLocks noGrp="1"/>
          </p:cNvSpPr>
          <p:nvPr>
            <p:ph type="ctrTitle"/>
          </p:nvPr>
        </p:nvSpPr>
        <p:spPr>
          <a:xfrm>
            <a:off x="623889" y="3057111"/>
            <a:ext cx="10944224" cy="743778"/>
          </a:xfrm>
        </p:spPr>
        <p:txBody>
          <a:bodyPr/>
          <a:lstStyle/>
          <a:p>
            <a:pPr lvl="0"/>
            <a:r>
              <a:rPr lang="en-US" b="1" noProof="0" dirty="0">
                <a:solidFill>
                  <a:schemeClr val="tx2"/>
                </a:solidFill>
              </a:rPr>
              <a:t>Overview</a:t>
            </a:r>
            <a:endParaRPr lang="en-ZA" b="1" noProof="0" dirty="0"/>
          </a:p>
        </p:txBody>
      </p:sp>
      <p:sp>
        <p:nvSpPr>
          <p:cNvPr id="3" name="Text Placeholder 16">
            <a:extLst>
              <a:ext uri="{FF2B5EF4-FFF2-40B4-BE49-F238E27FC236}">
                <a16:creationId xmlns:a16="http://schemas.microsoft.com/office/drawing/2014/main" id="{05905F36-F632-6D53-95BF-D2E09B42E24F}"/>
              </a:ext>
            </a:extLst>
          </p:cNvPr>
          <p:cNvSpPr txBox="1">
            <a:spLocks/>
          </p:cNvSpPr>
          <p:nvPr/>
        </p:nvSpPr>
        <p:spPr>
          <a:xfrm>
            <a:off x="634520" y="6494811"/>
            <a:ext cx="8207475" cy="214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rgbClr val="001F5B"/>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4132672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62150-97A4-8E34-7166-CD4AB6C638A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BDF55CD-2BE2-DB71-DD4C-A750346889D9}"/>
              </a:ext>
            </a:extLst>
          </p:cNvPr>
          <p:cNvSpPr>
            <a:spLocks noGrp="1"/>
          </p:cNvSpPr>
          <p:nvPr>
            <p:ph type="body" sz="quarter" idx="11"/>
          </p:nvPr>
        </p:nvSpPr>
        <p:spPr/>
        <p:txBody>
          <a:bodyPr>
            <a:normAutofit fontScale="92500" lnSpcReduction="10000"/>
          </a:bodyPr>
          <a:lstStyle/>
          <a:p>
            <a:r>
              <a:rPr lang="en-US" dirty="0"/>
              <a:t>Capital Management Philosophy</a:t>
            </a:r>
          </a:p>
        </p:txBody>
      </p:sp>
      <p:sp>
        <p:nvSpPr>
          <p:cNvPr id="8" name="Text Placeholder 7">
            <a:extLst>
              <a:ext uri="{FF2B5EF4-FFF2-40B4-BE49-F238E27FC236}">
                <a16:creationId xmlns:a16="http://schemas.microsoft.com/office/drawing/2014/main" id="{6C4117E2-B188-E2BB-83C3-86DE242D845E}"/>
              </a:ext>
            </a:extLst>
          </p:cNvPr>
          <p:cNvSpPr>
            <a:spLocks noGrp="1"/>
          </p:cNvSpPr>
          <p:nvPr>
            <p:ph type="body" sz="quarter" idx="13"/>
          </p:nvPr>
        </p:nvSpPr>
        <p:spPr/>
        <p:txBody>
          <a:bodyPr/>
          <a:lstStyle/>
          <a:p>
            <a:r>
              <a:rPr lang="en-US" dirty="0"/>
              <a:t>Ensuring policyholder security is the highest priority.</a:t>
            </a:r>
          </a:p>
        </p:txBody>
      </p:sp>
      <p:sp>
        <p:nvSpPr>
          <p:cNvPr id="9" name="Text Placeholder 8">
            <a:extLst>
              <a:ext uri="{FF2B5EF4-FFF2-40B4-BE49-F238E27FC236}">
                <a16:creationId xmlns:a16="http://schemas.microsoft.com/office/drawing/2014/main" id="{9627D8A6-072A-B6DE-E680-7814C72110C2}"/>
              </a:ext>
            </a:extLst>
          </p:cNvPr>
          <p:cNvSpPr>
            <a:spLocks noGrp="1"/>
          </p:cNvSpPr>
          <p:nvPr>
            <p:ph type="body" sz="quarter" idx="15"/>
          </p:nvPr>
        </p:nvSpPr>
        <p:spPr/>
        <p:txBody>
          <a:bodyPr/>
          <a:lstStyle/>
          <a:p>
            <a:endParaRPr lang="en-US"/>
          </a:p>
        </p:txBody>
      </p:sp>
      <p:sp>
        <p:nvSpPr>
          <p:cNvPr id="11" name="Text Placeholder 4">
            <a:extLst>
              <a:ext uri="{FF2B5EF4-FFF2-40B4-BE49-F238E27FC236}">
                <a16:creationId xmlns:a16="http://schemas.microsoft.com/office/drawing/2014/main" id="{4BF314DE-A5FF-54E2-4E06-8A7FA4862B2D}"/>
              </a:ext>
            </a:extLst>
          </p:cNvPr>
          <p:cNvSpPr txBox="1">
            <a:spLocks/>
          </p:cNvSpPr>
          <p:nvPr/>
        </p:nvSpPr>
        <p:spPr>
          <a:xfrm>
            <a:off x="634520" y="1766517"/>
            <a:ext cx="10929284" cy="57561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1F5B"/>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22300" rtl="0" eaLnBrk="1" fontAlgn="base" latinLnBrk="0" hangingPunct="1">
              <a:lnSpc>
                <a:spcPct val="90000"/>
              </a:lnSpc>
              <a:spcBef>
                <a:spcPct val="0"/>
              </a:spcBef>
              <a:spcAft>
                <a:spcPct val="350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Arial"/>
                <a:ea typeface="Calibri"/>
                <a:cs typeface="Arial"/>
              </a:rPr>
              <a:t>Maximising the return on shareholders’ capital within an appropriate risk appetite framework</a:t>
            </a:r>
            <a:r>
              <a:rPr kumimoji="0" lang="en-US" sz="1400" b="0" i="0" u="none" strike="noStrike" kern="1200" cap="none" spc="0" normalizeH="0" baseline="0" noProof="0" dirty="0">
                <a:ln>
                  <a:noFill/>
                </a:ln>
                <a:solidFill>
                  <a:srgbClr val="001F5B"/>
                </a:solidFill>
                <a:effectLst/>
                <a:uLnTx/>
                <a:uFillTx/>
                <a:latin typeface="Arial"/>
                <a:ea typeface="Calibri"/>
                <a:cs typeface="Arial"/>
              </a:rPr>
              <a:t>.</a:t>
            </a:r>
            <a:endParaRPr kumimoji="0" lang="en-ZA" sz="1400" b="0" i="0" u="none" strike="noStrike" kern="1200" cap="none" spc="0" normalizeH="0" baseline="0" noProof="0" dirty="0">
              <a:ln>
                <a:noFill/>
              </a:ln>
              <a:solidFill>
                <a:srgbClr val="001F5B"/>
              </a:solidFill>
              <a:effectLst/>
              <a:uLnTx/>
              <a:uFillTx/>
              <a:latin typeface="Arial"/>
              <a:ea typeface="Calibri"/>
              <a:cs typeface="Arial"/>
            </a:endParaRPr>
          </a:p>
        </p:txBody>
      </p:sp>
      <p:sp>
        <p:nvSpPr>
          <p:cNvPr id="13" name="Rectangle: Rounded Corners 12">
            <a:extLst>
              <a:ext uri="{FF2B5EF4-FFF2-40B4-BE49-F238E27FC236}">
                <a16:creationId xmlns:a16="http://schemas.microsoft.com/office/drawing/2014/main" id="{64B3A3B8-872A-8A88-D08E-84792DBF3B1A}"/>
              </a:ext>
            </a:extLst>
          </p:cNvPr>
          <p:cNvSpPr>
            <a:spLocks/>
          </p:cNvSpPr>
          <p:nvPr/>
        </p:nvSpPr>
        <p:spPr>
          <a:xfrm>
            <a:off x="623889" y="2342128"/>
            <a:ext cx="10929936" cy="1802184"/>
          </a:xfrm>
          <a:prstGeom prst="roundRect">
            <a:avLst>
              <a:gd name="adj" fmla="val 5448"/>
            </a:avLst>
          </a:prstGeom>
          <a:solidFill>
            <a:schemeClr val="tx2"/>
          </a:solidFill>
          <a:ln w="15875" cap="rnd" cmpd="sng" algn="ctr">
            <a:no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600"/>
              </a:spcBef>
              <a:spcAft>
                <a:spcPts val="600"/>
              </a:spcAft>
              <a:buClr>
                <a:srgbClr val="00184C"/>
              </a:buClr>
              <a:buSzTx/>
              <a:tabLst/>
              <a:defRPr/>
            </a:pPr>
            <a:r>
              <a:rPr kumimoji="0" lang="en-US" sz="1200" b="1"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Other considerations include:</a:t>
            </a:r>
          </a:p>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Buffer over current regulatory capital requirements</a:t>
            </a:r>
          </a:p>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Maintaining Santam’s insurer financial strength credit ratings</a:t>
            </a:r>
          </a:p>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Funding business growth</a:t>
            </a:r>
          </a:p>
          <a:p>
            <a:pPr marL="180000" marR="0" lvl="0" indent="-180000" algn="l" defTabSz="914400" rtl="0" eaLnBrk="1" fontAlgn="auto" latinLnBrk="0" hangingPunct="1">
              <a:lnSpc>
                <a:spcPct val="100000"/>
              </a:lnSpc>
              <a:spcBef>
                <a:spcPts val="600"/>
              </a:spcBef>
              <a:spcAft>
                <a:spcPts val="600"/>
              </a:spcAft>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Allow for any corporate actions</a:t>
            </a:r>
          </a:p>
        </p:txBody>
      </p:sp>
      <p:sp>
        <p:nvSpPr>
          <p:cNvPr id="14" name="Text Placeholder 4">
            <a:extLst>
              <a:ext uri="{FF2B5EF4-FFF2-40B4-BE49-F238E27FC236}">
                <a16:creationId xmlns:a16="http://schemas.microsoft.com/office/drawing/2014/main" id="{1CDA4ACF-1AD6-D0B9-65C3-FB2BA3F891AB}"/>
              </a:ext>
            </a:extLst>
          </p:cNvPr>
          <p:cNvSpPr txBox="1">
            <a:spLocks/>
          </p:cNvSpPr>
          <p:nvPr/>
        </p:nvSpPr>
        <p:spPr>
          <a:xfrm>
            <a:off x="634520" y="4344617"/>
            <a:ext cx="10929284" cy="57561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1F5B"/>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22300" rtl="0" eaLnBrk="1" fontAlgn="base" latinLnBrk="0" hangingPunct="1">
              <a:lnSpc>
                <a:spcPct val="90000"/>
              </a:lnSpc>
              <a:spcBef>
                <a:spcPct val="0"/>
              </a:spcBef>
              <a:spcAft>
                <a:spcPct val="350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1F5B"/>
                </a:solidFill>
                <a:effectLst/>
                <a:uLnTx/>
                <a:uFillTx/>
                <a:latin typeface="Arial"/>
                <a:ea typeface="Calibri"/>
                <a:cs typeface="Arial"/>
              </a:rPr>
              <a:t>Santam targets a Group economic capital coverage ratio band of 145% to 165%.</a:t>
            </a:r>
          </a:p>
          <a:p>
            <a:pPr marL="0" marR="0" lvl="0" indent="0" algn="l" defTabSz="622300" rtl="0" eaLnBrk="1" fontAlgn="base" latinLnBrk="0" hangingPunct="1">
              <a:lnSpc>
                <a:spcPct val="90000"/>
              </a:lnSpc>
              <a:spcBef>
                <a:spcPct val="0"/>
              </a:spcBef>
              <a:spcAft>
                <a:spcPct val="350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1F5B"/>
              </a:solidFill>
              <a:effectLst/>
              <a:uLnTx/>
              <a:uFillTx/>
              <a:latin typeface="Arial"/>
              <a:ea typeface="Calibri"/>
              <a:cs typeface="Arial"/>
            </a:endParaRPr>
          </a:p>
          <a:p>
            <a:pPr marL="0" marR="0" lvl="0" indent="0" algn="l" defTabSz="622300" rtl="0" eaLnBrk="1" fontAlgn="base" latinLnBrk="0" hangingPunct="1">
              <a:lnSpc>
                <a:spcPct val="90000"/>
              </a:lnSpc>
              <a:spcBef>
                <a:spcPct val="0"/>
              </a:spcBef>
              <a:spcAft>
                <a:spcPct val="350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1F5B"/>
                </a:solidFill>
                <a:effectLst/>
                <a:uLnTx/>
                <a:uFillTx/>
                <a:latin typeface="Arial"/>
                <a:ea typeface="Calibri"/>
                <a:cs typeface="Arial"/>
              </a:rPr>
              <a:t>In addition, the regulatory capital coverage ratio must exceed predefined threshold levels.</a:t>
            </a:r>
          </a:p>
        </p:txBody>
      </p:sp>
      <p:sp>
        <p:nvSpPr>
          <p:cNvPr id="2" name="Oval 1">
            <a:extLst>
              <a:ext uri="{FF2B5EF4-FFF2-40B4-BE49-F238E27FC236}">
                <a16:creationId xmlns:a16="http://schemas.microsoft.com/office/drawing/2014/main" id="{D75F5DCD-12AF-FA95-E97D-FCDD85056A22}"/>
              </a:ext>
            </a:extLst>
          </p:cNvPr>
          <p:cNvSpPr/>
          <p:nvPr/>
        </p:nvSpPr>
        <p:spPr>
          <a:xfrm>
            <a:off x="-1448420" y="670469"/>
            <a:ext cx="914400"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100" b="1" dirty="0">
                <a:solidFill>
                  <a:schemeClr val="tx1"/>
                </a:solidFill>
              </a:rPr>
              <a:t>Option 1</a:t>
            </a:r>
          </a:p>
        </p:txBody>
      </p:sp>
    </p:spTree>
    <p:extLst>
      <p:ext uri="{BB962C8B-B14F-4D97-AF65-F5344CB8AC3E}">
        <p14:creationId xmlns:p14="http://schemas.microsoft.com/office/powerpoint/2010/main" val="760806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79819-12FA-B309-84C5-6920EBA3CC7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D43A7F-2ACA-33DD-5772-157F5D021DF3}"/>
              </a:ext>
            </a:extLst>
          </p:cNvPr>
          <p:cNvSpPr>
            <a:spLocks noGrp="1"/>
          </p:cNvSpPr>
          <p:nvPr>
            <p:ph type="body" sz="quarter" idx="11"/>
          </p:nvPr>
        </p:nvSpPr>
        <p:spPr/>
        <p:txBody>
          <a:bodyPr>
            <a:normAutofit fontScale="92500" lnSpcReduction="10000"/>
          </a:bodyPr>
          <a:lstStyle/>
          <a:p>
            <a:r>
              <a:rPr lang="en-US"/>
              <a:t>Economic Internal Model</a:t>
            </a:r>
          </a:p>
        </p:txBody>
      </p:sp>
      <p:sp>
        <p:nvSpPr>
          <p:cNvPr id="7" name="Text Placeholder 6">
            <a:extLst>
              <a:ext uri="{FF2B5EF4-FFF2-40B4-BE49-F238E27FC236}">
                <a16:creationId xmlns:a16="http://schemas.microsoft.com/office/drawing/2014/main" id="{876A1D7A-A221-0847-967C-46CC0D707599}"/>
              </a:ext>
            </a:extLst>
          </p:cNvPr>
          <p:cNvSpPr>
            <a:spLocks noGrp="1"/>
          </p:cNvSpPr>
          <p:nvPr>
            <p:ph type="body" sz="quarter" idx="13"/>
          </p:nvPr>
        </p:nvSpPr>
        <p:spPr/>
        <p:txBody>
          <a:bodyPr/>
          <a:lstStyle/>
          <a:p>
            <a:r>
              <a:rPr lang="en-US"/>
              <a:t>Santam Ltd – Model Structure</a:t>
            </a:r>
          </a:p>
        </p:txBody>
      </p:sp>
      <p:sp>
        <p:nvSpPr>
          <p:cNvPr id="11" name="Rectangle 10">
            <a:extLst>
              <a:ext uri="{FF2B5EF4-FFF2-40B4-BE49-F238E27FC236}">
                <a16:creationId xmlns:a16="http://schemas.microsoft.com/office/drawing/2014/main" id="{CD50F2EA-D0B7-C6C0-08BE-AD282FB8DEEC}"/>
              </a:ext>
            </a:extLst>
          </p:cNvPr>
          <p:cNvSpPr/>
          <p:nvPr/>
        </p:nvSpPr>
        <p:spPr>
          <a:xfrm>
            <a:off x="5160373" y="1530214"/>
            <a:ext cx="1871254" cy="3650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Economic SCR</a:t>
            </a:r>
          </a:p>
        </p:txBody>
      </p:sp>
      <p:sp>
        <p:nvSpPr>
          <p:cNvPr id="17" name="Rectangle 16">
            <a:extLst>
              <a:ext uri="{FF2B5EF4-FFF2-40B4-BE49-F238E27FC236}">
                <a16:creationId xmlns:a16="http://schemas.microsoft.com/office/drawing/2014/main" id="{E3A40686-D325-EB4A-39FD-32BB3D55A6A5}"/>
              </a:ext>
            </a:extLst>
          </p:cNvPr>
          <p:cNvSpPr/>
          <p:nvPr/>
        </p:nvSpPr>
        <p:spPr>
          <a:xfrm>
            <a:off x="638175" y="1990593"/>
            <a:ext cx="1871254" cy="36509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Insurance Risk</a:t>
            </a:r>
          </a:p>
        </p:txBody>
      </p:sp>
      <p:sp>
        <p:nvSpPr>
          <p:cNvPr id="18" name="Rectangle 17">
            <a:extLst>
              <a:ext uri="{FF2B5EF4-FFF2-40B4-BE49-F238E27FC236}">
                <a16:creationId xmlns:a16="http://schemas.microsoft.com/office/drawing/2014/main" id="{F9FF534D-864B-0548-47BB-F7894275806E}"/>
              </a:ext>
            </a:extLst>
          </p:cNvPr>
          <p:cNvSpPr/>
          <p:nvPr/>
        </p:nvSpPr>
        <p:spPr>
          <a:xfrm>
            <a:off x="2899274" y="1990593"/>
            <a:ext cx="1871254" cy="36509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Market Risk</a:t>
            </a:r>
          </a:p>
        </p:txBody>
      </p:sp>
      <p:sp>
        <p:nvSpPr>
          <p:cNvPr id="19" name="Rectangle 18">
            <a:extLst>
              <a:ext uri="{FF2B5EF4-FFF2-40B4-BE49-F238E27FC236}">
                <a16:creationId xmlns:a16="http://schemas.microsoft.com/office/drawing/2014/main" id="{E1CFC594-77B3-692A-FA8A-D8F7169E8D67}"/>
              </a:ext>
            </a:extLst>
          </p:cNvPr>
          <p:cNvSpPr/>
          <p:nvPr/>
        </p:nvSpPr>
        <p:spPr>
          <a:xfrm>
            <a:off x="5160373" y="1990593"/>
            <a:ext cx="1871254" cy="36509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Credit Risk</a:t>
            </a:r>
          </a:p>
        </p:txBody>
      </p:sp>
      <p:sp>
        <p:nvSpPr>
          <p:cNvPr id="20" name="Rectangle 19">
            <a:extLst>
              <a:ext uri="{FF2B5EF4-FFF2-40B4-BE49-F238E27FC236}">
                <a16:creationId xmlns:a16="http://schemas.microsoft.com/office/drawing/2014/main" id="{33D14590-54E8-E93F-21E4-3F252E07F218}"/>
              </a:ext>
            </a:extLst>
          </p:cNvPr>
          <p:cNvSpPr/>
          <p:nvPr/>
        </p:nvSpPr>
        <p:spPr>
          <a:xfrm>
            <a:off x="7421472" y="1990593"/>
            <a:ext cx="1871254" cy="36509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Reserve Risk</a:t>
            </a:r>
          </a:p>
        </p:txBody>
      </p:sp>
      <p:sp>
        <p:nvSpPr>
          <p:cNvPr id="21" name="Rectangle 20">
            <a:extLst>
              <a:ext uri="{FF2B5EF4-FFF2-40B4-BE49-F238E27FC236}">
                <a16:creationId xmlns:a16="http://schemas.microsoft.com/office/drawing/2014/main" id="{D00889A4-09F1-E5A0-B2CE-13191F8F7749}"/>
              </a:ext>
            </a:extLst>
          </p:cNvPr>
          <p:cNvSpPr/>
          <p:nvPr/>
        </p:nvSpPr>
        <p:spPr>
          <a:xfrm>
            <a:off x="9682571" y="1990593"/>
            <a:ext cx="1871254" cy="36509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Operational Risk</a:t>
            </a:r>
          </a:p>
        </p:txBody>
      </p:sp>
      <p:sp>
        <p:nvSpPr>
          <p:cNvPr id="23" name="Rectangle 22">
            <a:extLst>
              <a:ext uri="{FF2B5EF4-FFF2-40B4-BE49-F238E27FC236}">
                <a16:creationId xmlns:a16="http://schemas.microsoft.com/office/drawing/2014/main" id="{7324CE5E-EA92-921F-A92E-165D36DEE12F}"/>
              </a:ext>
            </a:extLst>
          </p:cNvPr>
          <p:cNvSpPr/>
          <p:nvPr/>
        </p:nvSpPr>
        <p:spPr>
          <a:xfrm>
            <a:off x="638175" y="2450971"/>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Premium</a:t>
            </a:r>
          </a:p>
        </p:txBody>
      </p:sp>
      <p:sp>
        <p:nvSpPr>
          <p:cNvPr id="24" name="Rectangle 23">
            <a:extLst>
              <a:ext uri="{FF2B5EF4-FFF2-40B4-BE49-F238E27FC236}">
                <a16:creationId xmlns:a16="http://schemas.microsoft.com/office/drawing/2014/main" id="{90A6199F-03DF-DE3E-8C46-FF9CB9C27BBC}"/>
              </a:ext>
            </a:extLst>
          </p:cNvPr>
          <p:cNvSpPr/>
          <p:nvPr/>
        </p:nvSpPr>
        <p:spPr>
          <a:xfrm>
            <a:off x="2899274" y="2450971"/>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Interest</a:t>
            </a:r>
          </a:p>
        </p:txBody>
      </p:sp>
      <p:sp>
        <p:nvSpPr>
          <p:cNvPr id="25" name="Rectangle 24">
            <a:extLst>
              <a:ext uri="{FF2B5EF4-FFF2-40B4-BE49-F238E27FC236}">
                <a16:creationId xmlns:a16="http://schemas.microsoft.com/office/drawing/2014/main" id="{E428C7C1-FEB7-AF83-9EB6-FBD5C7858062}"/>
              </a:ext>
            </a:extLst>
          </p:cNvPr>
          <p:cNvSpPr/>
          <p:nvPr/>
        </p:nvSpPr>
        <p:spPr>
          <a:xfrm>
            <a:off x="5160373" y="2450971"/>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Assets</a:t>
            </a:r>
          </a:p>
        </p:txBody>
      </p:sp>
      <p:sp>
        <p:nvSpPr>
          <p:cNvPr id="29" name="Rectangle 28">
            <a:extLst>
              <a:ext uri="{FF2B5EF4-FFF2-40B4-BE49-F238E27FC236}">
                <a16:creationId xmlns:a16="http://schemas.microsoft.com/office/drawing/2014/main" id="{B734152E-1239-72FA-1BC6-AB026E734391}"/>
              </a:ext>
            </a:extLst>
          </p:cNvPr>
          <p:cNvSpPr/>
          <p:nvPr/>
        </p:nvSpPr>
        <p:spPr>
          <a:xfrm>
            <a:off x="638175" y="2911350"/>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Catastrophe</a:t>
            </a:r>
          </a:p>
        </p:txBody>
      </p:sp>
      <p:sp>
        <p:nvSpPr>
          <p:cNvPr id="30" name="Rectangle 29">
            <a:extLst>
              <a:ext uri="{FF2B5EF4-FFF2-40B4-BE49-F238E27FC236}">
                <a16:creationId xmlns:a16="http://schemas.microsoft.com/office/drawing/2014/main" id="{10A0758E-BB6F-B7F7-FCF4-222D52172DE1}"/>
              </a:ext>
            </a:extLst>
          </p:cNvPr>
          <p:cNvSpPr/>
          <p:nvPr/>
        </p:nvSpPr>
        <p:spPr>
          <a:xfrm>
            <a:off x="2899274" y="2911350"/>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Equity</a:t>
            </a:r>
          </a:p>
        </p:txBody>
      </p:sp>
      <p:sp>
        <p:nvSpPr>
          <p:cNvPr id="31" name="Rectangle 30">
            <a:extLst>
              <a:ext uri="{FF2B5EF4-FFF2-40B4-BE49-F238E27FC236}">
                <a16:creationId xmlns:a16="http://schemas.microsoft.com/office/drawing/2014/main" id="{7C4AF0D8-28E9-68D0-223C-BACC45FD931B}"/>
              </a:ext>
            </a:extLst>
          </p:cNvPr>
          <p:cNvSpPr/>
          <p:nvPr/>
        </p:nvSpPr>
        <p:spPr>
          <a:xfrm>
            <a:off x="5160373" y="2911350"/>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RI Exposure</a:t>
            </a:r>
          </a:p>
        </p:txBody>
      </p:sp>
      <p:sp>
        <p:nvSpPr>
          <p:cNvPr id="36" name="Rectangle 35">
            <a:extLst>
              <a:ext uri="{FF2B5EF4-FFF2-40B4-BE49-F238E27FC236}">
                <a16:creationId xmlns:a16="http://schemas.microsoft.com/office/drawing/2014/main" id="{75595219-73EC-F976-625B-5A3A5F459057}"/>
              </a:ext>
            </a:extLst>
          </p:cNvPr>
          <p:cNvSpPr/>
          <p:nvPr/>
        </p:nvSpPr>
        <p:spPr>
          <a:xfrm>
            <a:off x="2899274" y="3371728"/>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Prefs</a:t>
            </a:r>
            <a:endParaRPr lang="en-US" sz="1200" b="1" dirty="0">
              <a:solidFill>
                <a:schemeClr val="tx1"/>
              </a:solidFill>
            </a:endParaRPr>
          </a:p>
        </p:txBody>
      </p:sp>
      <p:sp>
        <p:nvSpPr>
          <p:cNvPr id="37" name="Rectangle 36">
            <a:extLst>
              <a:ext uri="{FF2B5EF4-FFF2-40B4-BE49-F238E27FC236}">
                <a16:creationId xmlns:a16="http://schemas.microsoft.com/office/drawing/2014/main" id="{94BD7A43-7376-96FB-AFF9-980EBB05E307}"/>
              </a:ext>
            </a:extLst>
          </p:cNvPr>
          <p:cNvSpPr/>
          <p:nvPr/>
        </p:nvSpPr>
        <p:spPr>
          <a:xfrm>
            <a:off x="5160373" y="3371728"/>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RI Claims</a:t>
            </a:r>
          </a:p>
        </p:txBody>
      </p:sp>
      <p:sp>
        <p:nvSpPr>
          <p:cNvPr id="42" name="Rectangle 41">
            <a:extLst>
              <a:ext uri="{FF2B5EF4-FFF2-40B4-BE49-F238E27FC236}">
                <a16:creationId xmlns:a16="http://schemas.microsoft.com/office/drawing/2014/main" id="{021938C4-2D3E-8D5B-D3DD-F26AF3947A92}"/>
              </a:ext>
            </a:extLst>
          </p:cNvPr>
          <p:cNvSpPr/>
          <p:nvPr/>
        </p:nvSpPr>
        <p:spPr>
          <a:xfrm>
            <a:off x="2899274" y="3832107"/>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Currency</a:t>
            </a:r>
          </a:p>
        </p:txBody>
      </p:sp>
      <p:sp>
        <p:nvSpPr>
          <p:cNvPr id="43" name="Rectangle 42">
            <a:extLst>
              <a:ext uri="{FF2B5EF4-FFF2-40B4-BE49-F238E27FC236}">
                <a16:creationId xmlns:a16="http://schemas.microsoft.com/office/drawing/2014/main" id="{F98A4269-0773-082D-3948-39AE6E61A25B}"/>
              </a:ext>
            </a:extLst>
          </p:cNvPr>
          <p:cNvSpPr/>
          <p:nvPr/>
        </p:nvSpPr>
        <p:spPr>
          <a:xfrm>
            <a:off x="5160373" y="3832107"/>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Receivables</a:t>
            </a:r>
          </a:p>
        </p:txBody>
      </p:sp>
      <p:sp>
        <p:nvSpPr>
          <p:cNvPr id="48" name="Rectangle 47">
            <a:extLst>
              <a:ext uri="{FF2B5EF4-FFF2-40B4-BE49-F238E27FC236}">
                <a16:creationId xmlns:a16="http://schemas.microsoft.com/office/drawing/2014/main" id="{6E34ABA2-A7EB-6ACC-D0EC-B1D6AB24CA57}"/>
              </a:ext>
            </a:extLst>
          </p:cNvPr>
          <p:cNvSpPr/>
          <p:nvPr/>
        </p:nvSpPr>
        <p:spPr>
          <a:xfrm>
            <a:off x="2899274" y="4292485"/>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Spread</a:t>
            </a:r>
          </a:p>
        </p:txBody>
      </p:sp>
      <p:sp>
        <p:nvSpPr>
          <p:cNvPr id="49" name="Rectangle 48">
            <a:extLst>
              <a:ext uri="{FF2B5EF4-FFF2-40B4-BE49-F238E27FC236}">
                <a16:creationId xmlns:a16="http://schemas.microsoft.com/office/drawing/2014/main" id="{1F74153C-95BB-A477-67C2-3ADF6E309D07}"/>
              </a:ext>
            </a:extLst>
          </p:cNvPr>
          <p:cNvSpPr/>
          <p:nvPr/>
        </p:nvSpPr>
        <p:spPr>
          <a:xfrm>
            <a:off x="5160373" y="4292485"/>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Concentration</a:t>
            </a:r>
          </a:p>
        </p:txBody>
      </p:sp>
      <p:sp>
        <p:nvSpPr>
          <p:cNvPr id="54" name="Rectangle 53">
            <a:extLst>
              <a:ext uri="{FF2B5EF4-FFF2-40B4-BE49-F238E27FC236}">
                <a16:creationId xmlns:a16="http://schemas.microsoft.com/office/drawing/2014/main" id="{914829B0-DDD0-1300-3F2D-679E879D67AA}"/>
              </a:ext>
            </a:extLst>
          </p:cNvPr>
          <p:cNvSpPr/>
          <p:nvPr/>
        </p:nvSpPr>
        <p:spPr>
          <a:xfrm>
            <a:off x="2899274" y="4752864"/>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SEM</a:t>
            </a:r>
          </a:p>
        </p:txBody>
      </p:sp>
      <p:sp>
        <p:nvSpPr>
          <p:cNvPr id="60" name="Rectangle 59">
            <a:extLst>
              <a:ext uri="{FF2B5EF4-FFF2-40B4-BE49-F238E27FC236}">
                <a16:creationId xmlns:a16="http://schemas.microsoft.com/office/drawing/2014/main" id="{82FD2943-B713-CEB7-CEB8-B3D86EA4E49D}"/>
              </a:ext>
            </a:extLst>
          </p:cNvPr>
          <p:cNvSpPr/>
          <p:nvPr/>
        </p:nvSpPr>
        <p:spPr>
          <a:xfrm>
            <a:off x="2899274" y="5213242"/>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NMSIS</a:t>
            </a:r>
          </a:p>
        </p:txBody>
      </p:sp>
      <p:sp>
        <p:nvSpPr>
          <p:cNvPr id="66" name="Rectangle 65">
            <a:extLst>
              <a:ext uri="{FF2B5EF4-FFF2-40B4-BE49-F238E27FC236}">
                <a16:creationId xmlns:a16="http://schemas.microsoft.com/office/drawing/2014/main" id="{812F97CA-1DB3-D350-665D-5748AFE4187B}"/>
              </a:ext>
            </a:extLst>
          </p:cNvPr>
          <p:cNvSpPr/>
          <p:nvPr/>
        </p:nvSpPr>
        <p:spPr>
          <a:xfrm>
            <a:off x="2899274" y="5673621"/>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Associates</a:t>
            </a:r>
          </a:p>
        </p:txBody>
      </p:sp>
      <p:sp>
        <p:nvSpPr>
          <p:cNvPr id="2" name="Rectangle 1">
            <a:extLst>
              <a:ext uri="{FF2B5EF4-FFF2-40B4-BE49-F238E27FC236}">
                <a16:creationId xmlns:a16="http://schemas.microsoft.com/office/drawing/2014/main" id="{A0C1ED6A-3EAE-6E0B-4269-50EDB523D502}"/>
              </a:ext>
            </a:extLst>
          </p:cNvPr>
          <p:cNvSpPr/>
          <p:nvPr/>
        </p:nvSpPr>
        <p:spPr>
          <a:xfrm>
            <a:off x="2899274" y="6134000"/>
            <a:ext cx="1871254" cy="365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Intangibles</a:t>
            </a:r>
          </a:p>
        </p:txBody>
      </p:sp>
    </p:spTree>
    <p:extLst>
      <p:ext uri="{BB962C8B-B14F-4D97-AF65-F5344CB8AC3E}">
        <p14:creationId xmlns:p14="http://schemas.microsoft.com/office/powerpoint/2010/main" val="113026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4240-6792-C341-B67A-36AF84653D3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E6A351D-06C2-F687-FD35-75C36AC0AF3C}"/>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3D58B5A6-B395-8878-B128-89C92F75267C}"/>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BEC52E9A-65B3-8DFA-AEF5-38227800EE5C}"/>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Capital Coverage Ratios</a:t>
            </a:r>
          </a:p>
        </p:txBody>
      </p:sp>
      <p:sp>
        <p:nvSpPr>
          <p:cNvPr id="6" name="Text Placeholder 5">
            <a:extLst>
              <a:ext uri="{FF2B5EF4-FFF2-40B4-BE49-F238E27FC236}">
                <a16:creationId xmlns:a16="http://schemas.microsoft.com/office/drawing/2014/main" id="{FB10B949-10A5-5A95-0C6D-0F60A757D1A8}"/>
              </a:ext>
            </a:extLst>
          </p:cNvPr>
          <p:cNvSpPr>
            <a:spLocks noGrp="1"/>
          </p:cNvSpPr>
          <p:nvPr>
            <p:ph type="body" sz="quarter" idx="13"/>
          </p:nvPr>
        </p:nvSpPr>
        <p:spPr>
          <a:xfrm>
            <a:off x="638175" y="1127669"/>
            <a:ext cx="7929563" cy="331265"/>
          </a:xfrm>
        </p:spPr>
        <p:txBody>
          <a:bodyPr>
            <a:noAutofit/>
          </a:bodyPr>
          <a:lstStyle/>
          <a:p>
            <a:r>
              <a:rPr lang="en-US" sz="1800" dirty="0"/>
              <a:t>The capital coverage ratios for the Santam Group and Santam Limited license at 30 June 2025</a:t>
            </a:r>
          </a:p>
        </p:txBody>
      </p:sp>
      <p:sp>
        <p:nvSpPr>
          <p:cNvPr id="15" name="TextBox 14">
            <a:extLst>
              <a:ext uri="{FF2B5EF4-FFF2-40B4-BE49-F238E27FC236}">
                <a16:creationId xmlns:a16="http://schemas.microsoft.com/office/drawing/2014/main" id="{B807559F-1F41-78DD-0B5B-4325EE7DB67E}"/>
              </a:ext>
            </a:extLst>
          </p:cNvPr>
          <p:cNvSpPr txBox="1"/>
          <p:nvPr/>
        </p:nvSpPr>
        <p:spPr>
          <a:xfrm>
            <a:off x="9516662" y="1503645"/>
            <a:ext cx="2402475" cy="499116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defTabSz="622300">
              <a:lnSpc>
                <a:spcPct val="90000"/>
              </a:lnSpc>
              <a:spcAft>
                <a:spcPct val="35000"/>
              </a:spcAft>
            </a:pPr>
            <a:r>
              <a:rPr lang="en-US" sz="1400" dirty="0">
                <a:solidFill>
                  <a:srgbClr val="231F20"/>
                </a:solidFill>
                <a:latin typeface="Arial"/>
                <a:cs typeface="Arial"/>
              </a:rPr>
              <a:t>Regulatory capital coverage ratio is higher than Santam Ltd.'s economic capital coverage ratio.</a:t>
            </a:r>
          </a:p>
        </p:txBody>
      </p:sp>
      <p:graphicFrame>
        <p:nvGraphicFramePr>
          <p:cNvPr id="4" name="Table 3">
            <a:extLst>
              <a:ext uri="{FF2B5EF4-FFF2-40B4-BE49-F238E27FC236}">
                <a16:creationId xmlns:a16="http://schemas.microsoft.com/office/drawing/2014/main" id="{FBB0F859-21E6-53C1-5084-4F7324CF1904}"/>
              </a:ext>
            </a:extLst>
          </p:cNvPr>
          <p:cNvGraphicFramePr>
            <a:graphicFrameLocks noGrp="1"/>
          </p:cNvGraphicFramePr>
          <p:nvPr>
            <p:extLst>
              <p:ext uri="{D42A27DB-BD31-4B8C-83A1-F6EECF244321}">
                <p14:modId xmlns:p14="http://schemas.microsoft.com/office/powerpoint/2010/main" val="2053442476"/>
              </p:ext>
            </p:extLst>
          </p:nvPr>
        </p:nvGraphicFramePr>
        <p:xfrm>
          <a:off x="638175" y="2095444"/>
          <a:ext cx="8328025" cy="1903784"/>
        </p:xfrm>
        <a:graphic>
          <a:graphicData uri="http://schemas.openxmlformats.org/drawingml/2006/table">
            <a:tbl>
              <a:tblPr firstRow="1" bandRow="1">
                <a:tableStyleId>{5C22544A-7EE6-4342-B048-85BDC9FD1C3A}</a:tableStyleId>
              </a:tblPr>
              <a:tblGrid>
                <a:gridCol w="3171995">
                  <a:extLst>
                    <a:ext uri="{9D8B030D-6E8A-4147-A177-3AD203B41FA5}">
                      <a16:colId xmlns:a16="http://schemas.microsoft.com/office/drawing/2014/main" val="2770669030"/>
                    </a:ext>
                  </a:extLst>
                </a:gridCol>
                <a:gridCol w="2578015">
                  <a:extLst>
                    <a:ext uri="{9D8B030D-6E8A-4147-A177-3AD203B41FA5}">
                      <a16:colId xmlns:a16="http://schemas.microsoft.com/office/drawing/2014/main" val="353320170"/>
                    </a:ext>
                  </a:extLst>
                </a:gridCol>
                <a:gridCol w="2578015">
                  <a:extLst>
                    <a:ext uri="{9D8B030D-6E8A-4147-A177-3AD203B41FA5}">
                      <a16:colId xmlns:a16="http://schemas.microsoft.com/office/drawing/2014/main" val="4032184307"/>
                    </a:ext>
                  </a:extLst>
                </a:gridCol>
              </a:tblGrid>
              <a:tr h="475946">
                <a:tc>
                  <a:txBody>
                    <a:bodyPr/>
                    <a:lstStyle/>
                    <a:p>
                      <a:r>
                        <a:rPr lang="en-GB" sz="1400" dirty="0">
                          <a:solidFill>
                            <a:schemeClr val="tx1"/>
                          </a:solidFill>
                        </a:rPr>
                        <a:t>Economic Capital (R’m)</a:t>
                      </a:r>
                    </a:p>
                  </a:txBody>
                  <a:tcPr marL="36000" marR="36000" marT="36000" marB="36000" anchor="ctr">
                    <a:lnR w="12700" cap="flat" cmpd="sng" algn="ctr">
                      <a:solidFill>
                        <a:schemeClr val="bg1"/>
                      </a:solidFill>
                      <a:prstDash val="solid"/>
                      <a:round/>
                      <a:headEnd type="none" w="med" len="med"/>
                      <a:tailEnd type="none" w="med" len="med"/>
                    </a:lnR>
                  </a:tcPr>
                </a:tc>
                <a:tc>
                  <a:txBody>
                    <a:bodyPr/>
                    <a:lstStyle/>
                    <a:p>
                      <a:pPr algn="r"/>
                      <a:r>
                        <a:rPr lang="en-GB" sz="1400" dirty="0">
                          <a:solidFill>
                            <a:schemeClr val="tx1"/>
                          </a:solidFill>
                        </a:rPr>
                        <a:t>Santam Group</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GB" sz="1400" dirty="0">
                          <a:solidFill>
                            <a:schemeClr val="tx1"/>
                          </a:solidFill>
                        </a:rPr>
                        <a:t>Santam Ltd</a:t>
                      </a:r>
                    </a:p>
                  </a:txBody>
                  <a:tcPr marL="36000" marR="36000" marT="36000" marB="3600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79460277"/>
                  </a:ext>
                </a:extLst>
              </a:tr>
              <a:tr h="475946">
                <a:tc>
                  <a:txBody>
                    <a:bodyPr/>
                    <a:lstStyle/>
                    <a:p>
                      <a:r>
                        <a:rPr lang="en-GB" sz="1400" dirty="0"/>
                        <a:t>Own Funds</a:t>
                      </a:r>
                    </a:p>
                  </a:txBody>
                  <a:tcPr marL="36000" marR="36000" marT="36000" marB="36000">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16,711</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14,784</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97572386"/>
                  </a:ext>
                </a:extLst>
              </a:tr>
              <a:tr h="475946">
                <a:tc>
                  <a:txBody>
                    <a:bodyPr/>
                    <a:lstStyle/>
                    <a:p>
                      <a:r>
                        <a:rPr lang="en-GB" sz="1400" dirty="0"/>
                        <a:t>Solvency Capital Requirements</a:t>
                      </a:r>
                    </a:p>
                  </a:txBody>
                  <a:tcPr marL="36000" marR="36000" marT="36000" marB="36000">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9,795</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8,810</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1553471"/>
                  </a:ext>
                </a:extLst>
              </a:tr>
              <a:tr h="475946">
                <a:tc>
                  <a:txBody>
                    <a:bodyPr/>
                    <a:lstStyle/>
                    <a:p>
                      <a:r>
                        <a:rPr lang="en-GB" sz="1400" b="1" dirty="0"/>
                        <a:t>Capital Requirements</a:t>
                      </a:r>
                    </a:p>
                  </a:txBody>
                  <a:tcPr marL="36000" marR="36000" marT="36000" marB="36000">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b="1" kern="1200" dirty="0">
                          <a:solidFill>
                            <a:schemeClr val="dk1"/>
                          </a:solidFill>
                          <a:latin typeface="+mn-lt"/>
                          <a:ea typeface="+mn-ea"/>
                          <a:cs typeface="+mn-cs"/>
                        </a:rPr>
                        <a:t>170%</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b="1" kern="1200" dirty="0">
                          <a:solidFill>
                            <a:schemeClr val="dk1"/>
                          </a:solidFill>
                          <a:latin typeface="+mn-lt"/>
                          <a:ea typeface="+mn-ea"/>
                          <a:cs typeface="+mn-cs"/>
                        </a:rPr>
                        <a:t>168%</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19843854"/>
                  </a:ext>
                </a:extLst>
              </a:tr>
            </a:tbl>
          </a:graphicData>
        </a:graphic>
      </p:graphicFrame>
    </p:spTree>
    <p:extLst>
      <p:ext uri="{BB962C8B-B14F-4D97-AF65-F5344CB8AC3E}">
        <p14:creationId xmlns:p14="http://schemas.microsoft.com/office/powerpoint/2010/main" val="3151704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B09C-FD1B-0AE5-B592-037624F7F4F9}"/>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0FA43AA-0D6D-DC90-FC86-619910354918}"/>
              </a:ext>
            </a:extLst>
          </p:cNvPr>
          <p:cNvSpPr>
            <a:spLocks noGrp="1"/>
          </p:cNvSpPr>
          <p:nvPr>
            <p:ph type="body" sz="quarter" idx="11"/>
          </p:nvPr>
        </p:nvSpPr>
        <p:spPr>
          <a:xfrm>
            <a:off x="638829" y="695869"/>
            <a:ext cx="10929284" cy="331265"/>
          </a:xfrm>
        </p:spPr>
        <p:txBody>
          <a:bodyPr vert="horz" lIns="91440" tIns="45720" rIns="91440" bIns="45720" rtlCol="0" anchor="t">
            <a:normAutofit fontScale="92500" lnSpcReduction="10000"/>
          </a:bodyPr>
          <a:lstStyle/>
          <a:p>
            <a:r>
              <a:rPr lang="en-US" dirty="0"/>
              <a:t>Dividend Philosophy</a:t>
            </a:r>
            <a:endParaRPr lang="en-ZA" dirty="0"/>
          </a:p>
        </p:txBody>
      </p:sp>
      <p:sp>
        <p:nvSpPr>
          <p:cNvPr id="13" name="Text Placeholder 12">
            <a:extLst>
              <a:ext uri="{FF2B5EF4-FFF2-40B4-BE49-F238E27FC236}">
                <a16:creationId xmlns:a16="http://schemas.microsoft.com/office/drawing/2014/main" id="{06BAF394-797B-7F6B-1648-33D3D02C6B08}"/>
              </a:ext>
            </a:extLst>
          </p:cNvPr>
          <p:cNvSpPr>
            <a:spLocks noGrp="1"/>
          </p:cNvSpPr>
          <p:nvPr>
            <p:ph type="body" sz="quarter" idx="15"/>
          </p:nvPr>
        </p:nvSpPr>
        <p:spPr/>
        <p:txBody>
          <a:bodyPr/>
          <a:lstStyle/>
          <a:p>
            <a:endParaRPr lang="en-US"/>
          </a:p>
        </p:txBody>
      </p:sp>
      <p:sp>
        <p:nvSpPr>
          <p:cNvPr id="2" name="TextBox 1">
            <a:extLst>
              <a:ext uri="{FF2B5EF4-FFF2-40B4-BE49-F238E27FC236}">
                <a16:creationId xmlns:a16="http://schemas.microsoft.com/office/drawing/2014/main" id="{C09AA735-CF81-43FB-3879-BBD6206FE066}"/>
              </a:ext>
            </a:extLst>
          </p:cNvPr>
          <p:cNvSpPr txBox="1"/>
          <p:nvPr/>
        </p:nvSpPr>
        <p:spPr>
          <a:xfrm>
            <a:off x="638175" y="1766517"/>
            <a:ext cx="10915650" cy="839783"/>
          </a:xfrm>
          <a:prstGeom prst="roundRect">
            <a:avLst>
              <a:gd name="adj" fmla="val 6968"/>
            </a:avLst>
          </a:prstGeom>
          <a:solidFill>
            <a:schemeClr val="bg1"/>
          </a:solidFill>
          <a:ln w="15875">
            <a:solidFill>
              <a:schemeClr val="tx1"/>
            </a:solidFill>
          </a:ln>
        </p:spPr>
        <p:txBody>
          <a:bodyPr wrap="square" lIns="72000" tIns="36000" rIns="72000" bIns="36000" rtlCol="0" anchor="ctr" anchorCtr="0">
            <a:noAutofit/>
          </a:bodyPr>
          <a:lstStyle/>
          <a:p>
            <a:pPr>
              <a:spcAft>
                <a:spcPts val="800"/>
              </a:spcAft>
              <a:defRPr/>
            </a:pPr>
            <a:r>
              <a:rPr lang="en-US" sz="1600" dirty="0">
                <a:solidFill>
                  <a:srgbClr val="001F5B"/>
                </a:solidFill>
                <a:latin typeface="Arial" panose="020B0604020202020204"/>
              </a:rPr>
              <a:t>Santam declared an interim ordinary dividend of 590 cps, up 10.3% on 2024.</a:t>
            </a:r>
          </a:p>
        </p:txBody>
      </p:sp>
      <p:sp>
        <p:nvSpPr>
          <p:cNvPr id="3" name="TextBox 2">
            <a:extLst>
              <a:ext uri="{FF2B5EF4-FFF2-40B4-BE49-F238E27FC236}">
                <a16:creationId xmlns:a16="http://schemas.microsoft.com/office/drawing/2014/main" id="{E07D5661-9FB6-D0D8-5C32-8F9C9C631B54}"/>
              </a:ext>
            </a:extLst>
          </p:cNvPr>
          <p:cNvSpPr txBox="1"/>
          <p:nvPr/>
        </p:nvSpPr>
        <p:spPr>
          <a:xfrm>
            <a:off x="638175" y="2815264"/>
            <a:ext cx="10915650" cy="839783"/>
          </a:xfrm>
          <a:prstGeom prst="roundRect">
            <a:avLst>
              <a:gd name="adj" fmla="val 6968"/>
            </a:avLst>
          </a:prstGeom>
          <a:solidFill>
            <a:schemeClr val="bg1"/>
          </a:solidFill>
          <a:ln w="15875">
            <a:solidFill>
              <a:schemeClr val="tx1"/>
            </a:solidFill>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1F5B"/>
                </a:solidFill>
                <a:effectLst/>
                <a:uLnTx/>
                <a:uFillTx/>
                <a:latin typeface="Arial" panose="020B0604020202020204"/>
                <a:ea typeface="+mn-ea"/>
                <a:cs typeface="+mn-cs"/>
              </a:rPr>
              <a:t>Interim dividend will reduce the economic capital coverage ratio to a level that remains at the upper end of the target band (145% to 165%).</a:t>
            </a:r>
          </a:p>
        </p:txBody>
      </p:sp>
      <p:sp>
        <p:nvSpPr>
          <p:cNvPr id="4" name="TextBox 3">
            <a:extLst>
              <a:ext uri="{FF2B5EF4-FFF2-40B4-BE49-F238E27FC236}">
                <a16:creationId xmlns:a16="http://schemas.microsoft.com/office/drawing/2014/main" id="{868FC781-E648-11C2-CFF1-2E69C17AC194}"/>
              </a:ext>
            </a:extLst>
          </p:cNvPr>
          <p:cNvSpPr txBox="1"/>
          <p:nvPr/>
        </p:nvSpPr>
        <p:spPr>
          <a:xfrm>
            <a:off x="638175" y="3840860"/>
            <a:ext cx="10915650" cy="839783"/>
          </a:xfrm>
          <a:prstGeom prst="roundRect">
            <a:avLst>
              <a:gd name="adj" fmla="val 6968"/>
            </a:avLst>
          </a:prstGeom>
          <a:solidFill>
            <a:schemeClr val="bg1"/>
          </a:solidFill>
          <a:ln w="15875">
            <a:solidFill>
              <a:schemeClr val="tx1"/>
            </a:solidFill>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1F5B"/>
                </a:solidFill>
                <a:effectLst/>
                <a:uLnTx/>
                <a:uFillTx/>
                <a:latin typeface="Arial" panose="020B0604020202020204"/>
                <a:ea typeface="+mn-ea"/>
                <a:cs typeface="+mn-cs"/>
              </a:rPr>
              <a:t>Surplus capital above mid-point allocated to fund growth through Lloyd’s Syndicate.</a:t>
            </a:r>
          </a:p>
        </p:txBody>
      </p:sp>
    </p:spTree>
    <p:extLst>
      <p:ext uri="{BB962C8B-B14F-4D97-AF65-F5344CB8AC3E}">
        <p14:creationId xmlns:p14="http://schemas.microsoft.com/office/powerpoint/2010/main" val="30267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2556F-630A-CCDB-0B11-690CB3CFFC2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42571F5-F35D-E1A0-9BF9-B4C7C6F8E3B8}"/>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434438FF-5728-ECAA-024A-59EC33B37583}"/>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63235B54-8CAB-EFF0-1B86-175095DBDB74}"/>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Capital Management History</a:t>
            </a:r>
          </a:p>
        </p:txBody>
      </p:sp>
      <p:sp>
        <p:nvSpPr>
          <p:cNvPr id="15" name="TextBox 14">
            <a:extLst>
              <a:ext uri="{FF2B5EF4-FFF2-40B4-BE49-F238E27FC236}">
                <a16:creationId xmlns:a16="http://schemas.microsoft.com/office/drawing/2014/main" id="{B16DB9A1-C82E-A851-7462-6E6ECC86397A}"/>
              </a:ext>
            </a:extLst>
          </p:cNvPr>
          <p:cNvSpPr txBox="1"/>
          <p:nvPr/>
        </p:nvSpPr>
        <p:spPr>
          <a:xfrm>
            <a:off x="9516662" y="1503645"/>
            <a:ext cx="2402475" cy="499116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defTabSz="622300">
              <a:lnSpc>
                <a:spcPct val="90000"/>
              </a:lnSpc>
              <a:spcAft>
                <a:spcPct val="35000"/>
              </a:spcAft>
            </a:pPr>
            <a:r>
              <a:rPr lang="en-US" sz="1400" dirty="0">
                <a:solidFill>
                  <a:srgbClr val="231F20"/>
                </a:solidFill>
                <a:latin typeface="Arial"/>
                <a:cs typeface="Arial"/>
              </a:rPr>
              <a:t>During 2022, Santam’s target economic coverage ratio band was reduced from “150% to 170%” to “145% to 165%”.</a:t>
            </a:r>
          </a:p>
          <a:p>
            <a:pPr defTabSz="622300">
              <a:lnSpc>
                <a:spcPct val="90000"/>
              </a:lnSpc>
              <a:spcAft>
                <a:spcPct val="35000"/>
              </a:spcAft>
            </a:pPr>
            <a:r>
              <a:rPr lang="en-US" sz="1400" dirty="0">
                <a:solidFill>
                  <a:srgbClr val="231F20"/>
                </a:solidFill>
                <a:latin typeface="Arial"/>
                <a:cs typeface="Arial"/>
              </a:rPr>
              <a:t>Surplus capital above mid-point allocated to fund growth through Lloyd’s Syndicate.</a:t>
            </a:r>
          </a:p>
        </p:txBody>
      </p:sp>
      <p:sp>
        <p:nvSpPr>
          <p:cNvPr id="5" name="Text Placeholder 4">
            <a:extLst>
              <a:ext uri="{FF2B5EF4-FFF2-40B4-BE49-F238E27FC236}">
                <a16:creationId xmlns:a16="http://schemas.microsoft.com/office/drawing/2014/main" id="{08D32A14-F2E8-BCF8-F9C2-08B8DB8C6DC6}"/>
              </a:ext>
            </a:extLst>
          </p:cNvPr>
          <p:cNvSpPr>
            <a:spLocks noGrp="1"/>
          </p:cNvSpPr>
          <p:nvPr>
            <p:ph type="body" sz="quarter" idx="13"/>
          </p:nvPr>
        </p:nvSpPr>
        <p:spPr>
          <a:xfrm>
            <a:off x="638175" y="1127669"/>
            <a:ext cx="7929563" cy="331265"/>
          </a:xfrm>
        </p:spPr>
        <p:txBody>
          <a:bodyPr/>
          <a:lstStyle/>
          <a:p>
            <a:endParaRPr lang="en-US"/>
          </a:p>
        </p:txBody>
      </p:sp>
      <p:pic>
        <p:nvPicPr>
          <p:cNvPr id="7" name="Picture 6">
            <a:extLst>
              <a:ext uri="{FF2B5EF4-FFF2-40B4-BE49-F238E27FC236}">
                <a16:creationId xmlns:a16="http://schemas.microsoft.com/office/drawing/2014/main" id="{DD942F59-ACA3-BC73-FCDB-4E4764539CDE}"/>
              </a:ext>
            </a:extLst>
          </p:cNvPr>
          <p:cNvPicPr>
            <a:picLocks noChangeAspect="1"/>
          </p:cNvPicPr>
          <p:nvPr/>
        </p:nvPicPr>
        <p:blipFill>
          <a:blip r:embed="rId4"/>
          <a:stretch>
            <a:fillRect/>
          </a:stretch>
        </p:blipFill>
        <p:spPr>
          <a:xfrm>
            <a:off x="638175" y="1503645"/>
            <a:ext cx="7262652" cy="4730499"/>
          </a:xfrm>
          <a:prstGeom prst="rect">
            <a:avLst/>
          </a:prstGeom>
        </p:spPr>
      </p:pic>
    </p:spTree>
    <p:extLst>
      <p:ext uri="{BB962C8B-B14F-4D97-AF65-F5344CB8AC3E}">
        <p14:creationId xmlns:p14="http://schemas.microsoft.com/office/powerpoint/2010/main" val="874933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5CBB6-CC2A-E7A7-4826-93B9382662F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6DA15BE-240C-D2B6-6794-B8234648519F}"/>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6B48DA51-A78F-108F-2A60-AC27C2625287}"/>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9BB2826F-7477-CA24-489A-C5D4ED0AB165}"/>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Capital Structure</a:t>
            </a:r>
          </a:p>
        </p:txBody>
      </p:sp>
      <p:sp>
        <p:nvSpPr>
          <p:cNvPr id="6" name="Text Placeholder 5">
            <a:extLst>
              <a:ext uri="{FF2B5EF4-FFF2-40B4-BE49-F238E27FC236}">
                <a16:creationId xmlns:a16="http://schemas.microsoft.com/office/drawing/2014/main" id="{F239C9FE-5001-2677-1CE2-4C463B3CD21A}"/>
              </a:ext>
            </a:extLst>
          </p:cNvPr>
          <p:cNvSpPr>
            <a:spLocks noGrp="1"/>
          </p:cNvSpPr>
          <p:nvPr>
            <p:ph type="body" sz="quarter" idx="13"/>
          </p:nvPr>
        </p:nvSpPr>
        <p:spPr>
          <a:xfrm>
            <a:off x="638175" y="1127669"/>
            <a:ext cx="7929563" cy="331265"/>
          </a:xfrm>
        </p:spPr>
        <p:txBody>
          <a:bodyPr>
            <a:noAutofit/>
          </a:bodyPr>
          <a:lstStyle/>
          <a:p>
            <a:r>
              <a:rPr lang="en-US" sz="1800" dirty="0"/>
              <a:t>The Santam Group capital structure at 30 June 2025:</a:t>
            </a:r>
          </a:p>
        </p:txBody>
      </p:sp>
      <p:sp>
        <p:nvSpPr>
          <p:cNvPr id="15" name="TextBox 14">
            <a:extLst>
              <a:ext uri="{FF2B5EF4-FFF2-40B4-BE49-F238E27FC236}">
                <a16:creationId xmlns:a16="http://schemas.microsoft.com/office/drawing/2014/main" id="{199DD31C-6659-2544-5FD9-272FFB34981C}"/>
              </a:ext>
            </a:extLst>
          </p:cNvPr>
          <p:cNvSpPr txBox="1"/>
          <p:nvPr/>
        </p:nvSpPr>
        <p:spPr>
          <a:xfrm>
            <a:off x="9516662" y="1503645"/>
            <a:ext cx="2402475" cy="499116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defTabSz="622300">
              <a:lnSpc>
                <a:spcPct val="90000"/>
              </a:lnSpc>
              <a:spcAft>
                <a:spcPct val="35000"/>
              </a:spcAft>
            </a:pPr>
            <a:r>
              <a:rPr lang="en-US" sz="1400" dirty="0">
                <a:solidFill>
                  <a:srgbClr val="231F20"/>
                </a:solidFill>
                <a:latin typeface="Arial"/>
                <a:cs typeface="Arial"/>
              </a:rPr>
              <a:t>Additional R1 billion subordinated debt issuance is in support of the Lloyd’s initiative. </a:t>
            </a:r>
          </a:p>
        </p:txBody>
      </p:sp>
      <p:graphicFrame>
        <p:nvGraphicFramePr>
          <p:cNvPr id="4" name="Table 3">
            <a:extLst>
              <a:ext uri="{FF2B5EF4-FFF2-40B4-BE49-F238E27FC236}">
                <a16:creationId xmlns:a16="http://schemas.microsoft.com/office/drawing/2014/main" id="{61C465A4-1C74-3F1E-3C92-F0797ED74C82}"/>
              </a:ext>
            </a:extLst>
          </p:cNvPr>
          <p:cNvGraphicFramePr>
            <a:graphicFrameLocks noGrp="1"/>
          </p:cNvGraphicFramePr>
          <p:nvPr>
            <p:extLst>
              <p:ext uri="{D42A27DB-BD31-4B8C-83A1-F6EECF244321}">
                <p14:modId xmlns:p14="http://schemas.microsoft.com/office/powerpoint/2010/main" val="3039955741"/>
              </p:ext>
            </p:extLst>
          </p:nvPr>
        </p:nvGraphicFramePr>
        <p:xfrm>
          <a:off x="638175" y="2095444"/>
          <a:ext cx="8328025" cy="1903784"/>
        </p:xfrm>
        <a:graphic>
          <a:graphicData uri="http://schemas.openxmlformats.org/drawingml/2006/table">
            <a:tbl>
              <a:tblPr firstRow="1" bandRow="1">
                <a:tableStyleId>{5C22544A-7EE6-4342-B048-85BDC9FD1C3A}</a:tableStyleId>
              </a:tblPr>
              <a:tblGrid>
                <a:gridCol w="3171995">
                  <a:extLst>
                    <a:ext uri="{9D8B030D-6E8A-4147-A177-3AD203B41FA5}">
                      <a16:colId xmlns:a16="http://schemas.microsoft.com/office/drawing/2014/main" val="2770669030"/>
                    </a:ext>
                  </a:extLst>
                </a:gridCol>
                <a:gridCol w="2578015">
                  <a:extLst>
                    <a:ext uri="{9D8B030D-6E8A-4147-A177-3AD203B41FA5}">
                      <a16:colId xmlns:a16="http://schemas.microsoft.com/office/drawing/2014/main" val="353320170"/>
                    </a:ext>
                  </a:extLst>
                </a:gridCol>
                <a:gridCol w="2578015">
                  <a:extLst>
                    <a:ext uri="{9D8B030D-6E8A-4147-A177-3AD203B41FA5}">
                      <a16:colId xmlns:a16="http://schemas.microsoft.com/office/drawing/2014/main" val="4032184307"/>
                    </a:ext>
                  </a:extLst>
                </a:gridCol>
              </a:tblGrid>
              <a:tr h="475946">
                <a:tc>
                  <a:txBody>
                    <a:bodyPr/>
                    <a:lstStyle/>
                    <a:p>
                      <a:endParaRPr lang="en-GB" sz="1400" dirty="0"/>
                    </a:p>
                  </a:txBody>
                  <a:tcPr marL="36000" marR="36000" marT="36000" marB="36000">
                    <a:lnR w="12700" cap="flat" cmpd="sng" algn="ctr">
                      <a:solidFill>
                        <a:schemeClr val="bg1"/>
                      </a:solidFill>
                      <a:prstDash val="solid"/>
                      <a:round/>
                      <a:headEnd type="none" w="med" len="med"/>
                      <a:tailEnd type="none" w="med" len="med"/>
                    </a:lnR>
                  </a:tcPr>
                </a:tc>
                <a:tc>
                  <a:txBody>
                    <a:bodyPr/>
                    <a:lstStyle/>
                    <a:p>
                      <a:pPr algn="r"/>
                      <a:r>
                        <a:rPr lang="en-GB" sz="1400" dirty="0">
                          <a:solidFill>
                            <a:schemeClr val="tx1"/>
                          </a:solidFill>
                        </a:rPr>
                        <a:t>Capital (R’m)</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GB" sz="1400" dirty="0">
                          <a:solidFill>
                            <a:schemeClr val="tx1"/>
                          </a:solidFill>
                        </a:rPr>
                        <a:t>Capital %</a:t>
                      </a:r>
                    </a:p>
                  </a:txBody>
                  <a:tcPr marL="36000" marR="36000" marT="36000" marB="3600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79460277"/>
                  </a:ext>
                </a:extLst>
              </a:tr>
              <a:tr h="475946">
                <a:tc>
                  <a:txBody>
                    <a:bodyPr/>
                    <a:lstStyle/>
                    <a:p>
                      <a:r>
                        <a:rPr lang="en-GB" sz="1400" dirty="0"/>
                        <a:t>Tier 1: Shareholders Funds</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13,647</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82%</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97572386"/>
                  </a:ext>
                </a:extLst>
              </a:tr>
              <a:tr h="475946">
                <a:tc>
                  <a:txBody>
                    <a:bodyPr/>
                    <a:lstStyle/>
                    <a:p>
                      <a:r>
                        <a:rPr lang="en-GB" sz="1400" dirty="0"/>
                        <a:t>Tier 2: Subordinated Debt</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3,064</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chemeClr val="dk1"/>
                          </a:solidFill>
                          <a:latin typeface="+mn-lt"/>
                          <a:ea typeface="+mn-ea"/>
                          <a:cs typeface="+mn-cs"/>
                        </a:rPr>
                        <a:t>18%</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1553471"/>
                  </a:ext>
                </a:extLst>
              </a:tr>
              <a:tr h="475946">
                <a:tc>
                  <a:txBody>
                    <a:bodyPr/>
                    <a:lstStyle/>
                    <a:p>
                      <a:r>
                        <a:rPr lang="en-GB" sz="1400" b="1" dirty="0"/>
                        <a:t>Capital Resources</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b="1" kern="1200" dirty="0">
                          <a:solidFill>
                            <a:schemeClr val="dk1"/>
                          </a:solidFill>
                          <a:latin typeface="+mn-lt"/>
                          <a:ea typeface="+mn-ea"/>
                          <a:cs typeface="+mn-cs"/>
                        </a:rPr>
                        <a:t>16,711</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b="1" kern="1200" dirty="0">
                          <a:solidFill>
                            <a:schemeClr val="dk1"/>
                          </a:solidFill>
                          <a:latin typeface="+mn-lt"/>
                          <a:ea typeface="+mn-ea"/>
                          <a:cs typeface="+mn-cs"/>
                        </a:rPr>
                        <a:t>100%</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19843854"/>
                  </a:ext>
                </a:extLst>
              </a:tr>
            </a:tbl>
          </a:graphicData>
        </a:graphic>
      </p:graphicFrame>
    </p:spTree>
    <p:extLst>
      <p:ext uri="{BB962C8B-B14F-4D97-AF65-F5344CB8AC3E}">
        <p14:creationId xmlns:p14="http://schemas.microsoft.com/office/powerpoint/2010/main" val="1285884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600A-39D2-B584-92F1-E8D220D49FA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480315B-4BEB-AF24-EDC6-BD83285ACE97}"/>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C0656B10-2D00-924E-C3BE-C8F69023CE03}"/>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48F5988D-9B51-FFD3-35FC-E66B0A264C42}"/>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Financial Leverage</a:t>
            </a:r>
          </a:p>
        </p:txBody>
      </p:sp>
      <p:sp>
        <p:nvSpPr>
          <p:cNvPr id="6" name="Text Placeholder 5">
            <a:extLst>
              <a:ext uri="{FF2B5EF4-FFF2-40B4-BE49-F238E27FC236}">
                <a16:creationId xmlns:a16="http://schemas.microsoft.com/office/drawing/2014/main" id="{B9DBA197-BD50-69CE-A269-1AF4A45B912E}"/>
              </a:ext>
            </a:extLst>
          </p:cNvPr>
          <p:cNvSpPr>
            <a:spLocks noGrp="1"/>
          </p:cNvSpPr>
          <p:nvPr>
            <p:ph type="body" sz="quarter" idx="13"/>
          </p:nvPr>
        </p:nvSpPr>
        <p:spPr>
          <a:xfrm>
            <a:off x="638175" y="1127669"/>
            <a:ext cx="7929563" cy="331265"/>
          </a:xfrm>
        </p:spPr>
        <p:txBody>
          <a:bodyPr>
            <a:noAutofit/>
          </a:bodyPr>
          <a:lstStyle/>
          <a:p>
            <a:endParaRPr lang="en-US" sz="1800" dirty="0"/>
          </a:p>
        </p:txBody>
      </p:sp>
      <p:sp>
        <p:nvSpPr>
          <p:cNvPr id="15" name="TextBox 14">
            <a:extLst>
              <a:ext uri="{FF2B5EF4-FFF2-40B4-BE49-F238E27FC236}">
                <a16:creationId xmlns:a16="http://schemas.microsoft.com/office/drawing/2014/main" id="{8902B63D-AAA3-FB21-D3A6-D719B3390BC3}"/>
              </a:ext>
            </a:extLst>
          </p:cNvPr>
          <p:cNvSpPr txBox="1"/>
          <p:nvPr/>
        </p:nvSpPr>
        <p:spPr>
          <a:xfrm>
            <a:off x="9516662" y="1503645"/>
            <a:ext cx="2402475" cy="499116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defTabSz="622300">
              <a:lnSpc>
                <a:spcPct val="90000"/>
              </a:lnSpc>
              <a:spcAft>
                <a:spcPct val="35000"/>
              </a:spcAft>
            </a:pPr>
            <a:r>
              <a:rPr lang="en-US" sz="1400" dirty="0">
                <a:solidFill>
                  <a:srgbClr val="231F20"/>
                </a:solidFill>
                <a:latin typeface="Arial"/>
                <a:cs typeface="Arial"/>
              </a:rPr>
              <a:t>R3.0bn subordinated debt in issue.</a:t>
            </a:r>
          </a:p>
          <a:p>
            <a:pPr defTabSz="622300">
              <a:lnSpc>
                <a:spcPct val="90000"/>
              </a:lnSpc>
              <a:spcAft>
                <a:spcPct val="35000"/>
              </a:spcAft>
            </a:pPr>
            <a:r>
              <a:rPr lang="en-US" sz="1400" dirty="0">
                <a:solidFill>
                  <a:srgbClr val="231F20"/>
                </a:solidFill>
                <a:latin typeface="Arial"/>
                <a:cs typeface="Arial"/>
              </a:rPr>
              <a:t>Regulatory scope to increase this to R4.9bn (50% of SCR).</a:t>
            </a:r>
          </a:p>
          <a:p>
            <a:pPr defTabSz="622300">
              <a:lnSpc>
                <a:spcPct val="90000"/>
              </a:lnSpc>
              <a:spcAft>
                <a:spcPct val="35000"/>
              </a:spcAft>
            </a:pPr>
            <a:r>
              <a:rPr lang="en-US" sz="1400" dirty="0">
                <a:solidFill>
                  <a:srgbClr val="231F20"/>
                </a:solidFill>
                <a:latin typeface="Arial"/>
                <a:cs typeface="Arial"/>
              </a:rPr>
              <a:t>Aim to maintain debt/equity ratio between 25% - 30%.</a:t>
            </a:r>
          </a:p>
        </p:txBody>
      </p:sp>
      <p:pic>
        <p:nvPicPr>
          <p:cNvPr id="3" name="Picture 2">
            <a:extLst>
              <a:ext uri="{FF2B5EF4-FFF2-40B4-BE49-F238E27FC236}">
                <a16:creationId xmlns:a16="http://schemas.microsoft.com/office/drawing/2014/main" id="{98DF3FFA-33BC-9119-19DC-05D4AB9D0217}"/>
              </a:ext>
            </a:extLst>
          </p:cNvPr>
          <p:cNvPicPr>
            <a:picLocks noChangeAspect="1"/>
          </p:cNvPicPr>
          <p:nvPr/>
        </p:nvPicPr>
        <p:blipFill>
          <a:blip r:embed="rId4"/>
          <a:stretch>
            <a:fillRect/>
          </a:stretch>
        </p:blipFill>
        <p:spPr>
          <a:xfrm>
            <a:off x="638174" y="1503645"/>
            <a:ext cx="6707139" cy="4866333"/>
          </a:xfrm>
          <a:prstGeom prst="rect">
            <a:avLst/>
          </a:prstGeom>
        </p:spPr>
      </p:pic>
    </p:spTree>
    <p:extLst>
      <p:ext uri="{BB962C8B-B14F-4D97-AF65-F5344CB8AC3E}">
        <p14:creationId xmlns:p14="http://schemas.microsoft.com/office/powerpoint/2010/main" val="3292113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AD3E9-54BC-BEA4-6277-25B3ADEDECA0}"/>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2D97F21-712E-FFB4-DFF5-3E81592E0997}"/>
              </a:ext>
            </a:extLst>
          </p:cNvPr>
          <p:cNvPicPr>
            <a:picLocks noGrp="1" noChangeAspect="1"/>
          </p:cNvPicPr>
          <p:nvPr>
            <p:ph type="pic" sz="quarter" idx="13"/>
          </p:nvPr>
        </p:nvPicPr>
        <p:blipFill>
          <a:blip r:embed="rId3"/>
          <a:srcRect l="1816" t="8163" r="9980"/>
          <a:stretch/>
        </p:blipFill>
        <p:spPr>
          <a:xfrm>
            <a:off x="0" y="0"/>
            <a:ext cx="12192000" cy="6858000"/>
          </a:xfrm>
        </p:spPr>
      </p:pic>
      <p:sp>
        <p:nvSpPr>
          <p:cNvPr id="2" name="Title 1">
            <a:extLst>
              <a:ext uri="{FF2B5EF4-FFF2-40B4-BE49-F238E27FC236}">
                <a16:creationId xmlns:a16="http://schemas.microsoft.com/office/drawing/2014/main" id="{2EDE2EF8-5726-CD76-B4BA-397B6DDA689A}"/>
              </a:ext>
            </a:extLst>
          </p:cNvPr>
          <p:cNvSpPr>
            <a:spLocks noGrp="1"/>
          </p:cNvSpPr>
          <p:nvPr>
            <p:ph type="ctrTitle"/>
          </p:nvPr>
        </p:nvSpPr>
        <p:spPr>
          <a:xfrm>
            <a:off x="195263" y="2380836"/>
            <a:ext cx="10944224" cy="743778"/>
          </a:xfrm>
        </p:spPr>
        <p:txBody>
          <a:bodyPr/>
          <a:lstStyle/>
          <a:p>
            <a:r>
              <a:rPr lang="en-US" b="1" dirty="0">
                <a:solidFill>
                  <a:schemeClr val="tx2"/>
                </a:solidFill>
                <a:latin typeface="Arial"/>
                <a:cs typeface="Arial"/>
              </a:rPr>
              <a:t>Risk </a:t>
            </a:r>
            <a:br>
              <a:rPr lang="en-US" b="1" dirty="0">
                <a:solidFill>
                  <a:schemeClr val="tx2"/>
                </a:solidFill>
                <a:latin typeface="Arial"/>
                <a:cs typeface="Arial"/>
              </a:rPr>
            </a:br>
            <a:r>
              <a:rPr lang="en-US" b="1" dirty="0">
                <a:latin typeface="Arial"/>
                <a:cs typeface="Arial"/>
              </a:rPr>
              <a:t>Management</a:t>
            </a:r>
            <a:endParaRPr lang="en-US" dirty="0"/>
          </a:p>
        </p:txBody>
      </p:sp>
      <p:sp>
        <p:nvSpPr>
          <p:cNvPr id="4" name="Text Placeholder 16">
            <a:extLst>
              <a:ext uri="{FF2B5EF4-FFF2-40B4-BE49-F238E27FC236}">
                <a16:creationId xmlns:a16="http://schemas.microsoft.com/office/drawing/2014/main" id="{77B42074-1FB3-2259-8A05-755F803F766E}"/>
              </a:ext>
            </a:extLst>
          </p:cNvPr>
          <p:cNvSpPr txBox="1">
            <a:spLocks/>
          </p:cNvSpPr>
          <p:nvPr/>
        </p:nvSpPr>
        <p:spPr>
          <a:xfrm>
            <a:off x="634520" y="6494811"/>
            <a:ext cx="8207475" cy="214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rgbClr val="001F5B"/>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899390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FDD6F-7526-F6CD-F1E2-D4A89459986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F46B528-21B5-47A7-DBEA-C8A472C316AA}"/>
              </a:ext>
            </a:extLst>
          </p:cNvPr>
          <p:cNvSpPr>
            <a:spLocks noGrp="1"/>
          </p:cNvSpPr>
          <p:nvPr>
            <p:ph type="body" sz="quarter" idx="11"/>
          </p:nvPr>
        </p:nvSpPr>
        <p:spPr/>
        <p:txBody>
          <a:bodyPr>
            <a:normAutofit fontScale="92500" lnSpcReduction="10000"/>
          </a:bodyPr>
          <a:lstStyle/>
          <a:p>
            <a:r>
              <a:rPr lang="en-US"/>
              <a:t>Key Risk Themes</a:t>
            </a:r>
          </a:p>
        </p:txBody>
      </p:sp>
      <p:sp>
        <p:nvSpPr>
          <p:cNvPr id="9" name="Text Placeholder 8">
            <a:extLst>
              <a:ext uri="{FF2B5EF4-FFF2-40B4-BE49-F238E27FC236}">
                <a16:creationId xmlns:a16="http://schemas.microsoft.com/office/drawing/2014/main" id="{1B7C0E59-8EE3-5102-BACF-4F40FDEC7D63}"/>
              </a:ext>
            </a:extLst>
          </p:cNvPr>
          <p:cNvSpPr>
            <a:spLocks noGrp="1"/>
          </p:cNvSpPr>
          <p:nvPr>
            <p:ph type="body" sz="quarter" idx="15"/>
          </p:nvPr>
        </p:nvSpPr>
        <p:spPr/>
        <p:txBody>
          <a:bodyPr/>
          <a:lstStyle/>
          <a:p>
            <a:endParaRPr lang="en-US" dirty="0"/>
          </a:p>
        </p:txBody>
      </p:sp>
      <p:sp>
        <p:nvSpPr>
          <p:cNvPr id="13" name="Rectangle: Rounded Corners 12">
            <a:extLst>
              <a:ext uri="{FF2B5EF4-FFF2-40B4-BE49-F238E27FC236}">
                <a16:creationId xmlns:a16="http://schemas.microsoft.com/office/drawing/2014/main" id="{A1B99C73-0885-81FB-4892-F9018D82D661}"/>
              </a:ext>
            </a:extLst>
          </p:cNvPr>
          <p:cNvSpPr/>
          <p:nvPr/>
        </p:nvSpPr>
        <p:spPr>
          <a:xfrm>
            <a:off x="638175" y="1766515"/>
            <a:ext cx="1876425" cy="1296000"/>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Underwriting risk</a:t>
            </a:r>
            <a:endParaRPr kumimoji="0" lang="en-US" sz="1200" b="1" i="0" u="none" strike="noStrike" kern="0" cap="none" spc="0" normalizeH="0" baseline="0" noProof="0" dirty="0">
              <a:ln>
                <a:noFill/>
              </a:ln>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6D66D517-4E18-31D2-812A-E2BEC7AA01A9}"/>
              </a:ext>
            </a:extLst>
          </p:cNvPr>
          <p:cNvSpPr>
            <a:spLocks/>
          </p:cNvSpPr>
          <p:nvPr/>
        </p:nvSpPr>
        <p:spPr>
          <a:xfrm>
            <a:off x="2666999" y="1766515"/>
            <a:ext cx="3213101" cy="1296000"/>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R100m per risk; R1.0bn per event</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Comprehensive reinsurance program</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Diversification – classes of business; geography</a:t>
            </a:r>
          </a:p>
        </p:txBody>
      </p:sp>
      <p:sp>
        <p:nvSpPr>
          <p:cNvPr id="15" name="Rectangle: Rounded Corners 14">
            <a:extLst>
              <a:ext uri="{FF2B5EF4-FFF2-40B4-BE49-F238E27FC236}">
                <a16:creationId xmlns:a16="http://schemas.microsoft.com/office/drawing/2014/main" id="{95C6DB1C-4762-0CF2-D1EF-529F2081E864}"/>
              </a:ext>
            </a:extLst>
          </p:cNvPr>
          <p:cNvSpPr/>
          <p:nvPr/>
        </p:nvSpPr>
        <p:spPr>
          <a:xfrm>
            <a:off x="638175" y="3371391"/>
            <a:ext cx="1876425" cy="1296000"/>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Reserve risk</a:t>
            </a:r>
            <a:endParaRPr kumimoji="0" lang="en-US" sz="1200" b="1" i="0" u="none" strike="noStrike" kern="0" cap="none" spc="0" normalizeH="0" baseline="0" noProof="0" dirty="0">
              <a:ln>
                <a:noFill/>
              </a:ln>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4DF992E3-68F2-71A9-F857-0E4C14A7B491}"/>
              </a:ext>
            </a:extLst>
          </p:cNvPr>
          <p:cNvSpPr>
            <a:spLocks/>
          </p:cNvSpPr>
          <p:nvPr/>
        </p:nvSpPr>
        <p:spPr>
          <a:xfrm>
            <a:off x="2666999" y="3371391"/>
            <a:ext cx="3213101" cy="1296000"/>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Short tail</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Monitor actual vs. expected runoff</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Track margins in provisions</a:t>
            </a:r>
          </a:p>
        </p:txBody>
      </p:sp>
      <p:sp>
        <p:nvSpPr>
          <p:cNvPr id="16" name="Rectangle: Rounded Corners 15">
            <a:extLst>
              <a:ext uri="{FF2B5EF4-FFF2-40B4-BE49-F238E27FC236}">
                <a16:creationId xmlns:a16="http://schemas.microsoft.com/office/drawing/2014/main" id="{B883EB4E-949B-44D0-4629-224FD016A0A3}"/>
              </a:ext>
            </a:extLst>
          </p:cNvPr>
          <p:cNvSpPr>
            <a:spLocks/>
          </p:cNvSpPr>
          <p:nvPr/>
        </p:nvSpPr>
        <p:spPr>
          <a:xfrm>
            <a:off x="2666999" y="4976268"/>
            <a:ext cx="3213101" cy="1296000"/>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Asset mix</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Currency exposure </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Liquidity of shareholder’s funds</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Target debt/equity ratio</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No speculative use of derivatives</a:t>
            </a:r>
          </a:p>
        </p:txBody>
      </p:sp>
      <p:sp>
        <p:nvSpPr>
          <p:cNvPr id="17" name="Rectangle: Rounded Corners 16">
            <a:extLst>
              <a:ext uri="{FF2B5EF4-FFF2-40B4-BE49-F238E27FC236}">
                <a16:creationId xmlns:a16="http://schemas.microsoft.com/office/drawing/2014/main" id="{A2CA2561-8F4B-7C2A-6019-86C3BEEC949A}"/>
              </a:ext>
            </a:extLst>
          </p:cNvPr>
          <p:cNvSpPr/>
          <p:nvPr/>
        </p:nvSpPr>
        <p:spPr>
          <a:xfrm>
            <a:off x="638175" y="4976268"/>
            <a:ext cx="1876425" cy="1296000"/>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Market risk</a:t>
            </a:r>
            <a:endParaRPr kumimoji="0" lang="en-US" sz="1200" b="1" i="0" u="none" strike="noStrike" kern="0" cap="none" spc="0" normalizeH="0" baseline="0" noProof="0" dirty="0">
              <a:ln>
                <a:noFill/>
              </a:ln>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73A1F3D3-88A2-3DF0-0BF6-D983928042F8}"/>
              </a:ext>
            </a:extLst>
          </p:cNvPr>
          <p:cNvSpPr/>
          <p:nvPr/>
        </p:nvSpPr>
        <p:spPr>
          <a:xfrm>
            <a:off x="6326187" y="1766515"/>
            <a:ext cx="1876425" cy="1296000"/>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Credit risk</a:t>
            </a:r>
            <a:endParaRPr kumimoji="0" lang="en-US" sz="1200" b="1" i="0" u="none" strike="noStrike" kern="0" cap="none" spc="0" normalizeH="0" baseline="0" noProof="0" dirty="0">
              <a:ln>
                <a:noFill/>
              </a:ln>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9F4BE76C-83F8-5BCD-4064-EC30F170688C}"/>
              </a:ext>
            </a:extLst>
          </p:cNvPr>
          <p:cNvSpPr>
            <a:spLocks/>
          </p:cNvSpPr>
          <p:nvPr/>
        </p:nvSpPr>
        <p:spPr>
          <a:xfrm>
            <a:off x="8355011" y="1766515"/>
            <a:ext cx="3213101" cy="1296000"/>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Reinsurance and asset counterparties</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Minimum international credit rating of A- for reinsurance counterparties</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Risk appetite limits on asset and RI concentrations</a:t>
            </a:r>
          </a:p>
        </p:txBody>
      </p:sp>
      <p:sp>
        <p:nvSpPr>
          <p:cNvPr id="22" name="Rectangle: Rounded Corners 21">
            <a:extLst>
              <a:ext uri="{FF2B5EF4-FFF2-40B4-BE49-F238E27FC236}">
                <a16:creationId xmlns:a16="http://schemas.microsoft.com/office/drawing/2014/main" id="{4A51F9EE-5ED2-EC56-7FA7-0E170054ABE5}"/>
              </a:ext>
            </a:extLst>
          </p:cNvPr>
          <p:cNvSpPr/>
          <p:nvPr/>
        </p:nvSpPr>
        <p:spPr>
          <a:xfrm>
            <a:off x="6326187" y="3372766"/>
            <a:ext cx="1876425" cy="1296000"/>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dirty="0">
                <a:ln>
                  <a:noFill/>
                </a:ln>
                <a:effectLst/>
                <a:uLnTx/>
                <a:uFillTx/>
                <a:latin typeface="Arial" panose="020B0604020202020204"/>
                <a:ea typeface="+mn-ea"/>
                <a:cs typeface="+mn-cs"/>
              </a:rPr>
              <a:t>Operational risk</a:t>
            </a:r>
          </a:p>
        </p:txBody>
      </p:sp>
      <p:sp>
        <p:nvSpPr>
          <p:cNvPr id="26" name="Rectangle: Rounded Corners 25">
            <a:extLst>
              <a:ext uri="{FF2B5EF4-FFF2-40B4-BE49-F238E27FC236}">
                <a16:creationId xmlns:a16="http://schemas.microsoft.com/office/drawing/2014/main" id="{C60A1836-570C-ED86-40C6-3E0A80AE2A18}"/>
              </a:ext>
            </a:extLst>
          </p:cNvPr>
          <p:cNvSpPr>
            <a:spLocks/>
          </p:cNvSpPr>
          <p:nvPr/>
        </p:nvSpPr>
        <p:spPr>
          <a:xfrm>
            <a:off x="8355011" y="3372766"/>
            <a:ext cx="3213101" cy="1296000"/>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Mature ERM framework and extensive controls</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No significant loss events</a:t>
            </a:r>
          </a:p>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Owned by the business</a:t>
            </a:r>
          </a:p>
        </p:txBody>
      </p:sp>
      <p:sp>
        <p:nvSpPr>
          <p:cNvPr id="27" name="Rectangle: Rounded Corners 26">
            <a:extLst>
              <a:ext uri="{FF2B5EF4-FFF2-40B4-BE49-F238E27FC236}">
                <a16:creationId xmlns:a16="http://schemas.microsoft.com/office/drawing/2014/main" id="{52353B26-5C55-F988-185F-C50F27A8EA22}"/>
              </a:ext>
            </a:extLst>
          </p:cNvPr>
          <p:cNvSpPr>
            <a:spLocks/>
          </p:cNvSpPr>
          <p:nvPr/>
        </p:nvSpPr>
        <p:spPr>
          <a:xfrm>
            <a:off x="8355011" y="4979016"/>
            <a:ext cx="3213101" cy="1296000"/>
          </a:xfrm>
          <a:prstGeom prst="roundRect">
            <a:avLst>
              <a:gd name="adj" fmla="val 5448"/>
            </a:avLst>
          </a:prstGeom>
          <a:solidFill>
            <a:schemeClr val="bg1"/>
          </a:solidFill>
          <a:ln w="15875" cap="rnd" cmpd="sng" algn="ctr">
            <a:solidFill>
              <a:schemeClr val="tx2"/>
            </a:solidFill>
            <a:prstDash val="solid"/>
            <a:round/>
            <a:headEnd type="none" w="med" len="med"/>
            <a:tailEnd type="none" w="med" len="med"/>
          </a:ln>
          <a:effectLst/>
        </p:spPr>
        <p:txBody>
          <a:bodyPr rot="0" spcFirstLastPara="0" vertOverflow="overflow" horzOverflow="overflow" vert="horz" wrap="square" lIns="72000" tIns="45720" rIns="45720" bIns="45720" numCol="1" spcCol="0" rtlCol="0" fromWordArt="0" anchor="ctr" anchorCtr="0" forceAA="0" compatLnSpc="1">
            <a:prstTxWarp prst="textNoShape">
              <a:avLst/>
            </a:prstTxWarp>
            <a:noAutofit/>
          </a:bodyPr>
          <a:lstStyle/>
          <a:p>
            <a:pPr marL="180000" marR="0" lvl="0" indent="-180000" algn="l" defTabSz="914400" rtl="0" eaLnBrk="1" fontAlgn="auto" latinLnBrk="0" hangingPunct="1">
              <a:lnSpc>
                <a:spcPct val="100000"/>
              </a:lnSpc>
              <a:spcBef>
                <a:spcPts val="300"/>
              </a:spcBef>
              <a:buClr>
                <a:srgbClr val="00184C"/>
              </a:buClr>
              <a:buSzTx/>
              <a:buFont typeface="Arial" panose="020B0604020202020204" pitchFamily="34" charset="0"/>
              <a:buChar char="•"/>
              <a:tabLst/>
              <a:defRPr/>
            </a:pPr>
            <a:r>
              <a:rPr kumimoji="0" lang="en-US" sz="1200" b="0" i="0" u="none" strike="noStrike" kern="1200" cap="none" spc="0" normalizeH="0" baseline="0" noProof="1">
                <a:ln>
                  <a:noFill/>
                </a:ln>
                <a:solidFill>
                  <a:srgbClr val="001F5B"/>
                </a:solidFill>
                <a:effectLst/>
                <a:uLnTx/>
                <a:uFillTx/>
                <a:latin typeface="Arial" panose="020B0604020202020204" pitchFamily="34" charset="0"/>
                <a:ea typeface="+mn-ea"/>
                <a:cs typeface="Arial" panose="020B0604020202020204" pitchFamily="34" charset="0"/>
              </a:rPr>
              <a:t>Strong relationship with both the PA and FSCA</a:t>
            </a:r>
          </a:p>
        </p:txBody>
      </p:sp>
      <p:sp>
        <p:nvSpPr>
          <p:cNvPr id="24" name="Rectangle: Rounded Corners 23">
            <a:extLst>
              <a:ext uri="{FF2B5EF4-FFF2-40B4-BE49-F238E27FC236}">
                <a16:creationId xmlns:a16="http://schemas.microsoft.com/office/drawing/2014/main" id="{A45AA653-A0AE-C351-9A38-957AA6B7023C}"/>
              </a:ext>
            </a:extLst>
          </p:cNvPr>
          <p:cNvSpPr/>
          <p:nvPr/>
        </p:nvSpPr>
        <p:spPr>
          <a:xfrm>
            <a:off x="6326187" y="4979016"/>
            <a:ext cx="1876425" cy="1296000"/>
          </a:xfrm>
          <a:prstGeom prst="roundRect">
            <a:avLst>
              <a:gd name="adj" fmla="val 8299"/>
            </a:avLst>
          </a:prstGeom>
          <a:solidFill>
            <a:schemeClr val="tx2"/>
          </a:solidFill>
          <a:ln w="15875" cap="flat" cmpd="sng" algn="ctr">
            <a:noFill/>
            <a:prstDash val="solid"/>
            <a:miter lim="800000"/>
          </a:ln>
          <a:effectLst/>
        </p:spPr>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tab pos="4391025" algn="l"/>
              </a:tabLst>
              <a:defRPr/>
            </a:pPr>
            <a:r>
              <a:rPr kumimoji="0" lang="en-US" sz="1200" b="1" i="0" u="none" strike="noStrike" kern="0" cap="none" spc="0" normalizeH="0" baseline="0" noProof="0">
                <a:ln>
                  <a:noFill/>
                </a:ln>
                <a:effectLst/>
                <a:uLnTx/>
                <a:uFillTx/>
                <a:latin typeface="Arial" panose="020B0604020202020204"/>
                <a:ea typeface="+mn-ea"/>
                <a:cs typeface="+mn-cs"/>
              </a:rPr>
              <a:t>Legal and Regulatory risk</a:t>
            </a:r>
            <a:endParaRPr kumimoji="0" lang="en-US" sz="1200" b="1" i="0" u="none" strike="noStrike" kern="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939937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43883D-EBA4-E84D-623B-4F5CB43E32A1}"/>
              </a:ext>
            </a:extLst>
          </p:cNvPr>
          <p:cNvSpPr>
            <a:spLocks noGrp="1"/>
          </p:cNvSpPr>
          <p:nvPr>
            <p:ph type="body" sz="quarter" idx="11"/>
          </p:nvPr>
        </p:nvSpPr>
        <p:spPr/>
        <p:txBody>
          <a:bodyPr>
            <a:normAutofit fontScale="92500" lnSpcReduction="10000"/>
          </a:bodyPr>
          <a:lstStyle/>
          <a:p>
            <a:r>
              <a:rPr lang="en-US" dirty="0"/>
              <a:t>Reinsurance Program</a:t>
            </a:r>
          </a:p>
        </p:txBody>
      </p:sp>
      <p:sp>
        <p:nvSpPr>
          <p:cNvPr id="5" name="Text Placeholder 4">
            <a:extLst>
              <a:ext uri="{FF2B5EF4-FFF2-40B4-BE49-F238E27FC236}">
                <a16:creationId xmlns:a16="http://schemas.microsoft.com/office/drawing/2014/main" id="{7B8F76F0-8B03-618C-D0F4-E6DF0015FC2B}"/>
              </a:ext>
            </a:extLst>
          </p:cNvPr>
          <p:cNvSpPr>
            <a:spLocks noGrp="1"/>
          </p:cNvSpPr>
          <p:nvPr>
            <p:ph type="body" sz="quarter" idx="15"/>
          </p:nvPr>
        </p:nvSpPr>
        <p:spPr/>
        <p:txBody>
          <a:bodyPr/>
          <a:lstStyle/>
          <a:p>
            <a:endParaRPr lang="en-US"/>
          </a:p>
        </p:txBody>
      </p:sp>
      <p:sp>
        <p:nvSpPr>
          <p:cNvPr id="6" name="Rectangle: Rounded Corners 5">
            <a:extLst>
              <a:ext uri="{FF2B5EF4-FFF2-40B4-BE49-F238E27FC236}">
                <a16:creationId xmlns:a16="http://schemas.microsoft.com/office/drawing/2014/main" id="{795ADFC4-7409-1088-061E-A29E625CB21E}"/>
              </a:ext>
            </a:extLst>
          </p:cNvPr>
          <p:cNvSpPr>
            <a:spLocks/>
          </p:cNvSpPr>
          <p:nvPr/>
        </p:nvSpPr>
        <p:spPr>
          <a:xfrm>
            <a:off x="634521" y="1766516"/>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Extensive per risk and per event reinsurance program</a:t>
            </a:r>
          </a:p>
        </p:txBody>
      </p:sp>
      <p:sp>
        <p:nvSpPr>
          <p:cNvPr id="7" name="Rectangle: Rounded Corners 6">
            <a:extLst>
              <a:ext uri="{FF2B5EF4-FFF2-40B4-BE49-F238E27FC236}">
                <a16:creationId xmlns:a16="http://schemas.microsoft.com/office/drawing/2014/main" id="{814DE7D9-9266-83F3-54D2-BF39CA3191F6}"/>
              </a:ext>
            </a:extLst>
          </p:cNvPr>
          <p:cNvSpPr>
            <a:spLocks/>
          </p:cNvSpPr>
          <p:nvPr/>
        </p:nvSpPr>
        <p:spPr>
          <a:xfrm>
            <a:off x="634521" y="2540965"/>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Maximum exposure per risk of R100 million.</a:t>
            </a:r>
          </a:p>
        </p:txBody>
      </p:sp>
      <p:sp>
        <p:nvSpPr>
          <p:cNvPr id="10" name="Rectangle: Rounded Corners 9">
            <a:extLst>
              <a:ext uri="{FF2B5EF4-FFF2-40B4-BE49-F238E27FC236}">
                <a16:creationId xmlns:a16="http://schemas.microsoft.com/office/drawing/2014/main" id="{8C776D66-0D8F-E7F0-5EFC-8CDE9BE1EC4A}"/>
              </a:ext>
            </a:extLst>
          </p:cNvPr>
          <p:cNvSpPr>
            <a:spLocks/>
          </p:cNvSpPr>
          <p:nvPr/>
        </p:nvSpPr>
        <p:spPr>
          <a:xfrm>
            <a:off x="634521" y="3315414"/>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Per event catastrophe deductible of R1.0 billion, Santam is building a catastrophe reserve (June 2025: R470m) as a buffer against catastrophe losses greater than R500m.</a:t>
            </a:r>
          </a:p>
        </p:txBody>
      </p:sp>
      <p:sp>
        <p:nvSpPr>
          <p:cNvPr id="12" name="Rectangle: Rounded Corners 11">
            <a:extLst>
              <a:ext uri="{FF2B5EF4-FFF2-40B4-BE49-F238E27FC236}">
                <a16:creationId xmlns:a16="http://schemas.microsoft.com/office/drawing/2014/main" id="{6C296029-88FF-7300-1C58-2D8188BD3838}"/>
              </a:ext>
            </a:extLst>
          </p:cNvPr>
          <p:cNvSpPr>
            <a:spLocks/>
          </p:cNvSpPr>
          <p:nvPr/>
        </p:nvSpPr>
        <p:spPr>
          <a:xfrm>
            <a:off x="634521" y="4089863"/>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Purchased R12.3 billion of catastrophe reinsurance cover (greater than a 1-in-250 modelled earthquake loss based on Santam’s exposure).</a:t>
            </a:r>
          </a:p>
        </p:txBody>
      </p:sp>
      <p:sp>
        <p:nvSpPr>
          <p:cNvPr id="14" name="Rectangle: Rounded Corners 13">
            <a:extLst>
              <a:ext uri="{FF2B5EF4-FFF2-40B4-BE49-F238E27FC236}">
                <a16:creationId xmlns:a16="http://schemas.microsoft.com/office/drawing/2014/main" id="{F8BBBBA0-94F8-128A-409C-309172CAB7A3}"/>
              </a:ext>
            </a:extLst>
          </p:cNvPr>
          <p:cNvSpPr>
            <a:spLocks/>
          </p:cNvSpPr>
          <p:nvPr/>
        </p:nvSpPr>
        <p:spPr>
          <a:xfrm>
            <a:off x="634521" y="4864312"/>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Strong relationship with global reinsurance market as Santam is the largest purchaser of reinsurance in South Africa.</a:t>
            </a:r>
          </a:p>
        </p:txBody>
      </p:sp>
      <p:sp>
        <p:nvSpPr>
          <p:cNvPr id="15" name="Rectangle: Rounded Corners 14">
            <a:extLst>
              <a:ext uri="{FF2B5EF4-FFF2-40B4-BE49-F238E27FC236}">
                <a16:creationId xmlns:a16="http://schemas.microsoft.com/office/drawing/2014/main" id="{79C2669C-A260-2F8F-A07F-4AADFEBB4700}"/>
              </a:ext>
            </a:extLst>
          </p:cNvPr>
          <p:cNvSpPr>
            <a:spLocks/>
          </p:cNvSpPr>
          <p:nvPr/>
        </p:nvSpPr>
        <p:spPr>
          <a:xfrm>
            <a:off x="634521" y="5638759"/>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Risk appetite requires that Santam only deals with reinsurers with an international credit rating of  A- or higher.</a:t>
            </a:r>
          </a:p>
        </p:txBody>
      </p:sp>
      <p:sp>
        <p:nvSpPr>
          <p:cNvPr id="3" name="Oval 2">
            <a:extLst>
              <a:ext uri="{FF2B5EF4-FFF2-40B4-BE49-F238E27FC236}">
                <a16:creationId xmlns:a16="http://schemas.microsoft.com/office/drawing/2014/main" id="{FC5C6191-0E2B-D6E7-852D-0225A523D6B9}"/>
              </a:ext>
            </a:extLst>
          </p:cNvPr>
          <p:cNvSpPr/>
          <p:nvPr/>
        </p:nvSpPr>
        <p:spPr>
          <a:xfrm>
            <a:off x="-1448420" y="670469"/>
            <a:ext cx="914400"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100" b="1" dirty="0">
                <a:solidFill>
                  <a:schemeClr val="tx1"/>
                </a:solidFill>
              </a:rPr>
              <a:t>Option 1</a:t>
            </a:r>
          </a:p>
        </p:txBody>
      </p:sp>
    </p:spTree>
    <p:extLst>
      <p:ext uri="{BB962C8B-B14F-4D97-AF65-F5344CB8AC3E}">
        <p14:creationId xmlns:p14="http://schemas.microsoft.com/office/powerpoint/2010/main" val="235435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2F828-7C3D-FEF0-B326-068FDC7CBD85}"/>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78B5DD5-FF0B-FB8E-0A72-D8F70D139C8A}"/>
              </a:ext>
            </a:extLst>
          </p:cNvPr>
          <p:cNvSpPr/>
          <p:nvPr/>
        </p:nvSpPr>
        <p:spPr>
          <a:xfrm>
            <a:off x="372535" y="1253192"/>
            <a:ext cx="2811940" cy="5340113"/>
          </a:xfrm>
          <a:prstGeom prst="roundRect">
            <a:avLst>
              <a:gd name="adj" fmla="val 242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A008B736-9021-51C2-99E1-EA5BA7FE1F43}"/>
              </a:ext>
            </a:extLst>
          </p:cNvPr>
          <p:cNvSpPr/>
          <p:nvPr/>
        </p:nvSpPr>
        <p:spPr>
          <a:xfrm>
            <a:off x="3294687" y="1253191"/>
            <a:ext cx="2811940" cy="5337955"/>
          </a:xfrm>
          <a:prstGeom prst="roundRect">
            <a:avLst>
              <a:gd name="adj" fmla="val 242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6A8E1F9E-BBB0-A6BE-B716-0A24FAAD778B}"/>
              </a:ext>
            </a:extLst>
          </p:cNvPr>
          <p:cNvSpPr/>
          <p:nvPr/>
        </p:nvSpPr>
        <p:spPr>
          <a:xfrm>
            <a:off x="6209562" y="1251033"/>
            <a:ext cx="2811940" cy="2406567"/>
          </a:xfrm>
          <a:prstGeom prst="roundRect">
            <a:avLst>
              <a:gd name="adj" fmla="val 2428"/>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5887C7C4-6933-A15A-EF5E-910A272E740B}"/>
              </a:ext>
            </a:extLst>
          </p:cNvPr>
          <p:cNvSpPr/>
          <p:nvPr/>
        </p:nvSpPr>
        <p:spPr>
          <a:xfrm>
            <a:off x="9131714" y="1251033"/>
            <a:ext cx="2811940" cy="5340113"/>
          </a:xfrm>
          <a:prstGeom prst="roundRect">
            <a:avLst>
              <a:gd name="adj" fmla="val 2428"/>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Google Shape;1726;p12">
            <a:extLst>
              <a:ext uri="{FF2B5EF4-FFF2-40B4-BE49-F238E27FC236}">
                <a16:creationId xmlns:a16="http://schemas.microsoft.com/office/drawing/2014/main" id="{0807DEE3-18D4-70C5-C76B-1ACE3D405790}"/>
              </a:ext>
            </a:extLst>
          </p:cNvPr>
          <p:cNvSpPr/>
          <p:nvPr/>
        </p:nvSpPr>
        <p:spPr>
          <a:xfrm>
            <a:off x="496854" y="1251032"/>
            <a:ext cx="2577064" cy="3298386"/>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628650" marR="0" lvl="0" indent="0" algn="ctr" defTabSz="914400" rtl="0" eaLnBrk="1" fontAlgn="auto" latinLnBrk="0" hangingPunct="1">
              <a:lnSpc>
                <a:spcPct val="150000"/>
              </a:lnSpc>
              <a:spcBef>
                <a:spcPts val="0"/>
              </a:spcBef>
              <a:spcAft>
                <a:spcPts val="0"/>
              </a:spcAft>
              <a:buClr>
                <a:srgbClr val="001C3B"/>
              </a:buClr>
              <a:buSzPts val="1200"/>
              <a:buFontTx/>
              <a:buNone/>
              <a:tabLst/>
              <a:defRPr/>
            </a:pPr>
            <a:endParaRPr kumimoji="0" lang="en-US" sz="300" b="1" i="0" u="none" strike="noStrike" kern="1200" cap="none" spc="0" normalizeH="0" baseline="0" noProof="0" dirty="0">
              <a:ln>
                <a:noFill/>
              </a:ln>
              <a:solidFill>
                <a:srgbClr val="001F5B"/>
              </a:solidFill>
              <a:effectLst/>
              <a:uLnTx/>
              <a:uFillTx/>
              <a:latin typeface="Arial Narrow" panose="020B0606020202030204" pitchFamily="34" charset="0"/>
              <a:ea typeface="+mn-ea"/>
              <a:cs typeface="Arial"/>
              <a:sym typeface="Trebuchet MS"/>
            </a:endParaRPr>
          </a:p>
          <a:p>
            <a:pPr marL="0" marR="0" lvl="0" indent="0" defTabSz="914400" rtl="0" eaLnBrk="1" fontAlgn="auto" latinLnBrk="0" hangingPunct="1">
              <a:lnSpc>
                <a:spcPct val="150000"/>
              </a:lnSpc>
              <a:spcBef>
                <a:spcPts val="0"/>
              </a:spcBef>
              <a:spcAft>
                <a:spcPts val="0"/>
              </a:spcAft>
              <a:buClr>
                <a:srgbClr val="001C3B"/>
              </a:buClr>
              <a:buSzPts val="1200"/>
              <a:buFontTx/>
              <a:buNone/>
              <a:tabLst/>
              <a:defRPr/>
            </a:pPr>
            <a:r>
              <a:rPr kumimoji="0" lang="en-US" sz="1800" b="1" i="0" u="none" strike="noStrike" kern="1200" cap="none" spc="0" normalizeH="0" baseline="0" noProof="0" dirty="0">
                <a:ln>
                  <a:noFill/>
                </a:ln>
                <a:solidFill>
                  <a:srgbClr val="001F5B"/>
                </a:solidFill>
                <a:effectLst/>
                <a:uLnTx/>
                <a:uFillTx/>
                <a:latin typeface="Arial Narrow"/>
                <a:ea typeface="+mn-ea"/>
                <a:cs typeface="Arial"/>
                <a:sym typeface="Trebuchet MS"/>
              </a:rPr>
              <a:t>Background</a:t>
            </a:r>
            <a:r>
              <a:rPr kumimoji="0" lang="en-US" sz="2000" b="1" i="0" u="none" strike="noStrike" kern="1200" cap="none" spc="0" normalizeH="0" baseline="0" noProof="0" dirty="0">
                <a:ln>
                  <a:noFill/>
                </a:ln>
                <a:solidFill>
                  <a:srgbClr val="001F5B"/>
                </a:solidFill>
                <a:effectLst/>
                <a:uLnTx/>
                <a:uFillTx/>
                <a:latin typeface="Arial"/>
                <a:ea typeface="+mn-ea"/>
                <a:cs typeface="Arial"/>
                <a:sym typeface="Trebuchet MS"/>
              </a:rPr>
              <a:t> </a:t>
            </a:r>
            <a:endParaRPr kumimoji="0" lang="en-US" sz="1800" b="1" i="0" u="none" strike="noStrike" kern="1200" cap="none" spc="0" normalizeH="0" baseline="0" noProof="0" dirty="0">
              <a:ln>
                <a:noFill/>
              </a:ln>
              <a:solidFill>
                <a:srgbClr val="001F5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600"/>
              </a:spcBef>
              <a:spcAft>
                <a:spcPts val="0"/>
              </a:spcAft>
              <a:buClrTx/>
              <a:buSzTx/>
              <a:buFontTx/>
              <a:buNone/>
              <a:tabLst/>
              <a:defRPr/>
            </a:pPr>
            <a:endParaRPr kumimoji="0" lang="en-US" sz="9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Santam has received in-principle approval from the Lloyd’s council to set up a Santam Syndicate, with a planned gross written premium of approximately £300 - 400 million for 2026.</a:t>
            </a:r>
          </a:p>
          <a:p>
            <a:pPr marL="0" marR="0" lvl="0" indent="0" defTabSz="914400" rtl="0" eaLnBrk="1" fontAlgn="base" latinLnBrk="0" hangingPunct="1">
              <a:lnSpc>
                <a:spcPct val="100000"/>
              </a:lnSpc>
              <a:spcBef>
                <a:spcPts val="600"/>
              </a:spcBef>
              <a:spcAft>
                <a:spcPts val="0"/>
              </a:spcAft>
              <a:buClrTx/>
              <a:buSzTx/>
              <a:buFontTx/>
              <a:buNone/>
              <a:tabLst/>
              <a:defRPr/>
            </a:pPr>
            <a:endParaRPr lang="en-US" sz="1300" dirty="0">
              <a:solidFill>
                <a:srgbClr val="001F5B"/>
              </a:solidFill>
              <a:latin typeface="Arial"/>
              <a:cs typeface="Arial"/>
            </a:endParaRPr>
          </a:p>
          <a:p>
            <a:pPr marL="0" marR="0" lvl="0" indent="0" defTabSz="914400" rtl="0" eaLnBrk="1" fontAlgn="base" latinLnBrk="0" hangingPunct="1">
              <a:lnSpc>
                <a:spcPct val="100000"/>
              </a:lnSpc>
              <a:spcBef>
                <a:spcPts val="600"/>
              </a:spcBef>
              <a:spcAft>
                <a:spcPts val="0"/>
              </a:spcAft>
              <a:buClrTx/>
              <a:buSzTx/>
              <a:buFontTx/>
              <a:buNone/>
              <a:tabLst/>
              <a:defRPr/>
            </a:pPr>
            <a:r>
              <a:rPr lang="en-US" sz="1300" dirty="0">
                <a:solidFill>
                  <a:srgbClr val="001F5B"/>
                </a:solidFill>
                <a:latin typeface="Arial"/>
                <a:cs typeface="Arial"/>
              </a:rPr>
              <a:t>Lloyd’s syndicate capital requirement (LSM) will be </a:t>
            </a:r>
            <a:r>
              <a:rPr kumimoji="0" lang="en-US" sz="1300" b="0" i="0" u="none" strike="noStrike" kern="1200" cap="none" spc="0" normalizeH="0" baseline="0" noProof="0" dirty="0">
                <a:ln>
                  <a:noFill/>
                </a:ln>
                <a:solidFill>
                  <a:srgbClr val="001F5B"/>
                </a:solidFill>
                <a:effectLst/>
                <a:uLnTx/>
                <a:uFillTx/>
                <a:latin typeface="Arial"/>
                <a:ea typeface="+mn-ea"/>
                <a:cs typeface="Arial"/>
              </a:rPr>
              <a:t>funded through surplus capital.</a:t>
            </a:r>
          </a:p>
          <a:p>
            <a:pPr marL="0" marR="0" lvl="0" indent="0" defTabSz="914400" rtl="0" eaLnBrk="1" fontAlgn="base" latinLnBrk="0" hangingPunct="1">
              <a:lnSpc>
                <a:spcPct val="100000"/>
              </a:lnSpc>
              <a:spcBef>
                <a:spcPts val="600"/>
              </a:spcBef>
              <a:spcAft>
                <a:spcPts val="0"/>
              </a:spcAft>
              <a:buClrTx/>
              <a:buSzTx/>
              <a:buFontTx/>
              <a:buNone/>
              <a:tabLst/>
              <a:defRPr/>
            </a:pP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a:spcBef>
                <a:spcPts val="600"/>
              </a:spcBef>
              <a:spcAft>
                <a:spcPts val="0"/>
              </a:spcAft>
              <a:defRPr/>
            </a:pPr>
            <a:r>
              <a:rPr lang="en-US" sz="1300" dirty="0">
                <a:solidFill>
                  <a:srgbClr val="001F5B"/>
                </a:solidFill>
                <a:latin typeface="Arial" panose="020B0604020202020204" pitchFamily="34" charset="0"/>
                <a:cs typeface="Arial" panose="020B0604020202020204" pitchFamily="34" charset="0"/>
              </a:rPr>
              <a:t>The R2bn issuance has been designed to replace the R1bn SNT05 note, which is callable in November 2025, and to support the Santam Group's regulatory capital requirements following growth through the Lloyd’s syndicate – Santam Syndicate 1918.</a:t>
            </a: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marL="0" marR="0" lvl="0" indent="0" algn="ctr" defTabSz="914400" rtl="0" eaLnBrk="1" fontAlgn="base"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001F5B"/>
              </a:solidFill>
              <a:effectLst/>
              <a:uLnTx/>
              <a:uFillTx/>
              <a:latin typeface="Arial" charset="0"/>
              <a:ea typeface="+mn-ea"/>
              <a:cs typeface="+mn-cs"/>
            </a:endParaRPr>
          </a:p>
        </p:txBody>
      </p:sp>
      <p:sp>
        <p:nvSpPr>
          <p:cNvPr id="15" name="Google Shape;1726;p12">
            <a:extLst>
              <a:ext uri="{FF2B5EF4-FFF2-40B4-BE49-F238E27FC236}">
                <a16:creationId xmlns:a16="http://schemas.microsoft.com/office/drawing/2014/main" id="{FBFDD39D-78C3-4302-544C-F096D1ED9B34}"/>
              </a:ext>
            </a:extLst>
          </p:cNvPr>
          <p:cNvSpPr/>
          <p:nvPr/>
        </p:nvSpPr>
        <p:spPr>
          <a:xfrm>
            <a:off x="3414072" y="1251033"/>
            <a:ext cx="2692555" cy="5340113"/>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717550" marR="0" lvl="0" indent="0" algn="ctr" defTabSz="914400" rtl="0" eaLnBrk="1" fontAlgn="auto" latinLnBrk="0" hangingPunct="1">
              <a:lnSpc>
                <a:spcPct val="100000"/>
              </a:lnSpc>
              <a:spcBef>
                <a:spcPts val="0"/>
              </a:spcBef>
              <a:spcAft>
                <a:spcPts val="0"/>
              </a:spcAft>
              <a:buClr>
                <a:srgbClr val="001C3B"/>
              </a:buClr>
              <a:buSzPts val="1200"/>
              <a:buFont typeface="Trebuchet MS"/>
              <a:buNone/>
              <a:tabLst/>
              <a:defRPr/>
            </a:pPr>
            <a:endParaRPr kumimoji="0" lang="en-US" sz="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a:sym typeface="Trebuchet MS"/>
            </a:endParaRPr>
          </a:p>
          <a:p>
            <a:pPr marL="0" marR="0" lvl="0" indent="0" defTabSz="914400" rtl="0" eaLnBrk="1" fontAlgn="auto" latinLnBrk="0" hangingPunct="1">
              <a:lnSpc>
                <a:spcPct val="100000"/>
              </a:lnSpc>
              <a:spcBef>
                <a:spcPts val="0"/>
              </a:spcBef>
              <a:spcAft>
                <a:spcPts val="0"/>
              </a:spcAft>
              <a:buClr>
                <a:srgbClr val="001C3B"/>
              </a:buClr>
              <a:buSzPts val="1200"/>
              <a:buFont typeface="Trebuchet MS"/>
              <a:buNone/>
              <a:tabLst/>
              <a:defRPr/>
            </a:pPr>
            <a:r>
              <a:rPr lang="en-US" b="1" dirty="0">
                <a:solidFill>
                  <a:srgbClr val="FFFFFF"/>
                </a:solidFill>
                <a:latin typeface="Arial Narrow"/>
                <a:cs typeface="Arial"/>
                <a:sym typeface="Trebuchet MS"/>
              </a:rPr>
              <a:t>Performance – 1H25</a:t>
            </a:r>
            <a:endParaRPr lang="en-US" b="1" dirty="0">
              <a:solidFill>
                <a:srgbClr val="FFFFFF"/>
              </a:solidFill>
              <a:latin typeface="Arial Narrow"/>
              <a:cs typeface="Arial"/>
            </a:endParaRPr>
          </a:p>
          <a:p>
            <a:pPr marL="717550" marR="0" lvl="0" indent="0" algn="ctr" defTabSz="914400" rtl="0" eaLnBrk="1" fontAlgn="auto" latinLnBrk="0" hangingPunct="1">
              <a:lnSpc>
                <a:spcPct val="100000"/>
              </a:lnSpc>
              <a:spcBef>
                <a:spcPts val="0"/>
              </a:spcBef>
              <a:spcAft>
                <a:spcPts val="0"/>
              </a:spcAft>
              <a:buClr>
                <a:srgbClr val="001C3B"/>
              </a:buClr>
              <a:buSzPts val="1200"/>
              <a:buFont typeface="Trebuchet MS"/>
              <a:buNone/>
              <a:tabLst/>
              <a:defRPr/>
            </a:pPr>
            <a:endParaRPr kumimoji="0" lang="en-US" sz="1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a:sym typeface="Trebuchet MS"/>
            </a:endParaRPr>
          </a:p>
          <a:p>
            <a:pPr marL="0" marR="0" lvl="0" indent="0" algn="ctr" defTabSz="914400" rtl="0" eaLnBrk="1" fontAlgn="base" latinLnBrk="0" hangingPunct="1">
              <a:lnSpc>
                <a:spcPct val="100000"/>
              </a:lnSpc>
              <a:spcBef>
                <a:spcPts val="1200"/>
              </a:spcBef>
              <a:spcAft>
                <a:spcPts val="0"/>
              </a:spcAft>
              <a:buClrTx/>
              <a:buSzTx/>
              <a:buFontTx/>
              <a:buNone/>
              <a:tabLst/>
              <a:defRPr/>
            </a:pPr>
            <a:endParaRPr kumimoji="0" lang="en-US" sz="100" b="0" i="0" u="none" strike="noStrike" kern="1200" cap="none" spc="0" normalizeH="0" baseline="0" noProof="0" dirty="0">
              <a:ln>
                <a:noFill/>
              </a:ln>
              <a:solidFill>
                <a:srgbClr val="FFFFFF"/>
              </a:solidFill>
              <a:effectLst/>
              <a:uLnTx/>
              <a:uFillTx/>
              <a:latin typeface="Arial"/>
              <a:ea typeface="+mn-ea"/>
              <a:cs typeface="Arial"/>
            </a:endParaRPr>
          </a:p>
          <a:p>
            <a:pPr marL="0" marR="0" lvl="0" indent="0" defTabSz="914400" rtl="0" eaLnBrk="1" fontAlgn="base" latinLnBrk="0" hangingPunct="1">
              <a:lnSpc>
                <a:spcPct val="100000"/>
              </a:lnSpc>
              <a:spcBef>
                <a:spcPts val="120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a:rPr>
              <a:t>Conventional insurance </a:t>
            </a:r>
            <a:br>
              <a:rPr kumimoji="0" lang="en-US" sz="1300" b="0" i="0" u="none" strike="noStrike" kern="1200" cap="none" spc="0" normalizeH="0" baseline="0" noProof="0" dirty="0">
                <a:ln>
                  <a:noFill/>
                </a:ln>
                <a:solidFill>
                  <a:srgbClr val="FFFFFF"/>
                </a:solidFill>
                <a:effectLst/>
                <a:uLnTx/>
                <a:uFillTx/>
                <a:latin typeface="Arial"/>
                <a:ea typeface="+mn-ea"/>
                <a:cs typeface="Arial"/>
              </a:rPr>
            </a:br>
            <a:r>
              <a:rPr kumimoji="0" lang="en-US" sz="1300" b="0" i="0" u="none" strike="noStrike" kern="1200" cap="none" spc="0" normalizeH="0" baseline="0" noProof="0" dirty="0">
                <a:ln>
                  <a:noFill/>
                </a:ln>
                <a:solidFill>
                  <a:srgbClr val="FFFFFF"/>
                </a:solidFill>
                <a:effectLst/>
                <a:uLnTx/>
                <a:uFillTx/>
                <a:latin typeface="Arial"/>
                <a:ea typeface="+mn-ea"/>
                <a:cs typeface="Arial"/>
              </a:rPr>
              <a:t>GWP growth of </a:t>
            </a:r>
            <a:r>
              <a:rPr lang="en-US" sz="1300" b="1" dirty="0">
                <a:solidFill>
                  <a:srgbClr val="277EFC"/>
                </a:solidFill>
                <a:latin typeface="Arial"/>
                <a:cs typeface="Arial"/>
              </a:rPr>
              <a:t>10% </a:t>
            </a:r>
            <a:br>
              <a:rPr kumimoji="0" lang="en-US" sz="1300" b="0" i="0" u="none" strike="noStrike" kern="1200" cap="none" spc="0" normalizeH="0" baseline="0" noProof="0" dirty="0">
                <a:ln>
                  <a:noFill/>
                </a:ln>
                <a:solidFill>
                  <a:srgbClr val="FFFFFF"/>
                </a:solidFill>
                <a:effectLst/>
                <a:uLnTx/>
                <a:uFillTx/>
                <a:latin typeface="Arial"/>
                <a:ea typeface="+mn-ea"/>
                <a:cs typeface="Arial"/>
              </a:rPr>
            </a:br>
            <a:r>
              <a:rPr kumimoji="0" lang="en-US" sz="1300" b="0" i="0" u="none" strike="noStrike" kern="1200" cap="none" spc="0" normalizeH="0" baseline="0" noProof="0" dirty="0">
                <a:ln>
                  <a:noFill/>
                </a:ln>
                <a:solidFill>
                  <a:srgbClr val="FFFFFF"/>
                </a:solidFill>
                <a:effectLst/>
                <a:uLnTx/>
                <a:uFillTx/>
                <a:latin typeface="Arial"/>
                <a:ea typeface="+mn-ea"/>
                <a:cs typeface="Arial"/>
              </a:rPr>
              <a:t>(2024: </a:t>
            </a:r>
            <a:r>
              <a:rPr lang="en-US" sz="1300" b="1" dirty="0">
                <a:solidFill>
                  <a:srgbClr val="277EFC"/>
                </a:solidFill>
                <a:latin typeface="Arial"/>
                <a:cs typeface="Arial"/>
              </a:rPr>
              <a:t>8%</a:t>
            </a:r>
            <a:r>
              <a:rPr kumimoji="0" lang="en-US" sz="1300" b="0" i="0" u="none" strike="noStrike" kern="1200" cap="none" spc="0" normalizeH="0" baseline="0" noProof="0" dirty="0">
                <a:ln>
                  <a:noFill/>
                </a:ln>
                <a:solidFill>
                  <a:srgbClr val="FFFFFF"/>
                </a:solidFill>
                <a:effectLst/>
                <a:uLnTx/>
                <a:uFillTx/>
                <a:latin typeface="Arial"/>
                <a:ea typeface="+mn-ea"/>
                <a:cs typeface="Arial"/>
              </a:rPr>
              <a:t>)</a:t>
            </a:r>
          </a:p>
          <a:p>
            <a:pPr marL="0" marR="0" lvl="0" indent="0" defTabSz="914400" rtl="0" eaLnBrk="1" fontAlgn="base" latinLnBrk="0" hangingPunct="1">
              <a:lnSpc>
                <a:spcPct val="100000"/>
              </a:lnSpc>
              <a:spcBef>
                <a:spcPts val="120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a:rPr>
              <a:t>Conventional insurance </a:t>
            </a:r>
            <a:br>
              <a:rPr kumimoji="0" lang="en-US" sz="1300" b="0" i="0" u="none" strike="noStrike" kern="1200" cap="none" spc="0" normalizeH="0" baseline="0" noProof="0" dirty="0">
                <a:ln>
                  <a:noFill/>
                </a:ln>
                <a:solidFill>
                  <a:srgbClr val="FFFFFF"/>
                </a:solidFill>
                <a:effectLst/>
                <a:uLnTx/>
                <a:uFillTx/>
                <a:latin typeface="Arial"/>
                <a:ea typeface="+mn-ea"/>
                <a:cs typeface="Arial"/>
              </a:rPr>
            </a:br>
            <a:r>
              <a:rPr kumimoji="0" lang="en-US" sz="1300" b="0" i="0" u="none" strike="noStrike" kern="1200" cap="none" spc="0" normalizeH="0" baseline="0" noProof="0" dirty="0">
                <a:ln>
                  <a:noFill/>
                </a:ln>
                <a:solidFill>
                  <a:srgbClr val="FFFFFF"/>
                </a:solidFill>
                <a:effectLst/>
                <a:uLnTx/>
                <a:uFillTx/>
                <a:latin typeface="Arial"/>
                <a:ea typeface="+mn-ea"/>
                <a:cs typeface="Arial"/>
              </a:rPr>
              <a:t>NEP growth of </a:t>
            </a:r>
            <a:r>
              <a:rPr lang="en-US" sz="1300" b="1" dirty="0">
                <a:solidFill>
                  <a:srgbClr val="277EFC"/>
                </a:solidFill>
                <a:latin typeface="Arial"/>
                <a:cs typeface="Arial"/>
              </a:rPr>
              <a:t>16%</a:t>
            </a:r>
            <a:br>
              <a:rPr kumimoji="0" lang="en-US" sz="1300" b="0" i="0" u="none" strike="noStrike" kern="1200" cap="none" spc="0" normalizeH="0" baseline="0" noProof="0" dirty="0">
                <a:ln>
                  <a:noFill/>
                </a:ln>
                <a:solidFill>
                  <a:srgbClr val="FFFFFF"/>
                </a:solidFill>
                <a:effectLst/>
                <a:uLnTx/>
                <a:uFillTx/>
                <a:latin typeface="Arial"/>
                <a:ea typeface="+mn-ea"/>
                <a:cs typeface="Arial"/>
              </a:rPr>
            </a:br>
            <a:r>
              <a:rPr kumimoji="0" lang="en-US" sz="1300" b="0" i="0" u="none" strike="noStrike" kern="1200" cap="none" spc="0" normalizeH="0" baseline="0" noProof="0" dirty="0">
                <a:ln>
                  <a:noFill/>
                </a:ln>
                <a:solidFill>
                  <a:srgbClr val="FFFFFF"/>
                </a:solidFill>
                <a:effectLst/>
                <a:uLnTx/>
                <a:uFillTx/>
                <a:latin typeface="Arial"/>
                <a:ea typeface="+mn-ea"/>
                <a:cs typeface="Arial"/>
              </a:rPr>
              <a:t>(2024: </a:t>
            </a:r>
            <a:r>
              <a:rPr lang="en-US" sz="1300" b="1" dirty="0">
                <a:solidFill>
                  <a:srgbClr val="277EFC"/>
                </a:solidFill>
                <a:latin typeface="Arial"/>
                <a:cs typeface="Arial"/>
              </a:rPr>
              <a:t>7%</a:t>
            </a:r>
            <a:r>
              <a:rPr kumimoji="0" lang="en-US" sz="1300" b="0" i="0" u="none" strike="noStrike" kern="1200" cap="none" spc="0" normalizeH="0" baseline="0" noProof="0" dirty="0">
                <a:ln>
                  <a:noFill/>
                </a:ln>
                <a:solidFill>
                  <a:srgbClr val="FFFFFF"/>
                </a:solidFill>
                <a:effectLst/>
                <a:uLnTx/>
                <a:uFillTx/>
                <a:latin typeface="Arial"/>
                <a:ea typeface="+mn-ea"/>
                <a:cs typeface="Arial"/>
              </a:rPr>
              <a:t>)</a:t>
            </a:r>
          </a:p>
          <a:p>
            <a:pPr marL="0" marR="0" lvl="0" indent="0" defTabSz="914400" rtl="0" eaLnBrk="1" fontAlgn="base" latinLnBrk="0" hangingPunct="1">
              <a:lnSpc>
                <a:spcPct val="100000"/>
              </a:lnSpc>
              <a:spcBef>
                <a:spcPts val="120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a:rPr>
              <a:t>Underwriting margin for conventional insurance business of </a:t>
            </a:r>
            <a:r>
              <a:rPr kumimoji="0" lang="en-US" sz="1300" b="1" i="0" u="none" strike="noStrike" kern="1200" cap="none" spc="0" normalizeH="0" baseline="0" noProof="0" dirty="0">
                <a:ln>
                  <a:noFill/>
                </a:ln>
                <a:solidFill>
                  <a:srgbClr val="277EFC"/>
                </a:solidFill>
                <a:effectLst/>
                <a:uLnTx/>
                <a:uFillTx/>
                <a:latin typeface="Arial"/>
                <a:ea typeface="+mn-ea"/>
                <a:cs typeface="Arial"/>
              </a:rPr>
              <a:t>11.3% </a:t>
            </a:r>
            <a:r>
              <a:rPr kumimoji="0" lang="en-US" sz="1300" b="0" i="0" u="none" strike="noStrike" kern="1200" cap="none" spc="0" normalizeH="0" baseline="0" noProof="0" dirty="0">
                <a:ln>
                  <a:noFill/>
                </a:ln>
                <a:solidFill>
                  <a:srgbClr val="FFFFFF"/>
                </a:solidFill>
                <a:effectLst/>
                <a:uLnTx/>
                <a:uFillTx/>
                <a:latin typeface="Arial"/>
                <a:ea typeface="+mn-ea"/>
                <a:cs typeface="Arial"/>
              </a:rPr>
              <a:t>(2024: </a:t>
            </a:r>
            <a:r>
              <a:rPr kumimoji="0" lang="en-US" sz="1300" b="1" i="0" u="none" strike="noStrike" kern="1200" cap="none" spc="0" normalizeH="0" baseline="0" noProof="0" dirty="0">
                <a:ln>
                  <a:noFill/>
                </a:ln>
                <a:solidFill>
                  <a:srgbClr val="277EFC"/>
                </a:solidFill>
                <a:effectLst/>
                <a:uLnTx/>
                <a:uFillTx/>
                <a:latin typeface="Arial"/>
                <a:ea typeface="+mn-ea"/>
                <a:cs typeface="Arial"/>
              </a:rPr>
              <a:t>6.5%</a:t>
            </a:r>
            <a:r>
              <a:rPr kumimoji="0" lang="en-US" sz="1300" b="0" i="0" u="none" strike="noStrike" kern="1200" cap="none" spc="0" normalizeH="0" baseline="0" noProof="0" dirty="0">
                <a:ln>
                  <a:noFill/>
                </a:ln>
                <a:solidFill>
                  <a:srgbClr val="FFFFFF"/>
                </a:solidFill>
                <a:effectLst/>
                <a:uLnTx/>
                <a:uFillTx/>
                <a:latin typeface="Arial"/>
                <a:ea typeface="+mn-ea"/>
                <a:cs typeface="Arial"/>
              </a:rPr>
              <a:t>)</a:t>
            </a:r>
          </a:p>
          <a:p>
            <a:pPr marL="0" marR="0" lvl="0" indent="0" defTabSz="914400" rtl="0" eaLnBrk="1" fontAlgn="base" latinLnBrk="0" hangingPunct="1">
              <a:lnSpc>
                <a:spcPct val="100000"/>
              </a:lnSpc>
              <a:spcBef>
                <a:spcPts val="120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a:rPr>
              <a:t>Alternative Risk Transfer earnings of </a:t>
            </a:r>
            <a:r>
              <a:rPr kumimoji="0" lang="en-US" sz="1300" b="1" i="0" u="none" strike="noStrike" kern="1200" cap="none" spc="0" normalizeH="0" baseline="0" noProof="0" dirty="0">
                <a:ln>
                  <a:noFill/>
                </a:ln>
                <a:solidFill>
                  <a:srgbClr val="277EFC"/>
                </a:solidFill>
                <a:effectLst/>
                <a:uLnTx/>
                <a:uFillTx/>
                <a:latin typeface="Arial"/>
                <a:ea typeface="+mn-ea"/>
                <a:cs typeface="Arial"/>
              </a:rPr>
              <a:t>R417 million </a:t>
            </a:r>
            <a:br>
              <a:rPr lang="en-US" sz="1300" b="1" dirty="0">
                <a:solidFill>
                  <a:srgbClr val="277EFC"/>
                </a:solidFill>
                <a:latin typeface="Arial"/>
                <a:cs typeface="Arial"/>
              </a:rPr>
            </a:br>
            <a:r>
              <a:rPr kumimoji="0" lang="en-US" sz="1300" b="0" i="0" u="none" strike="noStrike" kern="1200" cap="none" spc="0" normalizeH="0" baseline="0" noProof="0" dirty="0">
                <a:ln>
                  <a:noFill/>
                </a:ln>
                <a:solidFill>
                  <a:srgbClr val="FFFFFF"/>
                </a:solidFill>
                <a:effectLst/>
                <a:uLnTx/>
                <a:uFillTx/>
                <a:latin typeface="Arial"/>
                <a:ea typeface="+mn-ea"/>
                <a:cs typeface="Arial"/>
              </a:rPr>
              <a:t>(2024: </a:t>
            </a:r>
            <a:r>
              <a:rPr kumimoji="0" lang="en-US" sz="1300" b="1" i="0" u="none" strike="noStrike" kern="1200" cap="none" spc="0" normalizeH="0" baseline="0" noProof="0" dirty="0">
                <a:ln>
                  <a:noFill/>
                </a:ln>
                <a:solidFill>
                  <a:srgbClr val="277EFC"/>
                </a:solidFill>
                <a:effectLst/>
                <a:uLnTx/>
                <a:uFillTx/>
                <a:latin typeface="Arial"/>
                <a:ea typeface="+mn-ea"/>
                <a:cs typeface="Arial"/>
              </a:rPr>
              <a:t>R326 million</a:t>
            </a:r>
            <a:r>
              <a:rPr kumimoji="0" lang="en-US" sz="1300" b="0" i="0" u="none" strike="noStrike" kern="1200" cap="none" spc="0" normalizeH="0" baseline="0" noProof="0" dirty="0">
                <a:ln>
                  <a:noFill/>
                </a:ln>
                <a:solidFill>
                  <a:srgbClr val="FFFFFF"/>
                </a:solidFill>
                <a:effectLst/>
                <a:uLnTx/>
                <a:uFillTx/>
                <a:latin typeface="Arial"/>
                <a:ea typeface="+mn-ea"/>
                <a:cs typeface="Arial"/>
              </a:rPr>
              <a:t>)</a:t>
            </a:r>
          </a:p>
          <a:p>
            <a:pPr marL="0" marR="0" lvl="0" indent="0" defTabSz="914400" rtl="0" eaLnBrk="1" fontAlgn="base" latinLnBrk="0" hangingPunct="1">
              <a:lnSpc>
                <a:spcPct val="100000"/>
              </a:lnSpc>
              <a:spcBef>
                <a:spcPts val="120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a:rPr>
              <a:t>Net income of </a:t>
            </a:r>
            <a:r>
              <a:rPr kumimoji="0" lang="en-US" sz="1300" b="1" i="0" u="none" strike="noStrike" kern="1200" cap="none" spc="0" normalizeH="0" baseline="0" noProof="0" dirty="0">
                <a:ln>
                  <a:noFill/>
                </a:ln>
                <a:solidFill>
                  <a:srgbClr val="277EFC"/>
                </a:solidFill>
                <a:effectLst/>
                <a:uLnTx/>
                <a:uFillTx/>
                <a:latin typeface="Arial"/>
                <a:ea typeface="+mn-ea"/>
                <a:cs typeface="Arial"/>
              </a:rPr>
              <a:t>R2 045 million</a:t>
            </a:r>
          </a:p>
          <a:p>
            <a:pPr marL="0" marR="0" lvl="0" indent="0" defTabSz="9144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a:rPr>
              <a:t>(2024: </a:t>
            </a:r>
            <a:r>
              <a:rPr kumimoji="0" lang="en-US" sz="1300" b="1" i="0" u="none" strike="noStrike" kern="1200" cap="none" spc="0" normalizeH="0" baseline="0" noProof="0" dirty="0">
                <a:ln>
                  <a:noFill/>
                </a:ln>
                <a:solidFill>
                  <a:srgbClr val="277EFC"/>
                </a:solidFill>
                <a:effectLst/>
                <a:uLnTx/>
                <a:uFillTx/>
                <a:latin typeface="Arial"/>
                <a:ea typeface="+mn-ea"/>
                <a:cs typeface="Arial"/>
              </a:rPr>
              <a:t>R1 718 million</a:t>
            </a:r>
            <a:r>
              <a:rPr kumimoji="0" lang="en-US" sz="1300" b="0" i="0" u="none" strike="noStrike" kern="1200" cap="none" spc="0" normalizeH="0" baseline="0" noProof="0" dirty="0">
                <a:ln>
                  <a:noFill/>
                </a:ln>
                <a:solidFill>
                  <a:srgbClr val="FFFFFF"/>
                </a:solidFill>
                <a:effectLst/>
                <a:uLnTx/>
                <a:uFillTx/>
                <a:latin typeface="Arial"/>
                <a:ea typeface="+mn-ea"/>
                <a:cs typeface="Arial"/>
              </a:rPr>
              <a:t>)</a:t>
            </a:r>
          </a:p>
          <a:p>
            <a:pPr marL="0" marR="0" lvl="0" indent="0" defTabSz="914400" rtl="0" eaLnBrk="1" fontAlgn="base" latinLnBrk="0" hangingPunct="1">
              <a:lnSpc>
                <a:spcPct val="100000"/>
              </a:lnSpc>
              <a:spcBef>
                <a:spcPts val="120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a:rPr>
              <a:t>Return on capital of </a:t>
            </a:r>
            <a:r>
              <a:rPr kumimoji="0" lang="en-US" sz="1300" b="1" i="0" u="none" strike="noStrike" kern="1200" cap="none" spc="0" normalizeH="0" baseline="0" noProof="0" dirty="0">
                <a:ln>
                  <a:noFill/>
                </a:ln>
                <a:solidFill>
                  <a:srgbClr val="277EFC"/>
                </a:solidFill>
                <a:effectLst/>
                <a:uLnTx/>
                <a:uFillTx/>
                <a:latin typeface="Arial"/>
                <a:ea typeface="+mn-ea"/>
                <a:cs typeface="Arial"/>
              </a:rPr>
              <a:t>33.2% </a:t>
            </a:r>
            <a:br>
              <a:rPr kumimoji="0" lang="en-US" sz="1300" b="1" i="0" u="none" strike="noStrike" kern="1200" cap="none" spc="0" normalizeH="0" baseline="0" noProof="0" dirty="0">
                <a:ln>
                  <a:noFill/>
                </a:ln>
                <a:solidFill>
                  <a:srgbClr val="152044"/>
                </a:solidFill>
                <a:effectLst/>
                <a:uLnTx/>
                <a:uFillTx/>
                <a:latin typeface="Arial"/>
                <a:ea typeface="+mn-ea"/>
                <a:cs typeface="Arial"/>
              </a:rPr>
            </a:br>
            <a:r>
              <a:rPr kumimoji="0" lang="en-US" sz="1300" b="0" i="0" u="none" strike="noStrike" kern="1200" cap="none" spc="0" normalizeH="0" baseline="0" noProof="0" dirty="0">
                <a:ln>
                  <a:noFill/>
                </a:ln>
                <a:solidFill>
                  <a:srgbClr val="FFFFFF"/>
                </a:solidFill>
                <a:effectLst/>
                <a:uLnTx/>
                <a:uFillTx/>
                <a:latin typeface="Arial"/>
                <a:ea typeface="+mn-ea"/>
                <a:cs typeface="Arial"/>
              </a:rPr>
              <a:t>(2024: </a:t>
            </a:r>
            <a:r>
              <a:rPr kumimoji="0" lang="en-US" sz="1300" b="1" i="0" u="none" strike="noStrike" kern="1200" cap="none" spc="0" normalizeH="0" baseline="0" noProof="0" dirty="0">
                <a:ln>
                  <a:noFill/>
                </a:ln>
                <a:solidFill>
                  <a:srgbClr val="277EFC"/>
                </a:solidFill>
                <a:effectLst/>
                <a:uLnTx/>
                <a:uFillTx/>
                <a:latin typeface="Arial"/>
                <a:ea typeface="+mn-ea"/>
                <a:cs typeface="Arial"/>
              </a:rPr>
              <a:t>33.6%</a:t>
            </a:r>
            <a:r>
              <a:rPr kumimoji="0" lang="en-US" sz="1300" b="0" i="0" u="none" strike="noStrike" kern="1200" cap="none" spc="0" normalizeH="0" baseline="0" noProof="0" dirty="0">
                <a:ln>
                  <a:noFill/>
                </a:ln>
                <a:solidFill>
                  <a:srgbClr val="FFFFFF"/>
                </a:solidFill>
                <a:effectLst/>
                <a:uLnTx/>
                <a:uFillTx/>
                <a:latin typeface="Arial"/>
                <a:ea typeface="+mn-ea"/>
                <a:cs typeface="Arial"/>
              </a:rPr>
              <a:t>)</a:t>
            </a:r>
          </a:p>
        </p:txBody>
      </p:sp>
      <p:sp>
        <p:nvSpPr>
          <p:cNvPr id="59" name="Google Shape;1726;p12">
            <a:extLst>
              <a:ext uri="{FF2B5EF4-FFF2-40B4-BE49-F238E27FC236}">
                <a16:creationId xmlns:a16="http://schemas.microsoft.com/office/drawing/2014/main" id="{78384921-4A8B-3067-1E6C-01FB3E612963}"/>
              </a:ext>
            </a:extLst>
          </p:cNvPr>
          <p:cNvSpPr/>
          <p:nvPr/>
        </p:nvSpPr>
        <p:spPr>
          <a:xfrm>
            <a:off x="6343226" y="1403501"/>
            <a:ext cx="2532672" cy="2025499"/>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defTabSz="914400" rtl="0" eaLnBrk="1" fontAlgn="auto" latinLnBrk="0" hangingPunct="1">
              <a:lnSpc>
                <a:spcPct val="100000"/>
              </a:lnSpc>
              <a:spcBef>
                <a:spcPts val="0"/>
              </a:spcBef>
              <a:spcAft>
                <a:spcPts val="0"/>
              </a:spcAft>
              <a:buClr>
                <a:srgbClr val="001C3B"/>
              </a:buClr>
              <a:buSzPts val="1200"/>
              <a:buFontTx/>
              <a:buNone/>
              <a:tabLst/>
              <a:defRPr/>
            </a:pPr>
            <a:r>
              <a:rPr kumimoji="0" lang="en-US" sz="1800" b="1" i="0" u="none" strike="noStrike" kern="1200" cap="none" spc="0" normalizeH="0" baseline="0" noProof="0" dirty="0">
                <a:ln>
                  <a:noFill/>
                </a:ln>
                <a:solidFill>
                  <a:srgbClr val="001F5B"/>
                </a:solidFill>
                <a:effectLst/>
                <a:uLnTx/>
                <a:uFillTx/>
                <a:latin typeface="Arial Narrow"/>
                <a:ea typeface="+mn-ea"/>
                <a:cs typeface="Arial"/>
                <a:sym typeface="Trebuchet MS"/>
              </a:rPr>
              <a:t>Financial </a:t>
            </a:r>
            <a:r>
              <a:rPr lang="en-US" b="1" dirty="0">
                <a:solidFill>
                  <a:srgbClr val="001F5B"/>
                </a:solidFill>
                <a:latin typeface="Arial Narrow"/>
                <a:cs typeface="Arial"/>
                <a:sym typeface="Trebuchet MS"/>
              </a:rPr>
              <a:t>Strength – 1H25</a:t>
            </a:r>
            <a:endParaRPr lang="en-US" b="1" dirty="0">
              <a:solidFill>
                <a:srgbClr val="001F5B"/>
              </a:solidFill>
              <a:latin typeface="Arial Narrow"/>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4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Group economic capital </a:t>
            </a:r>
            <a:br>
              <a:rPr kumimoji="0" lang="en-US" sz="1300" b="0" i="0" u="none" strike="noStrike" kern="1200" cap="none" spc="0" normalizeH="0" baseline="0" noProof="0" dirty="0">
                <a:ln>
                  <a:noFill/>
                </a:ln>
                <a:solidFill>
                  <a:srgbClr val="001F5B"/>
                </a:solidFill>
                <a:effectLst/>
                <a:uLnTx/>
                <a:uFillTx/>
                <a:latin typeface="Arial"/>
                <a:ea typeface="+mn-ea"/>
                <a:cs typeface="Arial"/>
              </a:rPr>
            </a:br>
            <a:r>
              <a:rPr kumimoji="0" lang="en-US" sz="1300" b="0" i="0" u="none" strike="noStrike" kern="1200" cap="none" spc="0" normalizeH="0" baseline="0" noProof="0" dirty="0">
                <a:ln>
                  <a:noFill/>
                </a:ln>
                <a:solidFill>
                  <a:srgbClr val="001F5B"/>
                </a:solidFill>
                <a:effectLst/>
                <a:uLnTx/>
                <a:uFillTx/>
                <a:latin typeface="Arial"/>
                <a:ea typeface="+mn-ea"/>
                <a:cs typeface="Arial"/>
              </a:rPr>
              <a:t>coverage ratio of </a:t>
            </a:r>
            <a:r>
              <a:rPr kumimoji="0" lang="en-US" sz="1300" b="1" i="0" u="none" strike="noStrike" kern="1200" cap="none" spc="0" normalizeH="0" baseline="0" noProof="0" dirty="0">
                <a:ln>
                  <a:noFill/>
                </a:ln>
                <a:solidFill>
                  <a:srgbClr val="001F5B"/>
                </a:solidFill>
                <a:effectLst/>
                <a:uLnTx/>
                <a:uFillTx/>
                <a:latin typeface="Arial"/>
                <a:ea typeface="+mn-ea"/>
                <a:cs typeface="Arial"/>
              </a:rPr>
              <a:t>170% </a:t>
            </a:r>
            <a:br>
              <a:rPr kumimoji="0" lang="en-US" sz="1300" b="1" i="0" u="none" strike="noStrike" kern="1200" cap="none" spc="0" normalizeH="0" baseline="0" noProof="0" dirty="0">
                <a:ln>
                  <a:noFill/>
                </a:ln>
                <a:solidFill>
                  <a:srgbClr val="001F5B"/>
                </a:solidFill>
                <a:effectLst/>
                <a:uLnTx/>
                <a:uFillTx/>
                <a:latin typeface="Arial"/>
                <a:ea typeface="+mn-ea"/>
                <a:cs typeface="Arial"/>
              </a:rPr>
            </a:br>
            <a:r>
              <a:rPr kumimoji="0" lang="en-US" sz="1300" b="0" i="0" u="none" strike="noStrike" kern="1200" cap="none" spc="0" normalizeH="0" baseline="0" noProof="0" dirty="0">
                <a:ln>
                  <a:noFill/>
                </a:ln>
                <a:solidFill>
                  <a:srgbClr val="001F5B"/>
                </a:solidFill>
                <a:effectLst/>
                <a:uLnTx/>
                <a:uFillTx/>
                <a:latin typeface="Arial"/>
                <a:ea typeface="+mn-ea"/>
                <a:cs typeface="Arial"/>
              </a:rPr>
              <a:t>(Dec 2024: </a:t>
            </a:r>
            <a:r>
              <a:rPr kumimoji="0" lang="en-US" sz="1300" b="1" i="0" u="none" strike="noStrike" kern="1200" cap="none" spc="0" normalizeH="0" baseline="0" noProof="0" dirty="0">
                <a:ln>
                  <a:noFill/>
                </a:ln>
                <a:solidFill>
                  <a:srgbClr val="001F5B"/>
                </a:solidFill>
                <a:effectLst/>
                <a:uLnTx/>
                <a:uFillTx/>
                <a:latin typeface="Arial"/>
                <a:ea typeface="+mn-ea"/>
                <a:cs typeface="Arial"/>
              </a:rPr>
              <a:t>166%</a:t>
            </a:r>
            <a:r>
              <a:rPr kumimoji="0" lang="en-US" sz="1300" b="0" i="0" u="none" strike="noStrike" kern="1200" cap="none" spc="0" normalizeH="0" baseline="0" noProof="0" dirty="0">
                <a:ln>
                  <a:noFill/>
                </a:ln>
                <a:solidFill>
                  <a:srgbClr val="001F5B"/>
                </a:solidFill>
                <a:effectLst/>
                <a:uLnTx/>
                <a:uFillTx/>
                <a:latin typeface="Arial"/>
                <a:ea typeface="+mn-ea"/>
                <a:cs typeface="Arial"/>
              </a:rPr>
              <a:t>)</a:t>
            </a:r>
            <a:endParaRPr kumimoji="0" lang="en-US" sz="1300" b="1"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1200"/>
              </a:spcBef>
              <a:spcAft>
                <a:spcPts val="0"/>
              </a:spcAft>
              <a:buClrTx/>
              <a:buSzTx/>
              <a:buFontTx/>
              <a:buNone/>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Interim dividend of </a:t>
            </a:r>
            <a:r>
              <a:rPr lang="en-US" sz="1300" b="1" dirty="0">
                <a:solidFill>
                  <a:srgbClr val="001F5B"/>
                </a:solidFill>
                <a:latin typeface="Arial"/>
                <a:cs typeface="Arial"/>
              </a:rPr>
              <a:t>590</a:t>
            </a:r>
            <a:r>
              <a:rPr kumimoji="0" lang="en-US" sz="1300" b="1" i="0" u="none" strike="noStrike" kern="1200" cap="none" spc="0" normalizeH="0" baseline="0" noProof="0" dirty="0">
                <a:ln>
                  <a:noFill/>
                </a:ln>
                <a:solidFill>
                  <a:srgbClr val="001F5B"/>
                </a:solidFill>
                <a:effectLst/>
                <a:uLnTx/>
                <a:uFillTx/>
                <a:latin typeface="Arial"/>
                <a:ea typeface="+mn-ea"/>
                <a:cs typeface="Arial"/>
              </a:rPr>
              <a:t> cps    </a:t>
            </a:r>
            <a:br>
              <a:rPr kumimoji="0" lang="en-US" sz="1300" b="1" i="0" u="none" strike="noStrike" kern="1200" cap="none" spc="0" normalizeH="0" baseline="0" noProof="0" dirty="0">
                <a:ln>
                  <a:noFill/>
                </a:ln>
                <a:solidFill>
                  <a:srgbClr val="001F5B"/>
                </a:solidFill>
                <a:effectLst/>
                <a:uLnTx/>
                <a:uFillTx/>
                <a:latin typeface="Arial"/>
                <a:ea typeface="+mn-ea"/>
                <a:cs typeface="Arial"/>
              </a:rPr>
            </a:br>
            <a:r>
              <a:rPr kumimoji="0" lang="en-US" sz="1300" b="0" i="0" u="none" strike="noStrike" kern="1200" cap="none" spc="0" normalizeH="0" baseline="0" noProof="0" dirty="0">
                <a:ln>
                  <a:noFill/>
                </a:ln>
                <a:solidFill>
                  <a:srgbClr val="001F5B"/>
                </a:solidFill>
                <a:effectLst/>
                <a:uLnTx/>
                <a:uFillTx/>
                <a:latin typeface="Arial"/>
                <a:ea typeface="+mn-ea"/>
                <a:cs typeface="Arial"/>
              </a:rPr>
              <a:t>(2024: </a:t>
            </a:r>
            <a:r>
              <a:rPr kumimoji="0" lang="en-US" sz="1300" b="1" i="0" u="none" strike="noStrike" kern="1200" cap="none" spc="0" normalizeH="0" baseline="0" noProof="0" dirty="0">
                <a:ln>
                  <a:noFill/>
                </a:ln>
                <a:solidFill>
                  <a:srgbClr val="001F5B"/>
                </a:solidFill>
                <a:effectLst/>
                <a:uLnTx/>
                <a:uFillTx/>
                <a:latin typeface="Arial"/>
                <a:ea typeface="+mn-ea"/>
                <a:cs typeface="Arial"/>
              </a:rPr>
              <a:t>535 cps</a:t>
            </a:r>
            <a:r>
              <a:rPr kumimoji="0" lang="en-US" sz="1300" b="0" i="0" u="none" strike="noStrike" kern="1200" cap="none" spc="0" normalizeH="0" baseline="0" noProof="0" dirty="0">
                <a:ln>
                  <a:noFill/>
                </a:ln>
                <a:solidFill>
                  <a:srgbClr val="001F5B"/>
                </a:solidFill>
                <a:effectLst/>
                <a:uLnTx/>
                <a:uFillTx/>
                <a:latin typeface="Arial"/>
                <a:ea typeface="+mn-ea"/>
                <a:cs typeface="Arial"/>
              </a:rPr>
              <a:t>), up </a:t>
            </a:r>
            <a:r>
              <a:rPr lang="en-US" sz="1300" b="1" dirty="0">
                <a:solidFill>
                  <a:srgbClr val="001F5B"/>
                </a:solidFill>
                <a:latin typeface="Arial"/>
                <a:cs typeface="Arial"/>
              </a:rPr>
              <a:t>10.3</a:t>
            </a:r>
            <a:r>
              <a:rPr kumimoji="0" lang="en-US" sz="1300" b="1" i="0" u="none" strike="noStrike" kern="1200" cap="none" spc="0" normalizeH="0" baseline="0" noProof="0" dirty="0">
                <a:ln>
                  <a:noFill/>
                </a:ln>
                <a:solidFill>
                  <a:srgbClr val="001F5B"/>
                </a:solidFill>
                <a:effectLst/>
                <a:uLnTx/>
                <a:uFillTx/>
                <a:latin typeface="Arial"/>
                <a:ea typeface="+mn-ea"/>
                <a:cs typeface="Arial"/>
              </a:rPr>
              <a:t>%</a:t>
            </a:r>
          </a:p>
        </p:txBody>
      </p:sp>
      <p:sp>
        <p:nvSpPr>
          <p:cNvPr id="2" name="Google Shape;1722;p12">
            <a:extLst>
              <a:ext uri="{FF2B5EF4-FFF2-40B4-BE49-F238E27FC236}">
                <a16:creationId xmlns:a16="http://schemas.microsoft.com/office/drawing/2014/main" id="{A2BD1F1C-EDD2-8941-D718-60C0F9E52B59}"/>
              </a:ext>
            </a:extLst>
          </p:cNvPr>
          <p:cNvSpPr/>
          <p:nvPr/>
        </p:nvSpPr>
        <p:spPr>
          <a:xfrm>
            <a:off x="9300913" y="1251032"/>
            <a:ext cx="2473541" cy="3415997"/>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717550" marR="0" lvl="0" indent="0" algn="ctr" defTabSz="914400" rtl="0" eaLnBrk="1" fontAlgn="auto" latinLnBrk="0" hangingPunct="1">
              <a:lnSpc>
                <a:spcPct val="150000"/>
              </a:lnSpc>
              <a:spcBef>
                <a:spcPts val="0"/>
              </a:spcBef>
              <a:spcAft>
                <a:spcPts val="0"/>
              </a:spcAft>
              <a:buClr>
                <a:srgbClr val="001C3B"/>
              </a:buClr>
              <a:buSzPts val="1200"/>
              <a:buFontTx/>
              <a:buNone/>
              <a:tabLst/>
              <a:defRPr/>
            </a:pPr>
            <a:endParaRPr kumimoji="0" lang="en-US" sz="200" b="1" i="0" u="none" strike="noStrike" kern="1200" cap="none" spc="0" normalizeH="0" baseline="0" noProof="0" dirty="0">
              <a:ln>
                <a:noFill/>
              </a:ln>
              <a:solidFill>
                <a:srgbClr val="001F5B"/>
              </a:solidFill>
              <a:effectLst/>
              <a:uLnTx/>
              <a:uFillTx/>
              <a:latin typeface="Arial Narrow" panose="020B0606020202030204" pitchFamily="34" charset="0"/>
              <a:ea typeface="+mn-ea"/>
              <a:cs typeface="Arial"/>
              <a:sym typeface="Trebuchet MS"/>
            </a:endParaRPr>
          </a:p>
          <a:p>
            <a:pPr marL="0" marR="0" lvl="0" indent="0" defTabSz="914400" rtl="0" eaLnBrk="1" fontAlgn="auto" latinLnBrk="0" hangingPunct="1">
              <a:lnSpc>
                <a:spcPct val="150000"/>
              </a:lnSpc>
              <a:spcBef>
                <a:spcPts val="0"/>
              </a:spcBef>
              <a:spcAft>
                <a:spcPts val="0"/>
              </a:spcAft>
              <a:buClr>
                <a:srgbClr val="001C3B"/>
              </a:buClr>
              <a:buSzPts val="1200"/>
              <a:buFontTx/>
              <a:buNone/>
              <a:tabLst/>
              <a:defRPr/>
            </a:pPr>
            <a:r>
              <a:rPr kumimoji="0" lang="en-US" sz="1800" b="1" i="0" u="none" strike="noStrike" kern="1200" cap="none" spc="0" normalizeH="0" baseline="0" noProof="0" dirty="0">
                <a:ln>
                  <a:noFill/>
                </a:ln>
                <a:solidFill>
                  <a:srgbClr val="001F5B"/>
                </a:solidFill>
                <a:effectLst/>
                <a:uLnTx/>
                <a:uFillTx/>
                <a:latin typeface="Arial Narrow"/>
                <a:ea typeface="+mn-ea"/>
                <a:cs typeface="Arial"/>
                <a:sym typeface="Trebuchet MS"/>
              </a:rPr>
              <a:t>Risk Management</a:t>
            </a:r>
            <a:endParaRPr kumimoji="0" lang="en-US" sz="1300" b="1" i="0" u="none" strike="noStrike" kern="1200" cap="none" spc="0" normalizeH="0" baseline="0" noProof="0" dirty="0">
              <a:ln>
                <a:noFill/>
              </a:ln>
              <a:solidFill>
                <a:srgbClr val="001F5B"/>
              </a:solidFill>
              <a:effectLst/>
              <a:uLnTx/>
              <a:uFillTx/>
              <a:latin typeface="Arial Narrow"/>
              <a:ea typeface="+mn-ea"/>
              <a:cs typeface="Arial"/>
              <a:sym typeface="Trebuchet MS"/>
            </a:endParaRP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Significant focus on risk management across all areas of the Santam Group.</a:t>
            </a:r>
          </a:p>
          <a:p>
            <a:pPr marL="0" marR="0" lvl="0" indent="0" defTabSz="914400" rtl="0" eaLnBrk="1" fontAlgn="base" latinLnBrk="0" hangingPunct="1">
              <a:lnSpc>
                <a:spcPct val="100000"/>
              </a:lnSpc>
              <a:spcBef>
                <a:spcPts val="0"/>
              </a:spcBef>
              <a:spcAft>
                <a:spcPts val="0"/>
              </a:spcAft>
              <a:buClrTx/>
              <a:buSzPts val="1200"/>
              <a:buFontTx/>
              <a:buNone/>
              <a:tabLst/>
              <a:defRPr/>
            </a:pPr>
            <a:endParaRPr lang="en-US" sz="1300" dirty="0">
              <a:solidFill>
                <a:srgbClr val="001F5B"/>
              </a:solidFill>
              <a:latin typeface="Arial"/>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Key risk themes include:</a:t>
            </a: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marL="358775" marR="0" lvl="0" indent="-266700" defTabSz="914400" rtl="0" eaLnBrk="1" fontAlgn="base" latinLnBrk="0" hangingPunct="1">
              <a:lnSpc>
                <a:spcPct val="100000"/>
              </a:lnSpc>
              <a:spcBef>
                <a:spcPts val="0"/>
              </a:spcBef>
              <a:spcAft>
                <a:spcPts val="0"/>
              </a:spcAft>
              <a:buClrTx/>
              <a:buSzPts val="1200"/>
              <a:buFont typeface="Arial" panose="020B0604020202020204" pitchFamily="34" charset="0"/>
              <a:buChar char="•"/>
              <a:tabLst/>
              <a:defRPr/>
            </a:pPr>
            <a:r>
              <a:rPr lang="en-US" sz="1300" dirty="0">
                <a:solidFill>
                  <a:srgbClr val="001F5B"/>
                </a:solidFill>
                <a:latin typeface="Arial"/>
                <a:cs typeface="Arial"/>
              </a:rPr>
              <a:t>Underwriting risk</a:t>
            </a:r>
          </a:p>
          <a:p>
            <a:pPr marL="358775" marR="0" lvl="0" indent="-266700" defTabSz="914400" rtl="0" eaLnBrk="1" fontAlgn="base" latinLnBrk="0" hangingPunct="1">
              <a:lnSpc>
                <a:spcPct val="100000"/>
              </a:lnSpc>
              <a:spcBef>
                <a:spcPts val="0"/>
              </a:spcBef>
              <a:spcAft>
                <a:spcPts val="0"/>
              </a:spcAft>
              <a:buClrTx/>
              <a:buSzPts val="1200"/>
              <a:buFont typeface="Arial" panose="020B0604020202020204" pitchFamily="34" charset="0"/>
              <a:buChar char="•"/>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Reserve risk</a:t>
            </a:r>
          </a:p>
          <a:p>
            <a:pPr marL="358775" marR="0" lvl="0" indent="-266700" defTabSz="914400" rtl="0" eaLnBrk="1" fontAlgn="base" latinLnBrk="0" hangingPunct="1">
              <a:lnSpc>
                <a:spcPct val="100000"/>
              </a:lnSpc>
              <a:spcBef>
                <a:spcPts val="0"/>
              </a:spcBef>
              <a:spcAft>
                <a:spcPts val="0"/>
              </a:spcAft>
              <a:buClrTx/>
              <a:buSzPts val="1200"/>
              <a:buFont typeface="Arial" panose="020B0604020202020204" pitchFamily="34" charset="0"/>
              <a:buChar char="•"/>
              <a:tabLst/>
              <a:defRPr/>
            </a:pPr>
            <a:r>
              <a:rPr lang="en-US" sz="1300" dirty="0">
                <a:solidFill>
                  <a:srgbClr val="001F5B"/>
                </a:solidFill>
                <a:latin typeface="Arial"/>
                <a:cs typeface="Arial"/>
              </a:rPr>
              <a:t>Market risk</a:t>
            </a: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marL="358775" marR="0" lvl="0" indent="-266700" defTabSz="914400" rtl="0" eaLnBrk="1" fontAlgn="base" latinLnBrk="0" hangingPunct="1">
              <a:lnSpc>
                <a:spcPct val="100000"/>
              </a:lnSpc>
              <a:spcBef>
                <a:spcPts val="0"/>
              </a:spcBef>
              <a:spcAft>
                <a:spcPts val="0"/>
              </a:spcAft>
              <a:buClrTx/>
              <a:buSzPts val="1200"/>
              <a:buFont typeface="Arial" panose="020B0604020202020204" pitchFamily="34" charset="0"/>
              <a:buChar char="•"/>
              <a:tabLst/>
              <a:defRPr/>
            </a:pPr>
            <a:r>
              <a:rPr lang="en-US" sz="1300" dirty="0">
                <a:solidFill>
                  <a:srgbClr val="001F5B"/>
                </a:solidFill>
                <a:latin typeface="Arial"/>
                <a:cs typeface="Arial"/>
              </a:rPr>
              <a:t>Credit risk</a:t>
            </a:r>
          </a:p>
          <a:p>
            <a:pPr marL="358775" marR="0" lvl="0" indent="-266700" defTabSz="914400" rtl="0" eaLnBrk="1" fontAlgn="base" latinLnBrk="0" hangingPunct="1">
              <a:lnSpc>
                <a:spcPct val="100000"/>
              </a:lnSpc>
              <a:spcBef>
                <a:spcPts val="0"/>
              </a:spcBef>
              <a:spcAft>
                <a:spcPts val="0"/>
              </a:spcAft>
              <a:buClrTx/>
              <a:buSzPts val="1200"/>
              <a:buFont typeface="Arial" panose="020B0604020202020204" pitchFamily="34" charset="0"/>
              <a:buChar char="•"/>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Operational risk</a:t>
            </a:r>
          </a:p>
          <a:p>
            <a:pPr marL="358775" marR="0" lvl="0" indent="-266700" defTabSz="914400" rtl="0" eaLnBrk="1" fontAlgn="base" latinLnBrk="0" hangingPunct="1">
              <a:lnSpc>
                <a:spcPct val="100000"/>
              </a:lnSpc>
              <a:spcBef>
                <a:spcPts val="0"/>
              </a:spcBef>
              <a:spcAft>
                <a:spcPts val="0"/>
              </a:spcAft>
              <a:buClrTx/>
              <a:buSzPts val="1200"/>
              <a:buFont typeface="Arial" panose="020B0604020202020204" pitchFamily="34" charset="0"/>
              <a:buChar char="•"/>
              <a:tabLst/>
              <a:defRPr/>
            </a:pPr>
            <a:r>
              <a:rPr lang="en-US" sz="1300" dirty="0">
                <a:solidFill>
                  <a:srgbClr val="001F5B"/>
                </a:solidFill>
                <a:latin typeface="Arial"/>
                <a:cs typeface="Arial"/>
              </a:rPr>
              <a:t>Legal and regulatory risk</a:t>
            </a: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
                <a:srgbClr val="001C3B"/>
              </a:buClr>
              <a:buSzPts val="1200"/>
              <a:buFont typeface="Trebuchet MS"/>
              <a:buNone/>
              <a:tabLst/>
              <a:defRPr/>
            </a:pPr>
            <a:endParaRPr kumimoji="0" lang="en-ZA" sz="2000" b="1" i="0" u="none" strike="noStrike" kern="1200" cap="none" spc="0" normalizeH="0" baseline="0" noProof="0" dirty="0">
              <a:ln>
                <a:noFill/>
              </a:ln>
              <a:solidFill>
                <a:srgbClr val="001F5B"/>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028B3CD1-81DD-087F-E416-55B4A72C6B93}"/>
              </a:ext>
            </a:extLst>
          </p:cNvPr>
          <p:cNvSpPr>
            <a:spLocks noGrp="1"/>
          </p:cNvSpPr>
          <p:nvPr>
            <p:ph type="body" sz="quarter" idx="11"/>
          </p:nvPr>
        </p:nvSpPr>
        <p:spPr>
          <a:xfrm>
            <a:off x="638829" y="695869"/>
            <a:ext cx="10929284" cy="331265"/>
          </a:xfrm>
        </p:spPr>
        <p:txBody>
          <a:bodyPr vert="horz" lIns="91440" tIns="45720" rIns="91440" bIns="45720" rtlCol="0" anchor="t">
            <a:normAutofit fontScale="92500" lnSpcReduction="10000"/>
          </a:bodyPr>
          <a:lstStyle/>
          <a:p>
            <a:r>
              <a:rPr lang="en-US" dirty="0">
                <a:latin typeface="Arial"/>
                <a:cs typeface="Arial"/>
              </a:rPr>
              <a:t>Santam Subordinated Debt Issuance:</a:t>
            </a:r>
            <a:r>
              <a:rPr lang="en-US" b="0" dirty="0">
                <a:latin typeface="Arial"/>
                <a:cs typeface="Arial"/>
              </a:rPr>
              <a:t> Summary</a:t>
            </a:r>
            <a:endParaRPr lang="en-ZA" b="0" dirty="0">
              <a:latin typeface="Arial"/>
              <a:cs typeface="Arial"/>
            </a:endParaRPr>
          </a:p>
        </p:txBody>
      </p:sp>
      <p:sp>
        <p:nvSpPr>
          <p:cNvPr id="5" name="Rectangle: Rounded Corners 4">
            <a:extLst>
              <a:ext uri="{FF2B5EF4-FFF2-40B4-BE49-F238E27FC236}">
                <a16:creationId xmlns:a16="http://schemas.microsoft.com/office/drawing/2014/main" id="{0D7FB008-4BC6-8826-6F94-E7923D3BFAA7}"/>
              </a:ext>
            </a:extLst>
          </p:cNvPr>
          <p:cNvSpPr/>
          <p:nvPr/>
        </p:nvSpPr>
        <p:spPr>
          <a:xfrm>
            <a:off x="6203592" y="3881499"/>
            <a:ext cx="2811940" cy="2709647"/>
          </a:xfrm>
          <a:prstGeom prst="roundRect">
            <a:avLst>
              <a:gd name="adj" fmla="val 2428"/>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Google Shape;1726;p12">
            <a:extLst>
              <a:ext uri="{FF2B5EF4-FFF2-40B4-BE49-F238E27FC236}">
                <a16:creationId xmlns:a16="http://schemas.microsoft.com/office/drawing/2014/main" id="{527EDFCD-51E5-E258-C1A0-C3C262ECE55E}"/>
              </a:ext>
            </a:extLst>
          </p:cNvPr>
          <p:cNvSpPr/>
          <p:nvPr/>
        </p:nvSpPr>
        <p:spPr>
          <a:xfrm>
            <a:off x="6352834" y="4072032"/>
            <a:ext cx="2532672" cy="2439933"/>
          </a:xfrm>
          <a:prstGeom prst="rect">
            <a:avLst/>
          </a:prstGeom>
          <a:noFill/>
          <a:ln>
            <a:noFill/>
          </a:ln>
        </p:spPr>
        <p:txBody>
          <a:bodyPr spcFirstLastPara="1"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defTabSz="914400" rtl="0" eaLnBrk="1" fontAlgn="auto" latinLnBrk="0" hangingPunct="1">
              <a:lnSpc>
                <a:spcPct val="100000"/>
              </a:lnSpc>
              <a:spcBef>
                <a:spcPts val="0"/>
              </a:spcBef>
              <a:spcAft>
                <a:spcPts val="0"/>
              </a:spcAft>
              <a:buClr>
                <a:srgbClr val="001C3B"/>
              </a:buClr>
              <a:buSzPts val="1200"/>
              <a:buFontTx/>
              <a:buNone/>
              <a:tabLst/>
              <a:defRPr/>
            </a:pPr>
            <a:r>
              <a:rPr kumimoji="0" lang="en-US" sz="1800" b="1" i="0" u="none" strike="noStrike" kern="1200" cap="none" spc="0" normalizeH="0" baseline="0" noProof="0" dirty="0">
                <a:ln>
                  <a:noFill/>
                </a:ln>
                <a:solidFill>
                  <a:srgbClr val="001F5B"/>
                </a:solidFill>
                <a:effectLst/>
                <a:uLnTx/>
                <a:uFillTx/>
                <a:latin typeface="Arial Narrow"/>
                <a:ea typeface="+mn-ea"/>
                <a:cs typeface="Arial"/>
                <a:sym typeface="Trebuchet MS"/>
              </a:rPr>
              <a:t>Financial Leverage</a:t>
            </a:r>
            <a:endParaRPr kumimoji="0" lang="en-US" sz="1800" b="1" i="0" u="none" strike="noStrike" kern="1200" cap="none" spc="0" normalizeH="0" baseline="0" noProof="0" dirty="0">
              <a:ln>
                <a:noFill/>
              </a:ln>
              <a:solidFill>
                <a:srgbClr val="001F5B"/>
              </a:solidFill>
              <a:effectLst/>
              <a:uLnTx/>
              <a:uFillTx/>
              <a:latin typeface="Arial Narrow"/>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4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r>
              <a:rPr kumimoji="0" lang="en-US" sz="1300" b="1" i="0" u="none" strike="noStrike" kern="1200" cap="none" spc="0" normalizeH="0" baseline="0" noProof="0" dirty="0">
                <a:ln>
                  <a:noFill/>
                </a:ln>
                <a:solidFill>
                  <a:srgbClr val="001F5B"/>
                </a:solidFill>
                <a:effectLst/>
                <a:uLnTx/>
                <a:uFillTx/>
                <a:latin typeface="Arial"/>
                <a:ea typeface="+mn-ea"/>
                <a:cs typeface="Arial"/>
              </a:rPr>
              <a:t>R3.0bn</a:t>
            </a:r>
            <a:r>
              <a:rPr kumimoji="0" lang="en-US" sz="1300" b="0" i="0" u="none" strike="noStrike" kern="1200" cap="none" spc="0" normalizeH="0" baseline="0" noProof="0" dirty="0">
                <a:ln>
                  <a:noFill/>
                </a:ln>
                <a:solidFill>
                  <a:srgbClr val="001F5B"/>
                </a:solidFill>
                <a:effectLst/>
                <a:uLnTx/>
                <a:uFillTx/>
                <a:latin typeface="Arial"/>
                <a:ea typeface="+mn-ea"/>
                <a:cs typeface="Arial"/>
              </a:rPr>
              <a:t> subordinated debt in issue</a:t>
            </a: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Regulatory scope to increase this to </a:t>
            </a:r>
            <a:r>
              <a:rPr kumimoji="0" lang="en-US" sz="1300" b="1" i="0" u="none" strike="noStrike" kern="1200" cap="none" spc="0" normalizeH="0" baseline="0" noProof="0" dirty="0">
                <a:ln>
                  <a:noFill/>
                </a:ln>
                <a:solidFill>
                  <a:srgbClr val="001F5B"/>
                </a:solidFill>
                <a:effectLst/>
                <a:uLnTx/>
                <a:uFillTx/>
                <a:latin typeface="Arial"/>
                <a:ea typeface="+mn-ea"/>
                <a:cs typeface="Arial"/>
              </a:rPr>
              <a:t>R4.9bn</a:t>
            </a:r>
            <a:r>
              <a:rPr kumimoji="0" lang="en-US" sz="1300" b="0" i="0" u="none" strike="noStrike" kern="1200" cap="none" spc="0" normalizeH="0" baseline="0" noProof="0" dirty="0">
                <a:ln>
                  <a:noFill/>
                </a:ln>
                <a:solidFill>
                  <a:srgbClr val="001F5B"/>
                </a:solidFill>
                <a:effectLst/>
                <a:uLnTx/>
                <a:uFillTx/>
                <a:latin typeface="Arial"/>
                <a:ea typeface="+mn-ea"/>
                <a:cs typeface="Arial"/>
              </a:rPr>
              <a:t> (50% of SCR)</a:t>
            </a:r>
          </a:p>
          <a:p>
            <a:pPr marL="0" marR="0" lvl="0" indent="0" defTabSz="914400" rtl="0" eaLnBrk="1" fontAlgn="base" latinLnBrk="0" hangingPunct="1">
              <a:lnSpc>
                <a:spcPct val="100000"/>
              </a:lnSpc>
              <a:spcBef>
                <a:spcPts val="0"/>
              </a:spcBef>
              <a:spcAft>
                <a:spcPts val="0"/>
              </a:spcAft>
              <a:buClrTx/>
              <a:buSzPts val="1200"/>
              <a:buFontTx/>
              <a:buNone/>
              <a:tabLst/>
              <a:defRPr/>
            </a:pPr>
            <a:endParaRPr kumimoji="0" lang="en-US" sz="1300" b="0" i="0" u="none" strike="noStrike" kern="1200" cap="none" spc="0" normalizeH="0" baseline="0" noProof="0" dirty="0">
              <a:ln>
                <a:noFill/>
              </a:ln>
              <a:solidFill>
                <a:srgbClr val="001F5B"/>
              </a:solidFill>
              <a:effectLst/>
              <a:uLnTx/>
              <a:uFillTx/>
              <a:latin typeface="Arial"/>
              <a:ea typeface="+mn-ea"/>
              <a:cs typeface="Arial"/>
            </a:endParaRPr>
          </a:p>
          <a:p>
            <a:pPr marL="0" marR="0" lvl="0" indent="0" defTabSz="914400" rtl="0" eaLnBrk="1" fontAlgn="base" latinLnBrk="0" hangingPunct="1">
              <a:lnSpc>
                <a:spcPct val="100000"/>
              </a:lnSpc>
              <a:spcBef>
                <a:spcPts val="0"/>
              </a:spcBef>
              <a:spcAft>
                <a:spcPts val="0"/>
              </a:spcAft>
              <a:buClrTx/>
              <a:buSzPts val="1200"/>
              <a:buFontTx/>
              <a:buNone/>
              <a:tabLst/>
              <a:defRPr/>
            </a:pPr>
            <a:r>
              <a:rPr kumimoji="0" lang="en-US" sz="1300" b="0" i="0" u="none" strike="noStrike" kern="1200" cap="none" spc="0" normalizeH="0" baseline="0" noProof="0" dirty="0">
                <a:ln>
                  <a:noFill/>
                </a:ln>
                <a:solidFill>
                  <a:srgbClr val="001F5B"/>
                </a:solidFill>
                <a:effectLst/>
                <a:uLnTx/>
                <a:uFillTx/>
                <a:latin typeface="Arial"/>
                <a:ea typeface="+mn-ea"/>
                <a:cs typeface="Arial"/>
              </a:rPr>
              <a:t>Aim to maintain debt/equity ratio between 25% - 30% (June 2025: </a:t>
            </a:r>
            <a:r>
              <a:rPr kumimoji="0" lang="en-US" sz="1300" b="1" i="0" u="none" strike="noStrike" kern="1200" cap="none" spc="0" normalizeH="0" baseline="0" noProof="0" dirty="0">
                <a:ln>
                  <a:noFill/>
                </a:ln>
                <a:solidFill>
                  <a:srgbClr val="001F5B"/>
                </a:solidFill>
                <a:effectLst/>
                <a:uLnTx/>
                <a:uFillTx/>
                <a:latin typeface="Arial"/>
                <a:ea typeface="+mn-ea"/>
                <a:cs typeface="Arial"/>
              </a:rPr>
              <a:t>22.7%</a:t>
            </a:r>
            <a:r>
              <a:rPr kumimoji="0" lang="en-US" sz="1300" b="0" i="0" u="none" strike="noStrike" kern="1200" cap="none" spc="0" normalizeH="0" baseline="0" noProof="0" dirty="0">
                <a:ln>
                  <a:noFill/>
                </a:ln>
                <a:solidFill>
                  <a:srgbClr val="001F5B"/>
                </a:solidFill>
                <a:effectLst/>
                <a:uLnTx/>
                <a:uFillTx/>
                <a:latin typeface="Arial"/>
                <a:ea typeface="+mn-ea"/>
                <a:cs typeface="Arial"/>
              </a:rPr>
              <a:t>)</a:t>
            </a:r>
          </a:p>
        </p:txBody>
      </p:sp>
    </p:spTree>
    <p:extLst>
      <p:ext uri="{BB962C8B-B14F-4D97-AF65-F5344CB8AC3E}">
        <p14:creationId xmlns:p14="http://schemas.microsoft.com/office/powerpoint/2010/main" val="601128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F008-5846-A85E-EC11-503CDC05FF3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CD35005-843A-C9DC-46E5-03908BAB4A6D}"/>
              </a:ext>
            </a:extLst>
          </p:cNvPr>
          <p:cNvSpPr>
            <a:spLocks noGrp="1"/>
          </p:cNvSpPr>
          <p:nvPr>
            <p:ph type="body" sz="quarter" idx="11"/>
          </p:nvPr>
        </p:nvSpPr>
        <p:spPr/>
        <p:txBody>
          <a:bodyPr>
            <a:normAutofit fontScale="92500" lnSpcReduction="10000"/>
          </a:bodyPr>
          <a:lstStyle/>
          <a:p>
            <a:r>
              <a:rPr lang="en-US" dirty="0"/>
              <a:t>Risk Framework</a:t>
            </a:r>
          </a:p>
        </p:txBody>
      </p:sp>
      <p:sp>
        <p:nvSpPr>
          <p:cNvPr id="5" name="Text Placeholder 4">
            <a:extLst>
              <a:ext uri="{FF2B5EF4-FFF2-40B4-BE49-F238E27FC236}">
                <a16:creationId xmlns:a16="http://schemas.microsoft.com/office/drawing/2014/main" id="{1B83A473-A44F-A042-C4E2-15B44EA2220D}"/>
              </a:ext>
            </a:extLst>
          </p:cNvPr>
          <p:cNvSpPr>
            <a:spLocks noGrp="1"/>
          </p:cNvSpPr>
          <p:nvPr>
            <p:ph type="body" sz="quarter" idx="15"/>
          </p:nvPr>
        </p:nvSpPr>
        <p:spPr/>
        <p:txBody>
          <a:bodyPr/>
          <a:lstStyle/>
          <a:p>
            <a:endParaRPr lang="en-US" dirty="0"/>
          </a:p>
        </p:txBody>
      </p:sp>
      <p:sp>
        <p:nvSpPr>
          <p:cNvPr id="6" name="Rectangle: Rounded Corners 5">
            <a:extLst>
              <a:ext uri="{FF2B5EF4-FFF2-40B4-BE49-F238E27FC236}">
                <a16:creationId xmlns:a16="http://schemas.microsoft.com/office/drawing/2014/main" id="{3DDA7EEC-A03C-C723-EFF9-21A95F4E170F}"/>
              </a:ext>
            </a:extLst>
          </p:cNvPr>
          <p:cNvSpPr>
            <a:spLocks/>
          </p:cNvSpPr>
          <p:nvPr/>
        </p:nvSpPr>
        <p:spPr>
          <a:xfrm>
            <a:off x="634521" y="1766516"/>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Significant focus on risk management across all areas of the Santam Group.</a:t>
            </a:r>
          </a:p>
        </p:txBody>
      </p:sp>
      <p:sp>
        <p:nvSpPr>
          <p:cNvPr id="7" name="Rectangle: Rounded Corners 6">
            <a:extLst>
              <a:ext uri="{FF2B5EF4-FFF2-40B4-BE49-F238E27FC236}">
                <a16:creationId xmlns:a16="http://schemas.microsoft.com/office/drawing/2014/main" id="{06248603-2F8A-1AB3-41BC-1AAF45D54908}"/>
              </a:ext>
            </a:extLst>
          </p:cNvPr>
          <p:cNvSpPr>
            <a:spLocks/>
          </p:cNvSpPr>
          <p:nvPr/>
        </p:nvSpPr>
        <p:spPr>
          <a:xfrm>
            <a:off x="634521" y="2575748"/>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Risks are quantified and understood with appropriate controls, limits and mitigation actions.</a:t>
            </a:r>
          </a:p>
        </p:txBody>
      </p:sp>
      <p:grpSp>
        <p:nvGrpSpPr>
          <p:cNvPr id="9" name="Group 8">
            <a:extLst>
              <a:ext uri="{FF2B5EF4-FFF2-40B4-BE49-F238E27FC236}">
                <a16:creationId xmlns:a16="http://schemas.microsoft.com/office/drawing/2014/main" id="{026B9EAF-5EBF-921B-5CE9-0F08919DA972}"/>
              </a:ext>
            </a:extLst>
          </p:cNvPr>
          <p:cNvGrpSpPr/>
          <p:nvPr/>
        </p:nvGrpSpPr>
        <p:grpSpPr>
          <a:xfrm>
            <a:off x="634520" y="3384980"/>
            <a:ext cx="10933593" cy="1607090"/>
            <a:chOff x="634520" y="3384980"/>
            <a:chExt cx="10933593" cy="1607090"/>
          </a:xfrm>
        </p:grpSpPr>
        <p:sp>
          <p:nvSpPr>
            <p:cNvPr id="10" name="Rectangle: Rounded Corners 9">
              <a:extLst>
                <a:ext uri="{FF2B5EF4-FFF2-40B4-BE49-F238E27FC236}">
                  <a16:creationId xmlns:a16="http://schemas.microsoft.com/office/drawing/2014/main" id="{E73BAC2A-19C0-9006-E131-B8CB5D361156}"/>
                </a:ext>
              </a:extLst>
            </p:cNvPr>
            <p:cNvSpPr>
              <a:spLocks/>
            </p:cNvSpPr>
            <p:nvPr/>
          </p:nvSpPr>
          <p:spPr>
            <a:xfrm>
              <a:off x="634520" y="3384980"/>
              <a:ext cx="10919304" cy="520340"/>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Risk appetite framework is key tool for managing risk:</a:t>
              </a:r>
            </a:p>
            <a:p>
              <a:pPr>
                <a:spcAft>
                  <a:spcPts val="800"/>
                </a:spcAft>
              </a:pPr>
              <a:endParaRPr lang="en-US" sz="1600" noProof="1">
                <a:solidFill>
                  <a:srgbClr val="001F5B"/>
                </a:solidFill>
                <a:latin typeface="Arial" panose="020B0604020202020204"/>
              </a:endParaRPr>
            </a:p>
          </p:txBody>
        </p:sp>
        <p:sp>
          <p:nvSpPr>
            <p:cNvPr id="3" name="Freeform: Shape 2">
              <a:extLst>
                <a:ext uri="{FF2B5EF4-FFF2-40B4-BE49-F238E27FC236}">
                  <a16:creationId xmlns:a16="http://schemas.microsoft.com/office/drawing/2014/main" id="{AED0E05B-AECC-43A2-6F54-6BC2A442EC7F}"/>
                </a:ext>
              </a:extLst>
            </p:cNvPr>
            <p:cNvSpPr>
              <a:spLocks/>
            </p:cNvSpPr>
            <p:nvPr/>
          </p:nvSpPr>
          <p:spPr>
            <a:xfrm>
              <a:off x="648809" y="3789596"/>
              <a:ext cx="10919304" cy="1202474"/>
            </a:xfrm>
            <a:custGeom>
              <a:avLst/>
              <a:gdLst>
                <a:gd name="connsiteX0" fmla="*/ 34663 w 10919304"/>
                <a:gd name="connsiteY0" fmla="*/ 0 h 1202474"/>
                <a:gd name="connsiteX1" fmla="*/ 10884641 w 10919304"/>
                <a:gd name="connsiteY1" fmla="*/ 0 h 1202474"/>
                <a:gd name="connsiteX2" fmla="*/ 10919304 w 10919304"/>
                <a:gd name="connsiteY2" fmla="*/ 34663 h 1202474"/>
                <a:gd name="connsiteX3" fmla="*/ 10919304 w 10919304"/>
                <a:gd name="connsiteY3" fmla="*/ 600881 h 1202474"/>
                <a:gd name="connsiteX4" fmla="*/ 10919304 w 10919304"/>
                <a:gd name="connsiteY4" fmla="*/ 601593 h 1202474"/>
                <a:gd name="connsiteX5" fmla="*/ 10919304 w 10919304"/>
                <a:gd name="connsiteY5" fmla="*/ 1167811 h 1202474"/>
                <a:gd name="connsiteX6" fmla="*/ 10884641 w 10919304"/>
                <a:gd name="connsiteY6" fmla="*/ 1202474 h 1202474"/>
                <a:gd name="connsiteX7" fmla="*/ 34663 w 10919304"/>
                <a:gd name="connsiteY7" fmla="*/ 1202474 h 1202474"/>
                <a:gd name="connsiteX8" fmla="*/ 0 w 10919304"/>
                <a:gd name="connsiteY8" fmla="*/ 1167811 h 1202474"/>
                <a:gd name="connsiteX9" fmla="*/ 0 w 10919304"/>
                <a:gd name="connsiteY9" fmla="*/ 601593 h 1202474"/>
                <a:gd name="connsiteX10" fmla="*/ 0 w 10919304"/>
                <a:gd name="connsiteY10" fmla="*/ 600881 h 1202474"/>
                <a:gd name="connsiteX11" fmla="*/ 0 w 10919304"/>
                <a:gd name="connsiteY11" fmla="*/ 34663 h 1202474"/>
                <a:gd name="connsiteX12" fmla="*/ 34663 w 10919304"/>
                <a:gd name="connsiteY12" fmla="*/ 0 h 1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9304" h="1202474">
                  <a:moveTo>
                    <a:pt x="34663" y="0"/>
                  </a:moveTo>
                  <a:lnTo>
                    <a:pt x="10884641" y="0"/>
                  </a:lnTo>
                  <a:cubicBezTo>
                    <a:pt x="10903785" y="0"/>
                    <a:pt x="10919304" y="15519"/>
                    <a:pt x="10919304" y="34663"/>
                  </a:cubicBezTo>
                  <a:lnTo>
                    <a:pt x="10919304" y="600881"/>
                  </a:lnTo>
                  <a:lnTo>
                    <a:pt x="10919304" y="601593"/>
                  </a:lnTo>
                  <a:lnTo>
                    <a:pt x="10919304" y="1167811"/>
                  </a:lnTo>
                  <a:cubicBezTo>
                    <a:pt x="10919304" y="1186955"/>
                    <a:pt x="10903785" y="1202474"/>
                    <a:pt x="10884641" y="1202474"/>
                  </a:cubicBezTo>
                  <a:lnTo>
                    <a:pt x="34663" y="1202474"/>
                  </a:lnTo>
                  <a:cubicBezTo>
                    <a:pt x="15519" y="1202474"/>
                    <a:pt x="0" y="1186955"/>
                    <a:pt x="0" y="1167811"/>
                  </a:cubicBezTo>
                  <a:lnTo>
                    <a:pt x="0" y="601593"/>
                  </a:lnTo>
                  <a:lnTo>
                    <a:pt x="0" y="600881"/>
                  </a:lnTo>
                  <a:lnTo>
                    <a:pt x="0" y="34663"/>
                  </a:lnTo>
                  <a:cubicBezTo>
                    <a:pt x="0" y="15519"/>
                    <a:pt x="15519" y="0"/>
                    <a:pt x="34663" y="0"/>
                  </a:cubicBezTo>
                  <a:close/>
                </a:path>
              </a:pathLst>
            </a:custGeom>
            <a:solidFill>
              <a:schemeClr val="bg1"/>
            </a:solidFill>
            <a:ln w="15875">
              <a:noFill/>
            </a:ln>
          </p:spPr>
          <p:txBody>
            <a:bodyPr wrap="square" lIns="72000" tIns="36000" rIns="72000" bIns="36000" rtlCol="0" anchor="ctr" anchorCtr="0">
              <a:noAutofit/>
            </a:bodyPr>
            <a:lstStyle/>
            <a:p>
              <a:pPr marL="180000" indent="-180000">
                <a:spcAft>
                  <a:spcPts val="800"/>
                </a:spcAft>
                <a:buFont typeface="Arial" panose="020B0604020202020204" pitchFamily="34" charset="0"/>
                <a:buChar char="•"/>
              </a:pPr>
              <a:r>
                <a:rPr lang="en-US" sz="1600" noProof="1">
                  <a:solidFill>
                    <a:srgbClr val="001F5B"/>
                  </a:solidFill>
                  <a:latin typeface="Arial" panose="020B0604020202020204"/>
                </a:rPr>
                <a:t>Covers all risk areas of the business</a:t>
              </a:r>
            </a:p>
            <a:p>
              <a:pPr marL="180000" indent="-180000">
                <a:spcAft>
                  <a:spcPts val="800"/>
                </a:spcAft>
                <a:buFont typeface="Arial" panose="020B0604020202020204" pitchFamily="34" charset="0"/>
                <a:buChar char="•"/>
              </a:pPr>
              <a:r>
                <a:rPr lang="en-US" sz="1600" noProof="1">
                  <a:solidFill>
                    <a:srgbClr val="001F5B"/>
                  </a:solidFill>
                  <a:latin typeface="Arial" panose="020B0604020202020204"/>
                </a:rPr>
                <a:t>Risk appetites for all main business units that aggregate into an overall Santam Group risk appetite document</a:t>
              </a:r>
            </a:p>
            <a:p>
              <a:pPr marL="180000" indent="-180000">
                <a:spcAft>
                  <a:spcPts val="800"/>
                </a:spcAft>
                <a:buFont typeface="Arial" panose="020B0604020202020204" pitchFamily="34" charset="0"/>
                <a:buChar char="•"/>
              </a:pPr>
              <a:r>
                <a:rPr lang="en-US" sz="1600" noProof="1">
                  <a:solidFill>
                    <a:srgbClr val="001F5B"/>
                  </a:solidFill>
                  <a:latin typeface="Arial" panose="020B0604020202020204"/>
                </a:rPr>
                <a:t>Monitored on a quarterly basis</a:t>
              </a:r>
            </a:p>
          </p:txBody>
        </p:sp>
      </p:grpSp>
      <p:sp>
        <p:nvSpPr>
          <p:cNvPr id="15" name="Rectangle: Rounded Corners 14">
            <a:extLst>
              <a:ext uri="{FF2B5EF4-FFF2-40B4-BE49-F238E27FC236}">
                <a16:creationId xmlns:a16="http://schemas.microsoft.com/office/drawing/2014/main" id="{9DFEF610-DD52-CC84-D96E-C783F118E6BB}"/>
              </a:ext>
            </a:extLst>
          </p:cNvPr>
          <p:cNvSpPr>
            <a:spLocks/>
          </p:cNvSpPr>
          <p:nvPr/>
        </p:nvSpPr>
        <p:spPr>
          <a:xfrm>
            <a:off x="634520" y="5251534"/>
            <a:ext cx="10919304" cy="636256"/>
          </a:xfrm>
          <a:prstGeom prst="roundRect">
            <a:avLst>
              <a:gd name="adj" fmla="val 5448"/>
            </a:avLst>
          </a:prstGeom>
          <a:solidFill>
            <a:schemeClr val="bg1"/>
          </a:solidFill>
          <a:ln w="15875">
            <a:noFill/>
          </a:ln>
        </p:spPr>
        <p:txBody>
          <a:bodyPr wrap="square" lIns="72000" tIns="36000" rIns="72000" bIns="36000" rtlCol="0" anchor="ctr" anchorCtr="0">
            <a:noAutofit/>
          </a:bodyPr>
          <a:lstStyle/>
          <a:p>
            <a:pPr>
              <a:spcAft>
                <a:spcPts val="800"/>
              </a:spcAft>
            </a:pPr>
            <a:r>
              <a:rPr lang="en-US" sz="1600" noProof="1">
                <a:solidFill>
                  <a:srgbClr val="001F5B"/>
                </a:solidFill>
                <a:latin typeface="Arial" panose="020B0604020202020204"/>
              </a:rPr>
              <a:t>Strong track record of managing risk in a prudent manner.</a:t>
            </a:r>
          </a:p>
        </p:txBody>
      </p:sp>
      <p:sp>
        <p:nvSpPr>
          <p:cNvPr id="8" name="Oval 7">
            <a:extLst>
              <a:ext uri="{FF2B5EF4-FFF2-40B4-BE49-F238E27FC236}">
                <a16:creationId xmlns:a16="http://schemas.microsoft.com/office/drawing/2014/main" id="{949E08C3-5BCD-5417-6B1F-3D4FA943BA9F}"/>
              </a:ext>
            </a:extLst>
          </p:cNvPr>
          <p:cNvSpPr/>
          <p:nvPr/>
        </p:nvSpPr>
        <p:spPr>
          <a:xfrm>
            <a:off x="-1448420" y="670469"/>
            <a:ext cx="914400"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100" b="1" dirty="0">
                <a:solidFill>
                  <a:schemeClr val="tx1"/>
                </a:solidFill>
              </a:rPr>
              <a:t>Option 1</a:t>
            </a:r>
          </a:p>
        </p:txBody>
      </p:sp>
    </p:spTree>
    <p:extLst>
      <p:ext uri="{BB962C8B-B14F-4D97-AF65-F5344CB8AC3E}">
        <p14:creationId xmlns:p14="http://schemas.microsoft.com/office/powerpoint/2010/main" val="3452901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2924C-AEB8-6AFD-7655-2D788FE08EA9}"/>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9EF8DADC-6B4B-E1F3-77C9-CBF2814DC19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E44144FC-B475-B304-BFEC-C3CCA71A1C95}"/>
              </a:ext>
            </a:extLst>
          </p:cNvPr>
          <p:cNvSpPr>
            <a:spLocks noGrp="1"/>
          </p:cNvSpPr>
          <p:nvPr>
            <p:ph type="ctrTitle"/>
          </p:nvPr>
        </p:nvSpPr>
        <p:spPr/>
        <p:txBody>
          <a:bodyPr/>
          <a:lstStyle/>
          <a:p>
            <a:r>
              <a:rPr lang="en-US" b="1" noProof="0" dirty="0">
                <a:solidFill>
                  <a:schemeClr val="tx2"/>
                </a:solidFill>
              </a:rPr>
              <a:t>Debt Capital  </a:t>
            </a:r>
            <a:br>
              <a:rPr lang="en-US" b="1" noProof="0" dirty="0">
                <a:solidFill>
                  <a:schemeClr val="tx2"/>
                </a:solidFill>
              </a:rPr>
            </a:br>
            <a:r>
              <a:rPr lang="en-US" b="1" noProof="0" dirty="0"/>
              <a:t>Market Offering</a:t>
            </a:r>
            <a:endParaRPr lang="en-US" b="1" dirty="0"/>
          </a:p>
        </p:txBody>
      </p:sp>
      <p:sp>
        <p:nvSpPr>
          <p:cNvPr id="3" name="Text Placeholder 16">
            <a:extLst>
              <a:ext uri="{FF2B5EF4-FFF2-40B4-BE49-F238E27FC236}">
                <a16:creationId xmlns:a16="http://schemas.microsoft.com/office/drawing/2014/main" id="{F5DCF72E-C347-39B4-71E3-6F209B9029FC}"/>
              </a:ext>
            </a:extLst>
          </p:cNvPr>
          <p:cNvSpPr>
            <a:spLocks noGrp="1"/>
          </p:cNvSpPr>
          <p:nvPr>
            <p:ph type="body" sz="quarter" idx="15" hasCustomPrompt="1"/>
          </p:nvPr>
        </p:nvSpPr>
        <p:spPr>
          <a:xfrm>
            <a:off x="634520" y="6494811"/>
            <a:ext cx="8207475" cy="214310"/>
          </a:xfrm>
        </p:spPr>
        <p:txBody>
          <a:bodyPr>
            <a:noAutofit/>
          </a:bodyPr>
          <a:lstStyle>
            <a:lvl1pPr marL="0" indent="0">
              <a:buNone/>
              <a:defRPr sz="800" b="0">
                <a:solidFill>
                  <a:srgbClr val="001F5B"/>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dirty="0">
                <a:solidFill>
                  <a:srgbClr val="FFC520"/>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2666824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9C7BB-8789-AD5F-510E-9ECD838CAED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5AAFBF1-BC38-3A6E-34DD-E53D31ACFA33}"/>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3C29A95A-F675-A3D1-D09C-2F25D27DA368}"/>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20EF3609-06B8-E1B0-EF4E-0D14FF986B87}"/>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Key Features of the Program</a:t>
            </a:r>
          </a:p>
        </p:txBody>
      </p:sp>
      <p:graphicFrame>
        <p:nvGraphicFramePr>
          <p:cNvPr id="7" name="Content Placeholder 6">
            <a:extLst>
              <a:ext uri="{FF2B5EF4-FFF2-40B4-BE49-F238E27FC236}">
                <a16:creationId xmlns:a16="http://schemas.microsoft.com/office/drawing/2014/main" id="{8B0C81ED-F16A-A41B-CD74-1411458A5F30}"/>
              </a:ext>
            </a:extLst>
          </p:cNvPr>
          <p:cNvGraphicFramePr>
            <a:graphicFrameLocks/>
          </p:cNvGraphicFramePr>
          <p:nvPr>
            <p:extLst>
              <p:ext uri="{D42A27DB-BD31-4B8C-83A1-F6EECF244321}">
                <p14:modId xmlns:p14="http://schemas.microsoft.com/office/powerpoint/2010/main" val="1291028380"/>
              </p:ext>
            </p:extLst>
          </p:nvPr>
        </p:nvGraphicFramePr>
        <p:xfrm>
          <a:off x="634520" y="1580647"/>
          <a:ext cx="8486331" cy="4551831"/>
        </p:xfrm>
        <a:graphic>
          <a:graphicData uri="http://schemas.openxmlformats.org/drawingml/2006/table">
            <a:tbl>
              <a:tblPr firstRow="1" bandRow="1"/>
              <a:tblGrid>
                <a:gridCol w="1626773">
                  <a:extLst>
                    <a:ext uri="{9D8B030D-6E8A-4147-A177-3AD203B41FA5}">
                      <a16:colId xmlns:a16="http://schemas.microsoft.com/office/drawing/2014/main" val="20000"/>
                    </a:ext>
                  </a:extLst>
                </a:gridCol>
                <a:gridCol w="6859558">
                  <a:extLst>
                    <a:ext uri="{9D8B030D-6E8A-4147-A177-3AD203B41FA5}">
                      <a16:colId xmlns:a16="http://schemas.microsoft.com/office/drawing/2014/main" val="20001"/>
                    </a:ext>
                  </a:extLst>
                </a:gridCol>
              </a:tblGrid>
              <a:tr h="325131">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nSpc>
                          <a:spcPct val="100000"/>
                        </a:lnSpc>
                      </a:pPr>
                      <a:r>
                        <a:rPr lang="en-US" sz="1100" b="1" dirty="0">
                          <a:solidFill>
                            <a:srgbClr val="001F5B"/>
                          </a:solidFill>
                          <a:latin typeface="Arial" panose="020B0604020202020204" pitchFamily="34" charset="0"/>
                          <a:cs typeface="Arial" panose="020B0604020202020204" pitchFamily="34" charset="0"/>
                        </a:rPr>
                        <a:t>Issuer</a:t>
                      </a:r>
                    </a:p>
                  </a:txBody>
                  <a:tcPr marL="72000" marR="72000" marT="36000" marB="36000" anchor="ctr">
                    <a:lnL w="12700" cmpd="sng">
                      <a:noFill/>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nSpc>
                          <a:spcPct val="100000"/>
                        </a:lnSpc>
                      </a:pPr>
                      <a:r>
                        <a:rPr lang="en-ZA" sz="1100" b="0" dirty="0">
                          <a:solidFill>
                            <a:srgbClr val="001F5B"/>
                          </a:solidFill>
                          <a:latin typeface="Arial" panose="020B0604020202020204" pitchFamily="34" charset="0"/>
                          <a:cs typeface="Arial" panose="020B0604020202020204" pitchFamily="34" charset="0"/>
                        </a:rPr>
                        <a:t>Santam Limited  </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25131">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1" dirty="0">
                          <a:solidFill>
                            <a:srgbClr val="001F5B"/>
                          </a:solidFill>
                          <a:latin typeface="Arial" panose="020B0604020202020204" pitchFamily="34" charset="0"/>
                          <a:cs typeface="Arial" panose="020B0604020202020204" pitchFamily="34" charset="0"/>
                        </a:rPr>
                        <a:t>Programme Type</a:t>
                      </a:r>
                    </a:p>
                  </a:txBody>
                  <a:tcPr marL="72000" marR="72000" marT="36000" marB="36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0" dirty="0">
                          <a:solidFill>
                            <a:srgbClr val="001F5B"/>
                          </a:solidFill>
                          <a:latin typeface="Arial" panose="020B0604020202020204" pitchFamily="34" charset="0"/>
                          <a:cs typeface="Arial" panose="020B0604020202020204" pitchFamily="34" charset="0"/>
                        </a:rPr>
                        <a:t>Unsecured</a:t>
                      </a:r>
                      <a:r>
                        <a:rPr lang="en-ZA" sz="1100" b="0" baseline="0" dirty="0">
                          <a:solidFill>
                            <a:srgbClr val="001F5B"/>
                          </a:solidFill>
                          <a:latin typeface="Arial" panose="020B0604020202020204" pitchFamily="34" charset="0"/>
                          <a:cs typeface="Arial" panose="020B0604020202020204" pitchFamily="34" charset="0"/>
                        </a:rPr>
                        <a:t> Subordinated Callable Note Programme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25131">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1" dirty="0">
                          <a:solidFill>
                            <a:srgbClr val="001F5B"/>
                          </a:solidFill>
                          <a:latin typeface="Arial" panose="020B0604020202020204" pitchFamily="34" charset="0"/>
                          <a:cs typeface="Arial" panose="020B0604020202020204" pitchFamily="34" charset="0"/>
                        </a:rPr>
                        <a:t>Programme Size</a:t>
                      </a:r>
                    </a:p>
                  </a:txBody>
                  <a:tcPr marL="72000" marR="72000" marT="36000" marB="36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0" dirty="0">
                          <a:solidFill>
                            <a:srgbClr val="001F5B"/>
                          </a:solidFill>
                          <a:latin typeface="Arial" panose="020B0604020202020204" pitchFamily="34" charset="0"/>
                          <a:cs typeface="Arial" panose="020B0604020202020204" pitchFamily="34" charset="0"/>
                        </a:rPr>
                        <a:t>R5 billion</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5272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1" dirty="0">
                          <a:solidFill>
                            <a:srgbClr val="001F5B"/>
                          </a:solidFill>
                          <a:latin typeface="Arial" panose="020B0604020202020204" pitchFamily="34" charset="0"/>
                          <a:cs typeface="Arial" panose="020B0604020202020204" pitchFamily="34" charset="0"/>
                        </a:rPr>
                        <a:t>Deferral of Principal</a:t>
                      </a:r>
                    </a:p>
                  </a:txBody>
                  <a:tcPr marL="72000" marR="72000" marT="36000" marB="36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0" dirty="0">
                          <a:solidFill>
                            <a:srgbClr val="001F5B"/>
                          </a:solidFill>
                          <a:latin typeface="Arial" panose="020B0604020202020204" pitchFamily="34" charset="0"/>
                          <a:cs typeface="Arial" panose="020B0604020202020204" pitchFamily="34" charset="0"/>
                        </a:rPr>
                        <a:t>The Issuer is required to defer payment of principal</a:t>
                      </a:r>
                      <a:r>
                        <a:rPr lang="en-ZA" sz="1100" b="0" baseline="0" dirty="0">
                          <a:solidFill>
                            <a:srgbClr val="001F5B"/>
                          </a:solidFill>
                          <a:latin typeface="Arial" panose="020B0604020202020204" pitchFamily="34" charset="0"/>
                          <a:cs typeface="Arial" panose="020B0604020202020204" pitchFamily="34" charset="0"/>
                        </a:rPr>
                        <a:t> if a Regulatory Deficiency Redemption Deferral Event has occurred, subject to conditions as prescribed by the Regulator.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5272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a:solidFill>
                            <a:srgbClr val="001F5B"/>
                          </a:solidFill>
                          <a:latin typeface="Arial" panose="020B0604020202020204" pitchFamily="34" charset="0"/>
                          <a:cs typeface="Arial" panose="020B0604020202020204" pitchFamily="34" charset="0"/>
                        </a:rPr>
                        <a:t>Deferral of Interest</a:t>
                      </a:r>
                    </a:p>
                  </a:txBody>
                  <a:tcPr marL="72000" marR="72000" marT="36000" marB="36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0" kern="1200" dirty="0">
                          <a:solidFill>
                            <a:srgbClr val="001F5B"/>
                          </a:solidFill>
                          <a:effectLst/>
                          <a:latin typeface="Arial" panose="020B0604020202020204" pitchFamily="34" charset="0"/>
                          <a:ea typeface="+mn-ea"/>
                          <a:cs typeface="Arial" panose="020B0604020202020204" pitchFamily="34" charset="0"/>
                        </a:rPr>
                        <a:t>If on any Interest Payment Date a Regulatory Deficiency Interest Deferral Event has occurred or would occur, the payment of interest in respect of the Notes otherwise falling due on such date shall be deferred.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02984">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1" dirty="0">
                          <a:solidFill>
                            <a:srgbClr val="001F5B"/>
                          </a:solidFill>
                          <a:latin typeface="Arial" panose="020B0604020202020204" pitchFamily="34" charset="0"/>
                          <a:cs typeface="Arial" panose="020B0604020202020204" pitchFamily="34" charset="0"/>
                        </a:rPr>
                        <a:t>Early Redemption or Substitution following</a:t>
                      </a:r>
                      <a:r>
                        <a:rPr lang="en-ZA" sz="1100" b="1" baseline="0" dirty="0">
                          <a:solidFill>
                            <a:srgbClr val="001F5B"/>
                          </a:solidFill>
                          <a:latin typeface="Arial" panose="020B0604020202020204" pitchFamily="34" charset="0"/>
                          <a:cs typeface="Arial" panose="020B0604020202020204" pitchFamily="34" charset="0"/>
                        </a:rPr>
                        <a:t> </a:t>
                      </a:r>
                      <a:r>
                        <a:rPr lang="en-ZA" sz="1100" b="1" dirty="0">
                          <a:solidFill>
                            <a:srgbClr val="001F5B"/>
                          </a:solidFill>
                          <a:latin typeface="Arial" panose="020B0604020202020204" pitchFamily="34" charset="0"/>
                          <a:cs typeface="Arial" panose="020B0604020202020204" pitchFamily="34" charset="0"/>
                        </a:rPr>
                        <a:t>Capital Disqualification</a:t>
                      </a:r>
                      <a:r>
                        <a:rPr lang="en-ZA" sz="1100" b="1" baseline="0" dirty="0">
                          <a:solidFill>
                            <a:srgbClr val="001F5B"/>
                          </a:solidFill>
                          <a:latin typeface="Arial" panose="020B0604020202020204" pitchFamily="34" charset="0"/>
                          <a:cs typeface="Arial" panose="020B0604020202020204" pitchFamily="34" charset="0"/>
                        </a:rPr>
                        <a:t> Event</a:t>
                      </a:r>
                      <a:endParaRPr lang="en-ZA" sz="1100" b="1" dirty="0">
                        <a:solidFill>
                          <a:srgbClr val="001F5B"/>
                        </a:solidFill>
                        <a:latin typeface="Arial" panose="020B0604020202020204" pitchFamily="34" charset="0"/>
                        <a:cs typeface="Arial" panose="020B0604020202020204" pitchFamily="34" charset="0"/>
                      </a:endParaRPr>
                    </a:p>
                  </a:txBody>
                  <a:tcPr marL="72000" marR="72000" marT="36000" marB="36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0" kern="1200" dirty="0">
                          <a:solidFill>
                            <a:srgbClr val="001F5B"/>
                          </a:solidFill>
                          <a:effectLst/>
                          <a:latin typeface="Arial" panose="020B0604020202020204" pitchFamily="34" charset="0"/>
                          <a:ea typeface="+mn-ea"/>
                          <a:cs typeface="Arial" panose="020B0604020202020204" pitchFamily="34" charset="0"/>
                        </a:rPr>
                        <a:t>If confirmed by the Auditors that a Capital Disqualification</a:t>
                      </a:r>
                      <a:r>
                        <a:rPr lang="en-ZA" sz="1100" b="0" kern="1200" baseline="0" dirty="0">
                          <a:solidFill>
                            <a:srgbClr val="001F5B"/>
                          </a:solidFill>
                          <a:effectLst/>
                          <a:latin typeface="Arial" panose="020B0604020202020204" pitchFamily="34" charset="0"/>
                          <a:ea typeface="+mn-ea"/>
                          <a:cs typeface="Arial" panose="020B0604020202020204" pitchFamily="34" charset="0"/>
                        </a:rPr>
                        <a:t> Event has occurred, t</a:t>
                      </a:r>
                      <a:r>
                        <a:rPr lang="en-ZA" sz="1100" b="0" kern="1200" dirty="0">
                          <a:solidFill>
                            <a:srgbClr val="001F5B"/>
                          </a:solidFill>
                          <a:effectLst/>
                          <a:latin typeface="Arial" panose="020B0604020202020204" pitchFamily="34" charset="0"/>
                          <a:ea typeface="+mn-ea"/>
                          <a:cs typeface="Arial" panose="020B0604020202020204" pitchFamily="34" charset="0"/>
                        </a:rPr>
                        <a:t>he Issuer may at its option (but subject to the prior written consent of the Regulator):</a:t>
                      </a:r>
                    </a:p>
                    <a:p>
                      <a:pPr marL="180000" indent="-180000">
                        <a:lnSpc>
                          <a:spcPct val="100000"/>
                        </a:lnSpc>
                        <a:buFont typeface="Arial" panose="020B0604020202020204" pitchFamily="34" charset="0"/>
                        <a:buChar char="•"/>
                      </a:pPr>
                      <a:r>
                        <a:rPr lang="en-ZA" sz="1100" b="0" kern="1200" dirty="0">
                          <a:solidFill>
                            <a:srgbClr val="001F5B"/>
                          </a:solidFill>
                          <a:effectLst/>
                          <a:latin typeface="Arial" panose="020B0604020202020204" pitchFamily="34" charset="0"/>
                          <a:ea typeface="+mn-ea"/>
                          <a:cs typeface="Arial" panose="020B0604020202020204" pitchFamily="34" charset="0"/>
                        </a:rPr>
                        <a:t>Redeem all of the Notes; or</a:t>
                      </a:r>
                      <a:r>
                        <a:rPr lang="en-ZA" sz="1100" b="0" kern="1200" baseline="0" dirty="0">
                          <a:solidFill>
                            <a:srgbClr val="001F5B"/>
                          </a:solidFill>
                          <a:effectLst/>
                          <a:latin typeface="Arial" panose="020B0604020202020204" pitchFamily="34" charset="0"/>
                          <a:ea typeface="+mn-ea"/>
                          <a:cs typeface="Arial" panose="020B0604020202020204" pitchFamily="34" charset="0"/>
                        </a:rPr>
                        <a:t> </a:t>
                      </a:r>
                    </a:p>
                    <a:p>
                      <a:pPr marL="180000" indent="-180000">
                        <a:lnSpc>
                          <a:spcPct val="100000"/>
                        </a:lnSpc>
                        <a:buFont typeface="Arial" panose="020B0604020202020204" pitchFamily="34" charset="0"/>
                        <a:buChar char="•"/>
                      </a:pPr>
                      <a:r>
                        <a:rPr lang="en-ZA" sz="1100" b="0" kern="1200" baseline="0" dirty="0">
                          <a:solidFill>
                            <a:srgbClr val="001F5B"/>
                          </a:solidFill>
                          <a:effectLst/>
                          <a:latin typeface="Arial" panose="020B0604020202020204" pitchFamily="34" charset="0"/>
                          <a:ea typeface="+mn-ea"/>
                          <a:cs typeface="Arial" panose="020B0604020202020204" pitchFamily="34" charset="0"/>
                        </a:rPr>
                        <a:t>Substitute all of the Notes with new notes, or vary the terms of the Notes that it will become or remain Qualifying Tier 2 Securities (subject to approval by noteholders by Extraordinary Resolution)</a:t>
                      </a:r>
                      <a:endParaRPr lang="en-ZA" sz="1100" b="0" kern="1200" dirty="0">
                        <a:solidFill>
                          <a:srgbClr val="001F5B"/>
                        </a:solidFill>
                        <a:effectLst/>
                        <a:latin typeface="Arial" panose="020B0604020202020204" pitchFamily="34" charset="0"/>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747801">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1" dirty="0">
                          <a:solidFill>
                            <a:srgbClr val="001F5B"/>
                          </a:solidFill>
                          <a:latin typeface="Arial" panose="020B0604020202020204" pitchFamily="34" charset="0"/>
                          <a:cs typeface="Arial" panose="020B0604020202020204" pitchFamily="34" charset="0"/>
                        </a:rPr>
                        <a:t>Redemption for Tax</a:t>
                      </a:r>
                      <a:r>
                        <a:rPr lang="en-ZA" sz="1100" b="1" baseline="0" dirty="0">
                          <a:solidFill>
                            <a:srgbClr val="001F5B"/>
                          </a:solidFill>
                          <a:latin typeface="Arial" panose="020B0604020202020204" pitchFamily="34" charset="0"/>
                          <a:cs typeface="Arial" panose="020B0604020202020204" pitchFamily="34" charset="0"/>
                        </a:rPr>
                        <a:t> Reasons</a:t>
                      </a:r>
                      <a:endParaRPr lang="en-ZA" sz="1100" b="1" dirty="0">
                        <a:solidFill>
                          <a:srgbClr val="001F5B"/>
                        </a:solidFill>
                        <a:latin typeface="Arial" panose="020B0604020202020204" pitchFamily="34" charset="0"/>
                        <a:cs typeface="Arial" panose="020B0604020202020204" pitchFamily="34" charset="0"/>
                      </a:endParaRPr>
                    </a:p>
                  </a:txBody>
                  <a:tcPr marL="72000" marR="72000" marT="36000" marB="36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kern="1200" dirty="0">
                          <a:solidFill>
                            <a:srgbClr val="001F5B"/>
                          </a:solidFill>
                          <a:effectLst/>
                          <a:latin typeface="Arial" panose="020B0604020202020204" pitchFamily="34" charset="0"/>
                          <a:ea typeface="+mn-ea"/>
                          <a:cs typeface="Arial" panose="020B0604020202020204" pitchFamily="34" charset="0"/>
                        </a:rPr>
                        <a:t>Notes may be redeemed at the option of the Issuer (subject to the prior written approval of the Regulator), if as a result of changes in laws</a:t>
                      </a:r>
                      <a:r>
                        <a:rPr lang="en-ZA" sz="1100" kern="1200" baseline="0" dirty="0">
                          <a:solidFill>
                            <a:srgbClr val="001F5B"/>
                          </a:solidFill>
                          <a:effectLst/>
                          <a:latin typeface="Arial" panose="020B0604020202020204" pitchFamily="34" charset="0"/>
                          <a:ea typeface="+mn-ea"/>
                          <a:cs typeface="Arial" panose="020B0604020202020204" pitchFamily="34" charset="0"/>
                        </a:rPr>
                        <a:t> or </a:t>
                      </a:r>
                      <a:r>
                        <a:rPr lang="en-ZA" sz="1100" kern="1200" dirty="0">
                          <a:solidFill>
                            <a:srgbClr val="001F5B"/>
                          </a:solidFill>
                          <a:effectLst/>
                          <a:latin typeface="Arial" panose="020B0604020202020204" pitchFamily="34" charset="0"/>
                          <a:ea typeface="+mn-ea"/>
                          <a:cs typeface="Arial" panose="020B0604020202020204" pitchFamily="34" charset="0"/>
                        </a:rPr>
                        <a:t>regulations the Issuer would be required to pay additional tax (relating to the</a:t>
                      </a:r>
                      <a:r>
                        <a:rPr lang="en-ZA" sz="1100" kern="1200" baseline="0" dirty="0">
                          <a:solidFill>
                            <a:srgbClr val="001F5B"/>
                          </a:solidFill>
                          <a:effectLst/>
                          <a:latin typeface="Arial" panose="020B0604020202020204" pitchFamily="34" charset="0"/>
                          <a:ea typeface="+mn-ea"/>
                          <a:cs typeface="Arial" panose="020B0604020202020204" pitchFamily="34" charset="0"/>
                        </a:rPr>
                        <a:t> N</a:t>
                      </a:r>
                      <a:r>
                        <a:rPr lang="en-ZA" sz="1100" kern="1200" dirty="0">
                          <a:solidFill>
                            <a:srgbClr val="001F5B"/>
                          </a:solidFill>
                          <a:effectLst/>
                          <a:latin typeface="Arial" panose="020B0604020202020204" pitchFamily="34" charset="0"/>
                          <a:ea typeface="+mn-ea"/>
                          <a:cs typeface="Arial" panose="020B0604020202020204" pitchFamily="34" charset="0"/>
                        </a:rPr>
                        <a:t>otes) and</a:t>
                      </a:r>
                      <a:r>
                        <a:rPr lang="en-ZA" sz="1100" kern="1200" baseline="0" dirty="0">
                          <a:solidFill>
                            <a:srgbClr val="001F5B"/>
                          </a:solidFill>
                          <a:effectLst/>
                          <a:latin typeface="Arial" panose="020B0604020202020204" pitchFamily="34" charset="0"/>
                          <a:ea typeface="+mn-ea"/>
                          <a:cs typeface="Arial" panose="020B0604020202020204" pitchFamily="34" charset="0"/>
                        </a:rPr>
                        <a:t> these additional amounts cannot be reasonably avoided.</a:t>
                      </a:r>
                      <a:r>
                        <a:rPr lang="en-ZA" sz="1100" kern="1200" dirty="0">
                          <a:solidFill>
                            <a:srgbClr val="001F5B"/>
                          </a:solidFill>
                          <a:effectLst/>
                          <a:latin typeface="Arial" panose="020B0604020202020204" pitchFamily="34" charset="0"/>
                          <a:ea typeface="+mn-ea"/>
                          <a:cs typeface="Arial" panose="020B0604020202020204" pitchFamily="34" charset="0"/>
                        </a:rPr>
                        <a:t> </a:t>
                      </a:r>
                      <a:endParaRPr lang="en-ZA" sz="1100" b="0" dirty="0">
                        <a:solidFill>
                          <a:srgbClr val="001F5B"/>
                        </a:solidFill>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52020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nSpc>
                          <a:spcPct val="100000"/>
                        </a:lnSpc>
                      </a:pPr>
                      <a:r>
                        <a:rPr lang="en-ZA" sz="1100" b="1" dirty="0">
                          <a:solidFill>
                            <a:srgbClr val="001F5B"/>
                          </a:solidFill>
                          <a:latin typeface="Arial" panose="020B0604020202020204" pitchFamily="34" charset="0"/>
                          <a:cs typeface="Arial" panose="020B0604020202020204" pitchFamily="34" charset="0"/>
                        </a:rPr>
                        <a:t>Events of Default</a:t>
                      </a:r>
                    </a:p>
                  </a:txBody>
                  <a:tcPr marL="72000" marR="72000" marT="36000" marB="36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71450" indent="-171450">
                        <a:lnSpc>
                          <a:spcPct val="100000"/>
                        </a:lnSpc>
                        <a:buFont typeface="Arial" panose="020B0604020202020204" pitchFamily="34" charset="0"/>
                        <a:buChar char="•"/>
                      </a:pPr>
                      <a:r>
                        <a:rPr lang="en-ZA" sz="1100" b="0" dirty="0">
                          <a:solidFill>
                            <a:srgbClr val="001F5B"/>
                          </a:solidFill>
                          <a:latin typeface="Arial" panose="020B0604020202020204" pitchFamily="34" charset="0"/>
                          <a:cs typeface="Arial" panose="020B0604020202020204" pitchFamily="34" charset="0"/>
                        </a:rPr>
                        <a:t>Non-payment</a:t>
                      </a:r>
                      <a:r>
                        <a:rPr lang="en-ZA" sz="1100" b="0" baseline="0" dirty="0">
                          <a:solidFill>
                            <a:srgbClr val="001F5B"/>
                          </a:solidFill>
                          <a:latin typeface="Arial" panose="020B0604020202020204" pitchFamily="34" charset="0"/>
                          <a:cs typeface="Arial" panose="020B0604020202020204" pitchFamily="34" charset="0"/>
                        </a:rPr>
                        <a:t> (other than Deferred Payments)</a:t>
                      </a:r>
                    </a:p>
                    <a:p>
                      <a:pPr marL="171450" indent="-171450">
                        <a:lnSpc>
                          <a:spcPct val="100000"/>
                        </a:lnSpc>
                        <a:buFont typeface="Arial" panose="020B0604020202020204" pitchFamily="34" charset="0"/>
                        <a:buChar char="•"/>
                      </a:pPr>
                      <a:r>
                        <a:rPr lang="en-ZA" sz="1100" b="0" baseline="0" dirty="0">
                          <a:solidFill>
                            <a:srgbClr val="001F5B"/>
                          </a:solidFill>
                          <a:latin typeface="Arial" panose="020B0604020202020204" pitchFamily="34" charset="0"/>
                          <a:cs typeface="Arial" panose="020B0604020202020204" pitchFamily="34" charset="0"/>
                        </a:rPr>
                        <a:t>Insolvency</a:t>
                      </a:r>
                      <a:endParaRPr lang="en-ZA" sz="1100" b="0" dirty="0">
                        <a:solidFill>
                          <a:srgbClr val="001F5B"/>
                        </a:solidFill>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972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F62D-E8A5-24F2-E344-0BC76CC22E0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017732B-C084-3893-073F-2ECE6E1DFE5A}"/>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38B78AF8-3EB7-838B-A3E5-E4238DE5CE87}"/>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7B66CCF3-D5DC-C6CE-F3ED-88D6E686F532}"/>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Santam Credit Rating</a:t>
            </a:r>
          </a:p>
        </p:txBody>
      </p:sp>
      <p:sp>
        <p:nvSpPr>
          <p:cNvPr id="5" name="Text Placeholder 4">
            <a:extLst>
              <a:ext uri="{FF2B5EF4-FFF2-40B4-BE49-F238E27FC236}">
                <a16:creationId xmlns:a16="http://schemas.microsoft.com/office/drawing/2014/main" id="{BBF38BC1-A8CD-04F4-FCF4-483838467CAA}"/>
              </a:ext>
            </a:extLst>
          </p:cNvPr>
          <p:cNvSpPr>
            <a:spLocks noGrp="1"/>
          </p:cNvSpPr>
          <p:nvPr>
            <p:ph type="body" sz="quarter" idx="13"/>
          </p:nvPr>
        </p:nvSpPr>
        <p:spPr/>
        <p:txBody>
          <a:bodyPr/>
          <a:lstStyle/>
          <a:p>
            <a:r>
              <a:rPr lang="en-US"/>
              <a:t>Santam is currently rated by S&amp;P and A.M. Best.</a:t>
            </a:r>
            <a:endParaRPr lang="en-US" dirty="0"/>
          </a:p>
        </p:txBody>
      </p:sp>
      <p:graphicFrame>
        <p:nvGraphicFramePr>
          <p:cNvPr id="3" name="Table 2">
            <a:extLst>
              <a:ext uri="{FF2B5EF4-FFF2-40B4-BE49-F238E27FC236}">
                <a16:creationId xmlns:a16="http://schemas.microsoft.com/office/drawing/2014/main" id="{AA725F8A-0876-D918-06DF-92B834D0185D}"/>
              </a:ext>
            </a:extLst>
          </p:cNvPr>
          <p:cNvGraphicFramePr>
            <a:graphicFrameLocks noGrp="1"/>
          </p:cNvGraphicFramePr>
          <p:nvPr>
            <p:extLst>
              <p:ext uri="{D42A27DB-BD31-4B8C-83A1-F6EECF244321}">
                <p14:modId xmlns:p14="http://schemas.microsoft.com/office/powerpoint/2010/main" val="593339509"/>
              </p:ext>
            </p:extLst>
          </p:nvPr>
        </p:nvGraphicFramePr>
        <p:xfrm>
          <a:off x="638173" y="2141319"/>
          <a:ext cx="8175666" cy="1363098"/>
        </p:xfrm>
        <a:graphic>
          <a:graphicData uri="http://schemas.openxmlformats.org/drawingml/2006/table">
            <a:tbl>
              <a:tblPr firstRow="1" bandRow="1">
                <a:tableStyleId>{5C22544A-7EE6-4342-B048-85BDC9FD1C3A}</a:tableStyleId>
              </a:tblPr>
              <a:tblGrid>
                <a:gridCol w="5447673">
                  <a:extLst>
                    <a:ext uri="{9D8B030D-6E8A-4147-A177-3AD203B41FA5}">
                      <a16:colId xmlns:a16="http://schemas.microsoft.com/office/drawing/2014/main" val="2770669030"/>
                    </a:ext>
                  </a:extLst>
                </a:gridCol>
                <a:gridCol w="2727993">
                  <a:extLst>
                    <a:ext uri="{9D8B030D-6E8A-4147-A177-3AD203B41FA5}">
                      <a16:colId xmlns:a16="http://schemas.microsoft.com/office/drawing/2014/main" val="353320170"/>
                    </a:ext>
                  </a:extLst>
                </a:gridCol>
              </a:tblGrid>
              <a:tr h="454366">
                <a:tc>
                  <a:txBody>
                    <a:bodyPr/>
                    <a:lstStyle/>
                    <a:p>
                      <a:endParaRPr lang="en-GB" sz="1400" dirty="0">
                        <a:solidFill>
                          <a:schemeClr val="tx1"/>
                        </a:solidFill>
                      </a:endParaRPr>
                    </a:p>
                  </a:txBody>
                  <a:tcPr marL="36000" marR="36000" marT="36000" marB="36000" anchor="ctr">
                    <a:lnR w="12700" cap="flat" cmpd="sng" algn="ctr">
                      <a:solidFill>
                        <a:schemeClr val="bg1"/>
                      </a:solidFill>
                      <a:prstDash val="solid"/>
                      <a:round/>
                      <a:headEnd type="none" w="med" len="med"/>
                      <a:tailEnd type="none" w="med" len="med"/>
                    </a:lnR>
                  </a:tcPr>
                </a:tc>
                <a:tc>
                  <a:txBody>
                    <a:bodyPr/>
                    <a:lstStyle/>
                    <a:p>
                      <a:pPr algn="r"/>
                      <a:r>
                        <a:rPr lang="en-GB" sz="1400" dirty="0">
                          <a:solidFill>
                            <a:schemeClr val="tx1"/>
                          </a:solidFill>
                        </a:rPr>
                        <a:t>S&amp;P</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879460277"/>
                  </a:ext>
                </a:extLst>
              </a:tr>
              <a:tr h="454366">
                <a:tc>
                  <a:txBody>
                    <a:bodyPr/>
                    <a:lstStyle/>
                    <a:p>
                      <a:r>
                        <a:rPr lang="en-US" sz="1400" dirty="0">
                          <a:solidFill>
                            <a:srgbClr val="001F5B"/>
                          </a:solidFill>
                        </a:rPr>
                        <a:t>Issuer South Africa National Scale Rating</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rgbClr val="001F5B"/>
                          </a:solidFill>
                          <a:latin typeface="+mn-lt"/>
                          <a:ea typeface="+mn-ea"/>
                          <a:cs typeface="+mn-cs"/>
                        </a:rPr>
                        <a:t>zaAAA (stable)</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97572386"/>
                  </a:ext>
                </a:extLst>
              </a:tr>
              <a:tr h="454366">
                <a:tc>
                  <a:txBody>
                    <a:bodyPr/>
                    <a:lstStyle/>
                    <a:p>
                      <a:r>
                        <a:rPr lang="en-GB" sz="1400" dirty="0">
                          <a:solidFill>
                            <a:srgbClr val="001F5B"/>
                          </a:solidFill>
                        </a:rPr>
                        <a:t>Subordinated notes</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r" defTabSz="914400" rtl="0" eaLnBrk="1" fontAlgn="ctr" latinLnBrk="0" hangingPunct="1">
                        <a:buNone/>
                      </a:pPr>
                      <a:r>
                        <a:rPr lang="en-ZA" sz="1400" kern="1200" dirty="0">
                          <a:solidFill>
                            <a:srgbClr val="001F5B"/>
                          </a:solidFill>
                          <a:latin typeface="+mn-lt"/>
                          <a:ea typeface="+mn-ea"/>
                          <a:cs typeface="+mn-cs"/>
                        </a:rPr>
                        <a:t>zaAA-</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19843854"/>
                  </a:ext>
                </a:extLst>
              </a:tr>
            </a:tbl>
          </a:graphicData>
        </a:graphic>
      </p:graphicFrame>
      <p:sp>
        <p:nvSpPr>
          <p:cNvPr id="4" name="TextBox 3">
            <a:extLst>
              <a:ext uri="{FF2B5EF4-FFF2-40B4-BE49-F238E27FC236}">
                <a16:creationId xmlns:a16="http://schemas.microsoft.com/office/drawing/2014/main" id="{6FDFB14C-DF87-DBE6-6BE2-EA9F205EE789}"/>
              </a:ext>
            </a:extLst>
          </p:cNvPr>
          <p:cNvSpPr txBox="1"/>
          <p:nvPr/>
        </p:nvSpPr>
        <p:spPr>
          <a:xfrm>
            <a:off x="684955" y="1731452"/>
            <a:ext cx="7039820" cy="1938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spAutoFit/>
          </a:bodyPr>
          <a:lstStyle/>
          <a:p>
            <a:pPr defTabSz="622300">
              <a:lnSpc>
                <a:spcPct val="90000"/>
              </a:lnSpc>
              <a:spcAft>
                <a:spcPct val="35000"/>
              </a:spcAft>
            </a:pPr>
            <a:r>
              <a:rPr lang="en-US" sz="1400" b="1" dirty="0">
                <a:solidFill>
                  <a:srgbClr val="231F20"/>
                </a:solidFill>
                <a:latin typeface="Arial"/>
                <a:cs typeface="Arial"/>
              </a:rPr>
              <a:t>The subordinated notes for the upcoming issuance has been rated by S&amp;P:</a:t>
            </a:r>
          </a:p>
        </p:txBody>
      </p:sp>
      <p:graphicFrame>
        <p:nvGraphicFramePr>
          <p:cNvPr id="6" name="Table 5">
            <a:extLst>
              <a:ext uri="{FF2B5EF4-FFF2-40B4-BE49-F238E27FC236}">
                <a16:creationId xmlns:a16="http://schemas.microsoft.com/office/drawing/2014/main" id="{903AE761-DBF7-AF86-B35E-99F7AD6B1CDF}"/>
              </a:ext>
            </a:extLst>
          </p:cNvPr>
          <p:cNvGraphicFramePr>
            <a:graphicFrameLocks noGrp="1"/>
          </p:cNvGraphicFramePr>
          <p:nvPr>
            <p:extLst>
              <p:ext uri="{D42A27DB-BD31-4B8C-83A1-F6EECF244321}">
                <p14:modId xmlns:p14="http://schemas.microsoft.com/office/powerpoint/2010/main" val="824397100"/>
              </p:ext>
            </p:extLst>
          </p:nvPr>
        </p:nvGraphicFramePr>
        <p:xfrm>
          <a:off x="638172" y="4367233"/>
          <a:ext cx="8175666" cy="1363098"/>
        </p:xfrm>
        <a:graphic>
          <a:graphicData uri="http://schemas.openxmlformats.org/drawingml/2006/table">
            <a:tbl>
              <a:tblPr firstRow="1" bandRow="1">
                <a:tableStyleId>{5C22544A-7EE6-4342-B048-85BDC9FD1C3A}</a:tableStyleId>
              </a:tblPr>
              <a:tblGrid>
                <a:gridCol w="3267276">
                  <a:extLst>
                    <a:ext uri="{9D8B030D-6E8A-4147-A177-3AD203B41FA5}">
                      <a16:colId xmlns:a16="http://schemas.microsoft.com/office/drawing/2014/main" val="2770669030"/>
                    </a:ext>
                  </a:extLst>
                </a:gridCol>
                <a:gridCol w="1438077">
                  <a:extLst>
                    <a:ext uri="{9D8B030D-6E8A-4147-A177-3AD203B41FA5}">
                      <a16:colId xmlns:a16="http://schemas.microsoft.com/office/drawing/2014/main" val="353320170"/>
                    </a:ext>
                  </a:extLst>
                </a:gridCol>
                <a:gridCol w="1834183">
                  <a:extLst>
                    <a:ext uri="{9D8B030D-6E8A-4147-A177-3AD203B41FA5}">
                      <a16:colId xmlns:a16="http://schemas.microsoft.com/office/drawing/2014/main" val="1227517544"/>
                    </a:ext>
                  </a:extLst>
                </a:gridCol>
                <a:gridCol w="1636130">
                  <a:extLst>
                    <a:ext uri="{9D8B030D-6E8A-4147-A177-3AD203B41FA5}">
                      <a16:colId xmlns:a16="http://schemas.microsoft.com/office/drawing/2014/main" val="1920374773"/>
                    </a:ext>
                  </a:extLst>
                </a:gridCol>
              </a:tblGrid>
              <a:tr h="454366">
                <a:tc>
                  <a:txBody>
                    <a:bodyPr/>
                    <a:lstStyle/>
                    <a:p>
                      <a:r>
                        <a:rPr lang="en-GB" sz="1400" dirty="0">
                          <a:solidFill>
                            <a:schemeClr val="tx1"/>
                          </a:solidFill>
                        </a:rPr>
                        <a:t>Instrument</a:t>
                      </a:r>
                    </a:p>
                  </a:txBody>
                  <a:tcPr marL="36000" marR="36000" marT="36000" marB="36000" anchor="ctr">
                    <a:lnL w="12700" cmpd="sng">
                      <a:noFill/>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Amount</a:t>
                      </a: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Call Date</a:t>
                      </a: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Rating</a:t>
                      </a:r>
                    </a:p>
                  </a:txBody>
                  <a:tcPr marL="36000" marR="36000" marT="36000" marB="3600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79460277"/>
                  </a:ext>
                </a:extLst>
              </a:tr>
              <a:tr h="454366">
                <a:tc>
                  <a:txBody>
                    <a:bodyPr/>
                    <a:lstStyle/>
                    <a:p>
                      <a:r>
                        <a:rPr lang="en-US" sz="1400" dirty="0">
                          <a:solidFill>
                            <a:srgbClr val="001F5B"/>
                          </a:solidFill>
                        </a:rPr>
                        <a:t>SNT05 (to be replaced by new note)</a:t>
                      </a:r>
                    </a:p>
                  </a:txBody>
                  <a:tcPr marL="36000" marR="36000" marT="36000" marB="36000" anchor="ctr">
                    <a:lnL w="12700" cmpd="sng">
                      <a:noFill/>
                    </a:lnL>
                    <a:lnR w="12700" cmpd="sng">
                      <a:noFill/>
                    </a:lnR>
                    <a:lnT w="381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buNone/>
                      </a:pPr>
                      <a:r>
                        <a:rPr lang="en-ZA" sz="1400" kern="1200" dirty="0">
                          <a:solidFill>
                            <a:srgbClr val="001F5B"/>
                          </a:solidFill>
                          <a:latin typeface="+mn-lt"/>
                          <a:ea typeface="+mn-ea"/>
                          <a:cs typeface="+mn-cs"/>
                        </a:rPr>
                        <a:t>R1.0bn</a:t>
                      </a:r>
                    </a:p>
                  </a:txBody>
                  <a:tcPr marL="36000" marR="36000" marT="36000" marB="36000" anchor="ctr">
                    <a:lnL w="12700" cmpd="sng">
                      <a:noFill/>
                    </a:lnL>
                    <a:lnR w="12700" cmpd="sng">
                      <a:noFill/>
                    </a:lnR>
                    <a:lnT w="381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buNone/>
                      </a:pPr>
                      <a:r>
                        <a:rPr lang="en-ZA" sz="1400" kern="1200" dirty="0">
                          <a:solidFill>
                            <a:srgbClr val="001F5B"/>
                          </a:solidFill>
                          <a:latin typeface="+mn-lt"/>
                          <a:ea typeface="+mn-ea"/>
                          <a:cs typeface="+mn-cs"/>
                        </a:rPr>
                        <a:t>30 November 2025</a:t>
                      </a:r>
                    </a:p>
                  </a:txBody>
                  <a:tcPr marL="36000" marR="36000" marT="36000" marB="36000" anchor="ctr">
                    <a:lnL w="12700" cmpd="sng">
                      <a:noFill/>
                    </a:lnL>
                    <a:lnR w="12700" cmpd="sng">
                      <a:noFill/>
                    </a:lnR>
                    <a:lnT w="381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buNone/>
                      </a:pPr>
                      <a:r>
                        <a:rPr lang="en-ZA" sz="1400" kern="1200" dirty="0">
                          <a:solidFill>
                            <a:srgbClr val="001F5B"/>
                          </a:solidFill>
                          <a:latin typeface="+mn-lt"/>
                          <a:ea typeface="+mn-ea"/>
                          <a:cs typeface="+mn-cs"/>
                        </a:rPr>
                        <a:t>zaAA-</a:t>
                      </a:r>
                    </a:p>
                  </a:txBody>
                  <a:tcPr marL="36000" marR="36000" marT="36000" marB="36000" anchor="ctr">
                    <a:lnL w="12700" cmpd="sng">
                      <a:noFill/>
                    </a:lnL>
                    <a:lnR w="12700" cmpd="sng">
                      <a:noFill/>
                    </a:lnR>
                    <a:lnT w="381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572386"/>
                  </a:ext>
                </a:extLst>
              </a:tr>
              <a:tr h="454366">
                <a:tc>
                  <a:txBody>
                    <a:bodyPr/>
                    <a:lstStyle/>
                    <a:p>
                      <a:r>
                        <a:rPr lang="en-GB" sz="1400" dirty="0">
                          <a:solidFill>
                            <a:srgbClr val="001F5B"/>
                          </a:solidFill>
                        </a:rPr>
                        <a:t>SNT06</a:t>
                      </a: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buNone/>
                      </a:pPr>
                      <a:r>
                        <a:rPr lang="en-ZA" sz="1400" kern="1200" dirty="0">
                          <a:solidFill>
                            <a:srgbClr val="001F5B"/>
                          </a:solidFill>
                          <a:latin typeface="+mn-lt"/>
                          <a:ea typeface="+mn-ea"/>
                          <a:cs typeface="+mn-cs"/>
                        </a:rPr>
                        <a:t>R1.0bn</a:t>
                      </a: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buNone/>
                      </a:pPr>
                      <a:r>
                        <a:rPr lang="en-ZA" sz="1400" kern="1200" dirty="0">
                          <a:solidFill>
                            <a:srgbClr val="001F5B"/>
                          </a:solidFill>
                          <a:latin typeface="+mn-lt"/>
                          <a:ea typeface="+mn-ea"/>
                          <a:cs typeface="+mn-cs"/>
                        </a:rPr>
                        <a:t>17 May 2027</a:t>
                      </a: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1F5B"/>
                          </a:solidFill>
                          <a:effectLst/>
                          <a:uLnTx/>
                          <a:uFillTx/>
                          <a:latin typeface="Arial" panose="020B0604020202020204"/>
                          <a:ea typeface="+mn-ea"/>
                          <a:cs typeface="+mn-cs"/>
                        </a:rPr>
                        <a:t>zaAA-</a:t>
                      </a: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43854"/>
                  </a:ext>
                </a:extLst>
              </a:tr>
            </a:tbl>
          </a:graphicData>
        </a:graphic>
      </p:graphicFrame>
      <p:sp>
        <p:nvSpPr>
          <p:cNvPr id="9" name="TextBox 8">
            <a:extLst>
              <a:ext uri="{FF2B5EF4-FFF2-40B4-BE49-F238E27FC236}">
                <a16:creationId xmlns:a16="http://schemas.microsoft.com/office/drawing/2014/main" id="{1CAB20D7-931C-B921-4385-1AA31A4DD8EC}"/>
              </a:ext>
            </a:extLst>
          </p:cNvPr>
          <p:cNvSpPr txBox="1"/>
          <p:nvPr/>
        </p:nvSpPr>
        <p:spPr>
          <a:xfrm>
            <a:off x="684955" y="3937533"/>
            <a:ext cx="7039820" cy="1938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spAutoFit/>
          </a:bodyPr>
          <a:lstStyle/>
          <a:p>
            <a:pPr defTabSz="622300">
              <a:lnSpc>
                <a:spcPct val="90000"/>
              </a:lnSpc>
              <a:spcAft>
                <a:spcPct val="35000"/>
              </a:spcAft>
            </a:pPr>
            <a:r>
              <a:rPr lang="en-US" sz="1400" b="1" dirty="0">
                <a:solidFill>
                  <a:srgbClr val="231F20"/>
                </a:solidFill>
                <a:latin typeface="Arial"/>
                <a:cs typeface="Arial"/>
              </a:rPr>
              <a:t>Current notes in issue:</a:t>
            </a:r>
          </a:p>
        </p:txBody>
      </p:sp>
    </p:spTree>
    <p:extLst>
      <p:ext uri="{BB962C8B-B14F-4D97-AF65-F5344CB8AC3E}">
        <p14:creationId xmlns:p14="http://schemas.microsoft.com/office/powerpoint/2010/main" val="1283172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3865D-BF59-A5BC-4888-67E34C2D0B5A}"/>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DBEAA91-B075-93FF-423E-33A43C3F3D32}"/>
              </a:ext>
            </a:extLst>
          </p:cNvPr>
          <p:cNvSpPr>
            <a:spLocks noGrp="1"/>
          </p:cNvSpPr>
          <p:nvPr>
            <p:ph type="body" sz="quarter" idx="11"/>
          </p:nvPr>
        </p:nvSpPr>
        <p:spPr>
          <a:xfrm>
            <a:off x="638829" y="695869"/>
            <a:ext cx="10929284" cy="331265"/>
          </a:xfrm>
        </p:spPr>
        <p:txBody>
          <a:bodyPr vert="horz" lIns="91440" tIns="45720" rIns="91440" bIns="45720" rtlCol="0" anchor="t">
            <a:normAutofit fontScale="92500" lnSpcReduction="10000"/>
          </a:bodyPr>
          <a:lstStyle/>
          <a:p>
            <a:r>
              <a:rPr lang="en-US" dirty="0"/>
              <a:t>Indicative Terms</a:t>
            </a:r>
            <a:endParaRPr lang="en-ZA" dirty="0"/>
          </a:p>
        </p:txBody>
      </p:sp>
      <p:sp>
        <p:nvSpPr>
          <p:cNvPr id="7" name="Text Placeholder 6">
            <a:extLst>
              <a:ext uri="{FF2B5EF4-FFF2-40B4-BE49-F238E27FC236}">
                <a16:creationId xmlns:a16="http://schemas.microsoft.com/office/drawing/2014/main" id="{7A14454E-339E-E031-6E5F-03AE43DD20B2}"/>
              </a:ext>
            </a:extLst>
          </p:cNvPr>
          <p:cNvSpPr>
            <a:spLocks noGrp="1"/>
          </p:cNvSpPr>
          <p:nvPr>
            <p:ph type="body" sz="quarter" idx="15"/>
          </p:nvPr>
        </p:nvSpPr>
        <p:spPr/>
        <p:txBody>
          <a:bodyPr/>
          <a:lstStyle/>
          <a:p>
            <a:endParaRPr lang="en-US"/>
          </a:p>
        </p:txBody>
      </p:sp>
      <p:graphicFrame>
        <p:nvGraphicFramePr>
          <p:cNvPr id="8" name="Table 7">
            <a:extLst>
              <a:ext uri="{FF2B5EF4-FFF2-40B4-BE49-F238E27FC236}">
                <a16:creationId xmlns:a16="http://schemas.microsoft.com/office/drawing/2014/main" id="{09366319-7517-AC1A-CAD0-3E1C84FFAE95}"/>
              </a:ext>
            </a:extLst>
          </p:cNvPr>
          <p:cNvGraphicFramePr>
            <a:graphicFrameLocks noGrp="1"/>
          </p:cNvGraphicFramePr>
          <p:nvPr>
            <p:extLst>
              <p:ext uri="{D42A27DB-BD31-4B8C-83A1-F6EECF244321}">
                <p14:modId xmlns:p14="http://schemas.microsoft.com/office/powerpoint/2010/main" val="2075928074"/>
              </p:ext>
            </p:extLst>
          </p:nvPr>
        </p:nvGraphicFramePr>
        <p:xfrm>
          <a:off x="634519" y="1766517"/>
          <a:ext cx="10919304" cy="4417871"/>
        </p:xfrm>
        <a:graphic>
          <a:graphicData uri="http://schemas.openxmlformats.org/drawingml/2006/table">
            <a:tbl>
              <a:tblPr/>
              <a:tblGrid>
                <a:gridCol w="1664181">
                  <a:extLst>
                    <a:ext uri="{9D8B030D-6E8A-4147-A177-3AD203B41FA5}">
                      <a16:colId xmlns:a16="http://schemas.microsoft.com/office/drawing/2014/main" val="2314001398"/>
                    </a:ext>
                  </a:extLst>
                </a:gridCol>
                <a:gridCol w="4936556">
                  <a:extLst>
                    <a:ext uri="{9D8B030D-6E8A-4147-A177-3AD203B41FA5}">
                      <a16:colId xmlns:a16="http://schemas.microsoft.com/office/drawing/2014/main" val="1688407345"/>
                    </a:ext>
                  </a:extLst>
                </a:gridCol>
                <a:gridCol w="4318567">
                  <a:extLst>
                    <a:ext uri="{9D8B030D-6E8A-4147-A177-3AD203B41FA5}">
                      <a16:colId xmlns:a16="http://schemas.microsoft.com/office/drawing/2014/main" val="3123133801"/>
                    </a:ext>
                  </a:extLst>
                </a:gridCol>
              </a:tblGrid>
              <a:tr h="164808">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800" b="1" i="0" u="none" strike="noStrike" kern="1200" cap="none" normalizeH="0" baseline="0" dirty="0">
                        <a:ln>
                          <a:noFill/>
                        </a:ln>
                        <a:solidFill>
                          <a:schemeClr val="bg1"/>
                        </a:solidFill>
                        <a:effectLst/>
                        <a:latin typeface="+mn-lt"/>
                        <a:ea typeface="+mn-ea"/>
                        <a:cs typeface="Arial" pitchFamily="34" charset="0"/>
                      </a:endParaRPr>
                    </a:p>
                  </a:txBody>
                  <a:tcPr marL="36000" marR="36000" marT="36000" marB="36000" anchor="ctr" anchorCtr="1"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lg" len="med"/>
                      <a:tailEnd type="none" w="lg" len="med"/>
                    </a:lnB>
                    <a:lnTlToBr>
                      <a:noFill/>
                    </a:lnTlToBr>
                    <a:lnBlToTr>
                      <a:noFill/>
                    </a:lnBlToTr>
                    <a:solidFill>
                      <a:srgbClr val="FFC000"/>
                    </a:solid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normalizeH="0" baseline="0" dirty="0">
                          <a:ln>
                            <a:noFill/>
                          </a:ln>
                          <a:solidFill>
                            <a:schemeClr val="accent2"/>
                          </a:solidFill>
                          <a:effectLst/>
                          <a:latin typeface="+mn-lt"/>
                          <a:ea typeface="+mn-ea"/>
                          <a:cs typeface="Arial" pitchFamily="34" charset="0"/>
                        </a:rPr>
                        <a:t>DMTN PROGRAMME</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lg" len="med"/>
                      <a:tailEnd type="none" w="lg" len="med"/>
                    </a:lnB>
                    <a:lnTlToBr>
                      <a:noFill/>
                    </a:lnTlToBr>
                    <a:lnBlToTr>
                      <a:noFill/>
                    </a:lnBlToTr>
                    <a:solidFill>
                      <a:srgbClr val="FFC000"/>
                    </a:solidFill>
                  </a:tcPr>
                </a:tc>
                <a:tc hMerge="1">
                  <a:txBody>
                    <a:bodyPr/>
                    <a:lstStyle/>
                    <a:p>
                      <a:endParaRPr lang="en-US"/>
                    </a:p>
                  </a:txBody>
                  <a:tcPr/>
                </a:tc>
                <a:extLst>
                  <a:ext uri="{0D108BD9-81ED-4DB2-BD59-A6C34878D82A}">
                    <a16:rowId xmlns:a16="http://schemas.microsoft.com/office/drawing/2014/main" val="2855158951"/>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Issuer</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12700" cap="flat" cmpd="sng" algn="ctr">
                      <a:noFill/>
                      <a:prstDash val="solid"/>
                      <a:round/>
                      <a:headEnd type="none" w="lg" len="med"/>
                      <a:tailEnd type="none" w="lg"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1" i="0" u="none" strike="noStrike" cap="none" normalizeH="0" baseline="0" dirty="0">
                          <a:ln>
                            <a:noFill/>
                          </a:ln>
                          <a:solidFill>
                            <a:schemeClr val="tx1"/>
                          </a:solidFill>
                          <a:effectLst/>
                          <a:latin typeface="+mn-lt"/>
                          <a:cs typeface="Arial" pitchFamily="34" charset="0"/>
                        </a:rPr>
                        <a:t>Santam Limited </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lg" len="med"/>
                      <a:tailEnd type="none" w="lg"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544117617"/>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Arrangers/ Dealers</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defRPr/>
                      </a:pPr>
                      <a:r>
                        <a:rPr kumimoji="0" lang="en-US" sz="800" b="0" i="0" u="none" strike="noStrike" kern="1200" cap="none" normalizeH="0" baseline="0" dirty="0">
                          <a:ln>
                            <a:noFill/>
                          </a:ln>
                          <a:solidFill>
                            <a:schemeClr val="tx1"/>
                          </a:solidFill>
                          <a:effectLst/>
                          <a:latin typeface="+mn-lt"/>
                          <a:ea typeface="+mn-ea"/>
                          <a:cs typeface="Arial" pitchFamily="34" charset="0"/>
                        </a:rPr>
                        <a:t>Absa Corporate and Investment Bank</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183188068"/>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DMTN Programme Size</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lg" len="med"/>
                      <a:tailEnd type="none" w="lg"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0" i="0" u="none" strike="noStrike" cap="none" normalizeH="0" baseline="0" dirty="0">
                          <a:ln>
                            <a:noFill/>
                          </a:ln>
                          <a:solidFill>
                            <a:schemeClr val="tx1"/>
                          </a:solidFill>
                          <a:effectLst/>
                          <a:latin typeface="+mn-lt"/>
                          <a:cs typeface="Arial" pitchFamily="34" charset="0"/>
                        </a:rPr>
                        <a:t>ZAR5bn</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lg" len="med"/>
                      <a:tailEnd type="none" w="lg"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203741402"/>
                  </a:ext>
                </a:extLst>
              </a:tr>
              <a:tr h="164808">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800" b="1" i="0" u="none" strike="noStrike" kern="1200" cap="none" normalizeH="0" baseline="0" dirty="0">
                        <a:ln>
                          <a:noFill/>
                        </a:ln>
                        <a:solidFill>
                          <a:schemeClr val="bg1"/>
                        </a:solidFill>
                        <a:effectLst/>
                        <a:latin typeface="+mn-lt"/>
                        <a:ea typeface="+mn-ea"/>
                        <a:cs typeface="Arial" pitchFamily="34" charset="0"/>
                      </a:endParaRPr>
                    </a:p>
                  </a:txBody>
                  <a:tcPr marL="36000" marR="36000" marT="36000" marB="36000" anchor="ctr" anchorCtr="1" horzOverflow="overflow">
                    <a:lnL>
                      <a:noFill/>
                    </a:lnL>
                    <a:lnR w="12700" cap="flat" cmpd="sng" algn="ctr">
                      <a:noFill/>
                      <a:prstDash val="solid"/>
                      <a:round/>
                      <a:headEnd type="none" w="med" len="med"/>
                      <a:tailEnd type="none" w="med" len="med"/>
                    </a:lnR>
                    <a:lnT w="12700" cap="flat" cmpd="sng" algn="ctr">
                      <a:noFill/>
                      <a:prstDash val="solid"/>
                      <a:round/>
                      <a:headEnd type="none" w="lg" len="med"/>
                      <a:tailEnd type="none" w="lg" len="med"/>
                    </a:lnT>
                    <a:lnB w="12700" cap="flat" cmpd="sng" algn="ctr">
                      <a:noFill/>
                      <a:prstDash val="solid"/>
                      <a:round/>
                      <a:headEnd type="none" w="med" len="med"/>
                      <a:tailEnd type="none" w="med" len="med"/>
                    </a:lnB>
                    <a:lnTlToBr>
                      <a:noFill/>
                    </a:lnTlToBr>
                    <a:lnBlToTr>
                      <a:noFill/>
                    </a:lnBlToTr>
                    <a:solidFill>
                      <a:srgbClr val="FFC000"/>
                    </a:solid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normalizeH="0" baseline="0" dirty="0">
                          <a:ln>
                            <a:noFill/>
                          </a:ln>
                          <a:solidFill>
                            <a:schemeClr val="accent2"/>
                          </a:solidFill>
                          <a:effectLst/>
                          <a:latin typeface="+mn-lt"/>
                          <a:ea typeface="+mn-ea"/>
                          <a:cs typeface="Arial" pitchFamily="34" charset="0"/>
                        </a:rPr>
                        <a:t>TERM SHEET</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lg" len="med"/>
                      <a:tailEnd type="none" w="lg" len="med"/>
                    </a:lnT>
                    <a:lnB w="12700" cap="flat" cmpd="sng" algn="ctr">
                      <a:no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extLst>
                  <a:ext uri="{0D108BD9-81ED-4DB2-BD59-A6C34878D82A}">
                    <a16:rowId xmlns:a16="http://schemas.microsoft.com/office/drawing/2014/main" val="1372148102"/>
                  </a:ext>
                </a:extLst>
              </a:tr>
              <a:tr h="164808">
                <a:tc>
                  <a:txBody>
                    <a:bodyPr/>
                    <a:lstStyle/>
                    <a:p>
                      <a:pPr marL="0" marR="0" lvl="0" indent="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GB" sz="800" b="0" i="0" u="none" strike="noStrike" cap="none" normalizeH="0" baseline="0" dirty="0">
                          <a:ln>
                            <a:noFill/>
                          </a:ln>
                          <a:solidFill>
                            <a:schemeClr val="bg1"/>
                          </a:solidFill>
                          <a:effectLst/>
                          <a:latin typeface="+mn-lt"/>
                          <a:cs typeface="Arial" pitchFamily="34" charset="0"/>
                        </a:rPr>
                        <a:t>Issuer Rating (National Scale)</a:t>
                      </a:r>
                    </a:p>
                  </a:txBody>
                  <a:tcPr marL="36000" marR="36000" marT="36000" marB="3600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defRPr/>
                      </a:pPr>
                      <a:r>
                        <a:rPr kumimoji="0" lang="en-ZA" sz="800" b="0" i="0" u="none" strike="noStrike" kern="1200" cap="none" normalizeH="0" baseline="0" dirty="0">
                          <a:ln>
                            <a:noFill/>
                          </a:ln>
                          <a:solidFill>
                            <a:schemeClr val="tx1"/>
                          </a:solidFill>
                          <a:effectLst/>
                          <a:latin typeface="+mn-lt"/>
                          <a:ea typeface="+mn-ea"/>
                          <a:cs typeface="Arial" pitchFamily="34" charset="0"/>
                        </a:rPr>
                        <a:t>zaAAA</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435624502"/>
                  </a:ext>
                </a:extLst>
              </a:tr>
              <a:tr h="164808">
                <a:tc>
                  <a:txBody>
                    <a:bodyPr/>
                    <a:lstStyle/>
                    <a:p>
                      <a:pPr marL="0" marR="0" lvl="0" indent="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GB" sz="800" b="0" i="0" u="none" strike="noStrike" cap="none" normalizeH="0" baseline="0" dirty="0">
                          <a:ln>
                            <a:noFill/>
                          </a:ln>
                          <a:solidFill>
                            <a:schemeClr val="bg1"/>
                          </a:solidFill>
                          <a:effectLst/>
                          <a:latin typeface="+mn-lt"/>
                          <a:cs typeface="Arial" pitchFamily="34" charset="0"/>
                        </a:rPr>
                        <a:t>Subordinated Notes Rating </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defRPr/>
                      </a:pPr>
                      <a:r>
                        <a:rPr kumimoji="0" lang="en-ZA" sz="800" b="0" i="0" u="none" strike="noStrike" kern="1200" cap="none" normalizeH="0" baseline="0" dirty="0">
                          <a:ln>
                            <a:noFill/>
                          </a:ln>
                          <a:solidFill>
                            <a:schemeClr val="tx1"/>
                          </a:solidFill>
                          <a:effectLst/>
                          <a:latin typeface="+mn-lt"/>
                          <a:ea typeface="+mn-ea"/>
                          <a:cs typeface="Arial" pitchFamily="34" charset="0"/>
                        </a:rPr>
                        <a:t>zaAA-</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763703174"/>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Instrument</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ZA" sz="800" b="0" i="0" u="none" strike="noStrike" kern="1200" cap="none" normalizeH="0" baseline="0" dirty="0">
                          <a:ln>
                            <a:noFill/>
                          </a:ln>
                          <a:solidFill>
                            <a:schemeClr val="tx1"/>
                          </a:solidFill>
                          <a:effectLst/>
                          <a:latin typeface="+mn-lt"/>
                          <a:ea typeface="+mn-ea"/>
                          <a:cs typeface="Arial" pitchFamily="34" charset="0"/>
                        </a:rPr>
                        <a:t>Unsecured and subordinated</a:t>
                      </a:r>
                      <a:endParaRPr kumimoji="0" lang="en-US" sz="800" b="0" i="0" u="none" strike="noStrike" kern="1200" cap="none" normalizeH="0" baseline="0" dirty="0">
                        <a:ln>
                          <a:noFill/>
                        </a:ln>
                        <a:solidFill>
                          <a:schemeClr val="tx1"/>
                        </a:solidFill>
                        <a:effectLst/>
                        <a:latin typeface="+mn-lt"/>
                        <a:ea typeface="+mn-ea"/>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577293446"/>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Notes Listing &amp; Settlement</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0" i="0" u="none" strike="noStrike" kern="1200" cap="none" normalizeH="0" baseline="0" dirty="0">
                          <a:ln>
                            <a:noFill/>
                          </a:ln>
                          <a:solidFill>
                            <a:schemeClr val="tx1"/>
                          </a:solidFill>
                          <a:effectLst/>
                          <a:latin typeface="+mn-lt"/>
                          <a:ea typeface="+mn-ea"/>
                          <a:cs typeface="Arial" pitchFamily="34" charset="0"/>
                        </a:rPr>
                        <a:t>The Interest rate market of the JSE</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300161867"/>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GB" sz="800" b="0" i="0" u="none" strike="noStrike" cap="none" normalizeH="0" baseline="0" dirty="0">
                          <a:ln>
                            <a:noFill/>
                          </a:ln>
                          <a:solidFill>
                            <a:schemeClr val="bg1"/>
                          </a:solidFill>
                          <a:effectLst/>
                          <a:latin typeface="+mn-lt"/>
                          <a:cs typeface="Arial" pitchFamily="34" charset="0"/>
                        </a:rPr>
                        <a:t>Instrument Note Rating </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0" i="0" u="none" strike="noStrike" kern="1200" cap="none" normalizeH="0" baseline="0" dirty="0">
                          <a:ln>
                            <a:noFill/>
                          </a:ln>
                          <a:solidFill>
                            <a:schemeClr val="tx1"/>
                          </a:solidFill>
                          <a:effectLst/>
                          <a:latin typeface="+mn-lt"/>
                          <a:ea typeface="+mn-ea"/>
                          <a:cs typeface="Arial" pitchFamily="34" charset="0"/>
                        </a:rPr>
                        <a:t>zaAA-, the S&amp;P Global pre-sale credit ratings report to be provided </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321208428"/>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JSE Instrument Code</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1" i="0" u="none" strike="noStrike" cap="none" normalizeH="0" baseline="0" dirty="0">
                          <a:ln>
                            <a:noFill/>
                          </a:ln>
                          <a:solidFill>
                            <a:schemeClr val="tx1"/>
                          </a:solidFill>
                          <a:effectLst/>
                          <a:latin typeface="+mn-lt"/>
                          <a:cs typeface="Arial" pitchFamily="34" charset="0"/>
                        </a:rPr>
                        <a:t>SNT08</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1" i="0" u="none" strike="noStrike" kern="1200" cap="none" normalizeH="0" baseline="0" dirty="0">
                          <a:ln>
                            <a:noFill/>
                          </a:ln>
                          <a:solidFill>
                            <a:schemeClr val="tx1"/>
                          </a:solidFill>
                          <a:effectLst/>
                          <a:latin typeface="+mn-lt"/>
                          <a:ea typeface="+mn-ea"/>
                          <a:cs typeface="Arial" pitchFamily="34" charset="0"/>
                        </a:rPr>
                        <a:t>SNT09</a:t>
                      </a:r>
                      <a:endParaRPr kumimoji="0" lang="en-GB" sz="800" b="1" i="0" u="none" strike="noStrike" cap="none" normalizeH="0" baseline="0" dirty="0">
                        <a:ln>
                          <a:noFill/>
                        </a:ln>
                        <a:solidFill>
                          <a:schemeClr val="tx1"/>
                        </a:solidFill>
                        <a:effectLst/>
                        <a:latin typeface="+mn-lt"/>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8299299"/>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Tenor</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0" i="0" u="none" strike="noStrike" kern="1200" cap="none" normalizeH="0" baseline="0" dirty="0">
                          <a:ln>
                            <a:noFill/>
                          </a:ln>
                          <a:solidFill>
                            <a:schemeClr val="tx1"/>
                          </a:solidFill>
                          <a:effectLst/>
                          <a:latin typeface="+mn-lt"/>
                          <a:ea typeface="+mn-ea"/>
                          <a:cs typeface="Arial" pitchFamily="34" charset="0"/>
                        </a:rPr>
                        <a:t>5-years</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0" i="0" u="none" strike="noStrike" kern="1200" cap="none" normalizeH="0" baseline="0" dirty="0">
                          <a:ln>
                            <a:noFill/>
                          </a:ln>
                          <a:solidFill>
                            <a:schemeClr val="tx1"/>
                          </a:solidFill>
                          <a:effectLst/>
                          <a:latin typeface="+mn-lt"/>
                          <a:ea typeface="+mn-ea"/>
                          <a:cs typeface="Arial" pitchFamily="34" charset="0"/>
                        </a:rPr>
                        <a:t>7-years</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7692338"/>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GB" sz="800" b="0" i="0" u="none" strike="noStrike" cap="none" normalizeH="0" baseline="0" dirty="0">
                          <a:ln>
                            <a:noFill/>
                          </a:ln>
                          <a:solidFill>
                            <a:schemeClr val="bg1"/>
                          </a:solidFill>
                          <a:effectLst/>
                          <a:latin typeface="+mn-lt"/>
                          <a:cs typeface="Arial" pitchFamily="34" charset="0"/>
                        </a:rPr>
                        <a:t>Targeted Issue Size</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1" i="0" u="none" strike="noStrike" kern="1200" cap="none" normalizeH="0" baseline="0" dirty="0">
                          <a:ln>
                            <a:noFill/>
                          </a:ln>
                          <a:solidFill>
                            <a:schemeClr val="tx1"/>
                          </a:solidFill>
                          <a:effectLst/>
                          <a:latin typeface="+mn-lt"/>
                          <a:ea typeface="+mn-ea"/>
                          <a:cs typeface="Arial" pitchFamily="34" charset="0"/>
                        </a:rPr>
                        <a:t>R2bn</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335791660"/>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GB" sz="800" b="0" i="0" u="none" strike="noStrike" cap="none" normalizeH="0" baseline="0" dirty="0">
                          <a:ln>
                            <a:noFill/>
                          </a:ln>
                          <a:solidFill>
                            <a:schemeClr val="bg1"/>
                          </a:solidFill>
                          <a:effectLst/>
                          <a:latin typeface="+mn-lt"/>
                          <a:cs typeface="Arial" pitchFamily="34" charset="0"/>
                        </a:rPr>
                        <a:t>Interest Rate Profile </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l"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0" i="0" u="none" strike="noStrike" cap="none" normalizeH="0" baseline="0" dirty="0">
                          <a:ln>
                            <a:noFill/>
                          </a:ln>
                          <a:solidFill>
                            <a:schemeClr val="tx1"/>
                          </a:solidFill>
                          <a:effectLst/>
                          <a:latin typeface="+mn-lt"/>
                          <a:cs typeface="Arial" pitchFamily="34" charset="0"/>
                        </a:rPr>
                        <a:t>Floating rate notes </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665499517"/>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Pricing Benchmark</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0" i="0" u="none" strike="noStrike" cap="none" normalizeH="0" baseline="0" dirty="0">
                          <a:ln>
                            <a:noFill/>
                          </a:ln>
                          <a:solidFill>
                            <a:schemeClr val="tx1"/>
                          </a:solidFill>
                          <a:effectLst/>
                          <a:latin typeface="+mn-lt"/>
                          <a:cs typeface="Arial" pitchFamily="34" charset="0"/>
                        </a:rPr>
                        <a:t>3m Jibar (to be set on Auction Date)</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66949162"/>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Price Guidance</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0" i="0" u="none" strike="noStrike" kern="1200" cap="none" normalizeH="0" baseline="0" dirty="0">
                          <a:ln>
                            <a:noFill/>
                          </a:ln>
                          <a:solidFill>
                            <a:schemeClr val="tx1"/>
                          </a:solidFill>
                          <a:effectLst/>
                          <a:latin typeface="+mn-lt"/>
                          <a:ea typeface="+mn-ea"/>
                          <a:cs typeface="Arial" pitchFamily="34" charset="0"/>
                        </a:rPr>
                        <a:t>TBD</a:t>
                      </a:r>
                      <a:endParaRPr kumimoji="0" lang="en-GB" sz="800" b="0" i="0" u="none" strike="noStrike" kern="1200" cap="none" normalizeH="0" baseline="0" dirty="0">
                        <a:ln>
                          <a:noFill/>
                        </a:ln>
                        <a:solidFill>
                          <a:schemeClr val="tx1"/>
                        </a:solidFill>
                        <a:effectLst/>
                        <a:latin typeface="+mn-lt"/>
                        <a:ea typeface="+mn-ea"/>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ZA" sz="800" b="0" i="0" u="none" strike="noStrike" kern="1200" cap="none" normalizeH="0" baseline="0" dirty="0">
                          <a:ln>
                            <a:noFill/>
                          </a:ln>
                          <a:solidFill>
                            <a:schemeClr val="tx1"/>
                          </a:solidFill>
                          <a:effectLst/>
                          <a:latin typeface="+mn-lt"/>
                          <a:ea typeface="+mn-ea"/>
                          <a:cs typeface="Arial" pitchFamily="34" charset="0"/>
                        </a:rPr>
                        <a:t>TBD</a:t>
                      </a:r>
                      <a:endParaRPr kumimoji="0" lang="en-GB" sz="800" b="0" i="0" u="none" strike="noStrike" kern="1200" cap="none" normalizeH="0" baseline="0" dirty="0">
                        <a:ln>
                          <a:noFill/>
                        </a:ln>
                        <a:solidFill>
                          <a:schemeClr val="tx1"/>
                        </a:solidFill>
                        <a:effectLst/>
                        <a:latin typeface="+mn-lt"/>
                        <a:ea typeface="+mn-ea"/>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9070268"/>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GB" sz="800" b="0" i="0" u="none" strike="noStrike" cap="none" normalizeH="0" baseline="0" dirty="0">
                          <a:ln>
                            <a:noFill/>
                          </a:ln>
                          <a:solidFill>
                            <a:schemeClr val="bg1"/>
                          </a:solidFill>
                          <a:effectLst/>
                          <a:latin typeface="+mn-lt"/>
                          <a:cs typeface="Arial" pitchFamily="34" charset="0"/>
                        </a:rPr>
                        <a:t>Coupon Payment dates</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GB" sz="800" b="0" i="0" u="none" strike="noStrike" cap="none" normalizeH="0" baseline="0" dirty="0">
                          <a:ln>
                            <a:noFill/>
                          </a:ln>
                          <a:solidFill>
                            <a:schemeClr val="tx1"/>
                          </a:solidFill>
                          <a:effectLst/>
                          <a:latin typeface="+mn-lt"/>
                          <a:cs typeface="Arial" pitchFamily="34" charset="0"/>
                        </a:rPr>
                        <a:t>06 Oct, 06 Jan, 06 Apr, 06 Jul</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28609525"/>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Trade/ Auction Date</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0" i="0" u="none" strike="noStrike" cap="none" normalizeH="0" baseline="0" dirty="0">
                          <a:ln>
                            <a:noFill/>
                          </a:ln>
                          <a:solidFill>
                            <a:schemeClr val="tx1"/>
                          </a:solidFill>
                          <a:effectLst/>
                          <a:latin typeface="+mn-lt"/>
                          <a:cs typeface="Arial" pitchFamily="34" charset="0"/>
                        </a:rPr>
                        <a:t>01 October 2025 (Wednesday)</a:t>
                      </a:r>
                      <a:endParaRPr kumimoji="0" lang="en-GB" sz="800" b="0" i="0" u="none" strike="noStrike" cap="none" normalizeH="0" baseline="0" dirty="0">
                        <a:ln>
                          <a:noFill/>
                        </a:ln>
                        <a:solidFill>
                          <a:schemeClr val="tx1"/>
                        </a:solidFill>
                        <a:effectLst/>
                        <a:latin typeface="+mn-lt"/>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539838766"/>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Settlement/Issue Date</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0" i="0" u="none" strike="noStrike" cap="none" normalizeH="0" baseline="0" dirty="0">
                          <a:ln>
                            <a:noFill/>
                          </a:ln>
                          <a:solidFill>
                            <a:schemeClr val="tx1"/>
                          </a:solidFill>
                          <a:effectLst/>
                          <a:latin typeface="+mn-lt"/>
                          <a:cs typeface="Arial" pitchFamily="34" charset="0"/>
                        </a:rPr>
                        <a:t>06 October 2025 (Monday)(T+3)</a:t>
                      </a:r>
                      <a:endParaRPr kumimoji="0" lang="en-GB" sz="800" b="0" i="0" u="none" strike="noStrike" cap="none" normalizeH="0" baseline="0" dirty="0">
                        <a:ln>
                          <a:noFill/>
                        </a:ln>
                        <a:solidFill>
                          <a:schemeClr val="tx1"/>
                        </a:solidFill>
                        <a:effectLst/>
                        <a:latin typeface="+mn-lt"/>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471305603"/>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Maturity Dates</a:t>
                      </a:r>
                      <a:endParaRPr kumimoji="0" lang="en-GB" sz="800" b="0" i="0" u="none" strike="noStrike" cap="none" normalizeH="0" baseline="0" dirty="0">
                        <a:ln>
                          <a:noFill/>
                        </a:ln>
                        <a:solidFill>
                          <a:schemeClr val="bg1"/>
                        </a:solidFill>
                        <a:effectLst/>
                        <a:latin typeface="+mn-lt"/>
                        <a:cs typeface="Arial" pitchFamily="34" charset="0"/>
                      </a:endParaRP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0" i="0" u="none" strike="noStrike" cap="none" normalizeH="0" baseline="0" dirty="0">
                          <a:ln>
                            <a:noFill/>
                          </a:ln>
                          <a:solidFill>
                            <a:schemeClr val="tx1"/>
                          </a:solidFill>
                          <a:effectLst/>
                          <a:latin typeface="+mn-lt"/>
                          <a:cs typeface="Arial" pitchFamily="34" charset="0"/>
                        </a:rPr>
                        <a:t>06 October 2030</a:t>
                      </a:r>
                      <a:endParaRPr kumimoji="0" lang="en-GB" sz="800" b="0" i="0" u="none" strike="noStrike" kern="1200" cap="none" normalizeH="0" baseline="0" dirty="0">
                        <a:ln>
                          <a:noFill/>
                        </a:ln>
                        <a:solidFill>
                          <a:schemeClr val="tx1"/>
                        </a:solidFill>
                        <a:effectLst/>
                        <a:latin typeface="+mn-lt"/>
                        <a:ea typeface="+mn-ea"/>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pPr>
                      <a:r>
                        <a:rPr kumimoji="0" lang="en-US" sz="800" b="0" i="0" u="none" strike="noStrike" cap="none" normalizeH="0" baseline="0" dirty="0">
                          <a:ln>
                            <a:noFill/>
                          </a:ln>
                          <a:solidFill>
                            <a:schemeClr val="tx1"/>
                          </a:solidFill>
                          <a:effectLst/>
                          <a:latin typeface="+mn-lt"/>
                          <a:cs typeface="Arial" pitchFamily="34" charset="0"/>
                        </a:rPr>
                        <a:t>06 October 2032</a:t>
                      </a:r>
                      <a:endParaRPr kumimoji="0" lang="en-GB" sz="800" b="0" i="0" u="none" strike="noStrike" kern="1200" cap="none" normalizeH="0" baseline="0" dirty="0">
                        <a:ln>
                          <a:noFill/>
                        </a:ln>
                        <a:solidFill>
                          <a:schemeClr val="tx1"/>
                        </a:solidFill>
                        <a:effectLst/>
                        <a:latin typeface="+mn-lt"/>
                        <a:ea typeface="+mn-ea"/>
                        <a:cs typeface="Arial" pitchFamily="34" charset="0"/>
                      </a:endParaRP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455411"/>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Auction Times</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defRPr/>
                      </a:pPr>
                      <a:r>
                        <a:rPr kumimoji="0" lang="en-ZA" sz="800" b="0" i="0" u="none" strike="noStrike" kern="1200" cap="none" normalizeH="0" baseline="0" dirty="0">
                          <a:ln>
                            <a:noFill/>
                          </a:ln>
                          <a:solidFill>
                            <a:schemeClr val="tx1"/>
                          </a:solidFill>
                          <a:effectLst/>
                          <a:latin typeface="+mn-lt"/>
                          <a:ea typeface="+mn-ea"/>
                          <a:cs typeface="Arial" pitchFamily="34" charset="0"/>
                        </a:rPr>
                        <a:t>09h00 to 11h00 </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153737150"/>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Auction Methodology</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Wingdings" pitchFamily="2" charset="2"/>
                        <a:buNone/>
                        <a:tabLst/>
                        <a:defRPr/>
                      </a:pPr>
                      <a:r>
                        <a:rPr kumimoji="0" lang="en-ZA" sz="800" b="0" i="0" u="none" strike="noStrike" kern="1200" cap="none" normalizeH="0" baseline="0" dirty="0">
                          <a:ln>
                            <a:noFill/>
                          </a:ln>
                          <a:solidFill>
                            <a:schemeClr val="tx1"/>
                          </a:solidFill>
                          <a:effectLst/>
                          <a:latin typeface="+mn-lt"/>
                          <a:ea typeface="+mn-ea"/>
                          <a:cs typeface="Arial" pitchFamily="34" charset="0"/>
                        </a:rPr>
                        <a:t>Dutch Auction (Sealed bid without feedback)</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95833505"/>
                  </a:ext>
                </a:extLst>
              </a:tr>
              <a:tr h="164808">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PA approval</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ctr" defTabSz="914400" rtl="0" eaLnBrk="1" fontAlgn="base" latinLnBrk="0" hangingPunct="1">
                        <a:lnSpc>
                          <a:spcPct val="90000"/>
                        </a:lnSpc>
                        <a:spcBef>
                          <a:spcPts val="0"/>
                        </a:spcBef>
                        <a:spcAft>
                          <a:spcPts val="0"/>
                        </a:spcAft>
                        <a:buClr>
                          <a:schemeClr val="tx1"/>
                        </a:buClr>
                        <a:buSzPct val="90000"/>
                        <a:buFont typeface="Arial" panose="020B0604020202020204" pitchFamily="34" charset="0"/>
                        <a:buNone/>
                        <a:tabLst/>
                        <a:defRPr/>
                      </a:pPr>
                      <a:r>
                        <a:rPr kumimoji="0" lang="en-ZA" sz="800" b="0" i="0" u="none" strike="noStrike" kern="1200" cap="none" normalizeH="0" baseline="0" dirty="0">
                          <a:ln>
                            <a:noFill/>
                          </a:ln>
                          <a:solidFill>
                            <a:schemeClr val="tx1"/>
                          </a:solidFill>
                          <a:effectLst/>
                          <a:latin typeface="+mn-lt"/>
                          <a:ea typeface="+mn-ea"/>
                          <a:cs typeface="Arial" pitchFamily="34" charset="0"/>
                        </a:rPr>
                        <a:t>Approval obtained for the issuance</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370917435"/>
                  </a:ext>
                </a:extLst>
              </a:tr>
              <a:tr h="238127">
                <a:tc>
                  <a:txBody>
                    <a:bodyPr/>
                    <a:lstStyle/>
                    <a:p>
                      <a:pPr marL="177800" marR="0" lvl="0" indent="-177800" algn="l" defTabSz="914400" rtl="0" eaLnBrk="1" fontAlgn="base" latinLnBrk="0" hangingPunct="1">
                        <a:lnSpc>
                          <a:spcPct val="90000"/>
                        </a:lnSpc>
                        <a:spcBef>
                          <a:spcPts val="0"/>
                        </a:spcBef>
                        <a:spcAft>
                          <a:spcPts val="0"/>
                        </a:spcAft>
                        <a:buClr>
                          <a:srgbClr val="8AAF02"/>
                        </a:buClr>
                        <a:buSzPct val="90000"/>
                        <a:buFont typeface="Wingdings" pitchFamily="2" charset="2"/>
                        <a:buNone/>
                        <a:tabLst/>
                      </a:pPr>
                      <a:r>
                        <a:rPr kumimoji="0" lang="en-US" sz="800" b="0" i="0" u="none" strike="noStrike" cap="none" normalizeH="0" baseline="0" dirty="0">
                          <a:ln>
                            <a:noFill/>
                          </a:ln>
                          <a:solidFill>
                            <a:schemeClr val="bg1"/>
                          </a:solidFill>
                          <a:effectLst/>
                          <a:latin typeface="+mn-lt"/>
                          <a:cs typeface="Arial" pitchFamily="34" charset="0"/>
                        </a:rPr>
                        <a:t>Use of Proceeds</a:t>
                      </a:r>
                    </a:p>
                  </a:txBody>
                  <a:tcPr marL="36000" marR="36000" marT="36000" marB="36000" anchor="ctr" horzOverflow="overflow">
                    <a:lnL>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50000"/>
                      </a:schemeClr>
                    </a:solidFill>
                  </a:tcPr>
                </a:tc>
                <a:tc gridSpan="2">
                  <a:txBody>
                    <a:bodyPr/>
                    <a:lstStyle/>
                    <a:p>
                      <a:pPr marL="0" marR="0" lvl="0" indent="0" algn="l" defTabSz="914400" rtl="0" eaLnBrk="1" fontAlgn="base" latinLnBrk="0" hangingPunct="1">
                        <a:lnSpc>
                          <a:spcPct val="90000"/>
                        </a:lnSpc>
                        <a:spcBef>
                          <a:spcPts val="0"/>
                        </a:spcBef>
                        <a:spcAft>
                          <a:spcPts val="0"/>
                        </a:spcAft>
                        <a:buClr>
                          <a:schemeClr val="tx1"/>
                        </a:buClr>
                        <a:buSzPct val="90000"/>
                        <a:buFont typeface="Wingdings" pitchFamily="2" charset="2"/>
                        <a:buNone/>
                        <a:tabLst/>
                        <a:defRPr/>
                      </a:pPr>
                      <a:r>
                        <a:rPr kumimoji="0" lang="en-GB" sz="800" b="0" i="0" u="none" strike="noStrike" kern="1200" cap="none" normalizeH="0" baseline="0" dirty="0">
                          <a:ln>
                            <a:noFill/>
                          </a:ln>
                          <a:solidFill>
                            <a:schemeClr val="tx1"/>
                          </a:solidFill>
                          <a:effectLst/>
                          <a:latin typeface="+mn-lt"/>
                          <a:ea typeface="+mn-ea"/>
                          <a:cs typeface="Arial" pitchFamily="34" charset="0"/>
                        </a:rPr>
                        <a:t>To replace the R1 billion SNT05 note issued in 2020 and callable in November 2025, and to fund regulatory capital required due to the growth through the Lloyd’s syndicate – Santam Syndicate 1918</a:t>
                      </a:r>
                    </a:p>
                  </a:txBody>
                  <a:tcPr marL="36000" marR="36000"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487653141"/>
                  </a:ext>
                </a:extLst>
              </a:tr>
            </a:tbl>
          </a:graphicData>
        </a:graphic>
      </p:graphicFrame>
    </p:spTree>
    <p:extLst>
      <p:ext uri="{BB962C8B-B14F-4D97-AF65-F5344CB8AC3E}">
        <p14:creationId xmlns:p14="http://schemas.microsoft.com/office/powerpoint/2010/main" val="972545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05F27-947C-9068-0B20-992630BF04D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26B9ED4-D6C0-00A2-0A85-730A099711C1}"/>
              </a:ext>
            </a:extLst>
          </p:cNvPr>
          <p:cNvSpPr/>
          <p:nvPr/>
        </p:nvSpPr>
        <p:spPr>
          <a:xfrm>
            <a:off x="8502869" y="1"/>
            <a:ext cx="3689131" cy="6858000"/>
          </a:xfrm>
          <a:prstGeom prst="rect">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dirty="0"/>
          </a:p>
        </p:txBody>
      </p:sp>
      <p:pic>
        <p:nvPicPr>
          <p:cNvPr id="14" name="Picture 13" descr="A white background with black dots&#10;&#10;Description automatically generated">
            <a:extLst>
              <a:ext uri="{FF2B5EF4-FFF2-40B4-BE49-F238E27FC236}">
                <a16:creationId xmlns:a16="http://schemas.microsoft.com/office/drawing/2014/main" id="{21DE5CF9-D4DC-13AD-9E99-6F4A010A3503}"/>
              </a:ext>
            </a:extLst>
          </p:cNvPr>
          <p:cNvPicPr>
            <a:picLocks noChangeAspect="1"/>
          </p:cNvPicPr>
          <p:nvPr/>
        </p:nvPicPr>
        <p:blipFill>
          <a:blip r:embed="rId3" cstate="screen">
            <a:extLst>
              <a:ext uri="{28A0092B-C50C-407E-A947-70E740481C1C}">
                <a14:useLocalDpi xmlns:a14="http://schemas.microsoft.com/office/drawing/2010/main"/>
              </a:ext>
            </a:extLst>
          </a:blip>
          <a:srcRect l="11111"/>
          <a:stretch/>
        </p:blipFill>
        <p:spPr>
          <a:xfrm>
            <a:off x="14941" y="-11047"/>
            <a:ext cx="10850349" cy="6880094"/>
          </a:xfrm>
          <a:prstGeom prst="rect">
            <a:avLst/>
          </a:prstGeom>
        </p:spPr>
      </p:pic>
      <p:sp>
        <p:nvSpPr>
          <p:cNvPr id="2" name="Text Placeholder 1">
            <a:extLst>
              <a:ext uri="{FF2B5EF4-FFF2-40B4-BE49-F238E27FC236}">
                <a16:creationId xmlns:a16="http://schemas.microsoft.com/office/drawing/2014/main" id="{DAEBB5AF-E87E-9D90-E3AE-6224B88467F2}"/>
              </a:ext>
            </a:extLst>
          </p:cNvPr>
          <p:cNvSpPr>
            <a:spLocks noGrp="1"/>
          </p:cNvSpPr>
          <p:nvPr>
            <p:ph type="body" sz="quarter" idx="11"/>
          </p:nvPr>
        </p:nvSpPr>
        <p:spPr>
          <a:xfrm>
            <a:off x="638829" y="695869"/>
            <a:ext cx="10929284" cy="331265"/>
          </a:xfrm>
        </p:spPr>
        <p:txBody>
          <a:bodyPr>
            <a:normAutofit fontScale="92500" lnSpcReduction="10000"/>
          </a:bodyPr>
          <a:lstStyle/>
          <a:p>
            <a:r>
              <a:rPr lang="en-US" dirty="0"/>
              <a:t>Indicative Timeline</a:t>
            </a:r>
          </a:p>
        </p:txBody>
      </p:sp>
      <p:sp>
        <p:nvSpPr>
          <p:cNvPr id="8" name="Text Placeholder 7">
            <a:extLst>
              <a:ext uri="{FF2B5EF4-FFF2-40B4-BE49-F238E27FC236}">
                <a16:creationId xmlns:a16="http://schemas.microsoft.com/office/drawing/2014/main" id="{7A3383A0-F52C-E9F6-4D2D-17AB636923DB}"/>
              </a:ext>
            </a:extLst>
          </p:cNvPr>
          <p:cNvSpPr>
            <a:spLocks noGrp="1"/>
          </p:cNvSpPr>
          <p:nvPr>
            <p:ph type="body" sz="quarter" idx="13"/>
          </p:nvPr>
        </p:nvSpPr>
        <p:spPr/>
        <p:txBody>
          <a:bodyPr/>
          <a:lstStyle/>
          <a:p>
            <a:endParaRPr lang="en-US"/>
          </a:p>
        </p:txBody>
      </p:sp>
      <p:graphicFrame>
        <p:nvGraphicFramePr>
          <p:cNvPr id="10" name="Table 9">
            <a:extLst>
              <a:ext uri="{FF2B5EF4-FFF2-40B4-BE49-F238E27FC236}">
                <a16:creationId xmlns:a16="http://schemas.microsoft.com/office/drawing/2014/main" id="{953C8EF8-0C14-D226-C372-8FA1A966B6D9}"/>
              </a:ext>
            </a:extLst>
          </p:cNvPr>
          <p:cNvGraphicFramePr>
            <a:graphicFrameLocks noGrp="1"/>
          </p:cNvGraphicFramePr>
          <p:nvPr>
            <p:extLst>
              <p:ext uri="{D42A27DB-BD31-4B8C-83A1-F6EECF244321}">
                <p14:modId xmlns:p14="http://schemas.microsoft.com/office/powerpoint/2010/main" val="2284769872"/>
              </p:ext>
            </p:extLst>
          </p:nvPr>
        </p:nvGraphicFramePr>
        <p:xfrm>
          <a:off x="624541" y="1559468"/>
          <a:ext cx="8036859" cy="2301335"/>
        </p:xfrm>
        <a:graphic>
          <a:graphicData uri="http://schemas.openxmlformats.org/drawingml/2006/table">
            <a:tbl>
              <a:tblPr firstRow="1" bandRow="1">
                <a:tableStyleId>{5C22544A-7EE6-4342-B048-85BDC9FD1C3A}</a:tableStyleId>
              </a:tblPr>
              <a:tblGrid>
                <a:gridCol w="2639359">
                  <a:extLst>
                    <a:ext uri="{9D8B030D-6E8A-4147-A177-3AD203B41FA5}">
                      <a16:colId xmlns:a16="http://schemas.microsoft.com/office/drawing/2014/main" val="2770669030"/>
                    </a:ext>
                  </a:extLst>
                </a:gridCol>
                <a:gridCol w="5397500">
                  <a:extLst>
                    <a:ext uri="{9D8B030D-6E8A-4147-A177-3AD203B41FA5}">
                      <a16:colId xmlns:a16="http://schemas.microsoft.com/office/drawing/2014/main" val="353320170"/>
                    </a:ext>
                  </a:extLst>
                </a:gridCol>
              </a:tblGrid>
              <a:tr h="275417">
                <a:tc>
                  <a:txBody>
                    <a:bodyPr/>
                    <a:lstStyle/>
                    <a:p>
                      <a:r>
                        <a:rPr lang="en-GB" sz="1200" dirty="0">
                          <a:solidFill>
                            <a:schemeClr val="tx1"/>
                          </a:solidFill>
                        </a:rPr>
                        <a:t>Indicative dates</a:t>
                      </a:r>
                    </a:p>
                  </a:txBody>
                  <a:tcPr marL="36000" marR="36000" marT="36000" marB="36000"/>
                </a:tc>
                <a:tc>
                  <a:txBody>
                    <a:bodyPr/>
                    <a:lstStyle/>
                    <a:p>
                      <a:pPr algn="l"/>
                      <a:r>
                        <a:rPr lang="en-GB" sz="1200" dirty="0">
                          <a:solidFill>
                            <a:schemeClr val="tx1"/>
                          </a:solidFill>
                        </a:rPr>
                        <a:t>Action</a:t>
                      </a:r>
                    </a:p>
                  </a:txBody>
                  <a:tcPr marL="36000" marR="36000" marT="36000" marB="36000"/>
                </a:tc>
                <a:extLst>
                  <a:ext uri="{0D108BD9-81ED-4DB2-BD59-A6C34878D82A}">
                    <a16:rowId xmlns:a16="http://schemas.microsoft.com/office/drawing/2014/main" val="1879460277"/>
                  </a:ext>
                </a:extLst>
              </a:tr>
              <a:tr h="337653">
                <a:tc>
                  <a:txBody>
                    <a:bodyPr/>
                    <a:lstStyle/>
                    <a:p>
                      <a:pPr algn="l">
                        <a:spcBef>
                          <a:spcPts val="0"/>
                        </a:spcBef>
                      </a:pPr>
                      <a:r>
                        <a:rPr lang="en-GB" sz="1200" kern="1200" dirty="0">
                          <a:solidFill>
                            <a:srgbClr val="001F5B"/>
                          </a:solidFill>
                          <a:latin typeface="+mn-lt"/>
                          <a:ea typeface="+mn-ea"/>
                          <a:cs typeface="+mn-cs"/>
                        </a:rPr>
                        <a:t>8 September 2025</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tc>
                  <a:txBody>
                    <a:bodyPr/>
                    <a:lstStyle/>
                    <a:p>
                      <a:pPr algn="l">
                        <a:lnSpc>
                          <a:spcPct val="150000"/>
                        </a:lnSpc>
                      </a:pPr>
                      <a:r>
                        <a:rPr lang="en-ZA" sz="1200" kern="1200" dirty="0">
                          <a:solidFill>
                            <a:srgbClr val="001F5B"/>
                          </a:solidFill>
                          <a:latin typeface="+mn-lt"/>
                          <a:ea typeface="+mn-ea"/>
                          <a:cs typeface="+mn-cs"/>
                        </a:rPr>
                        <a:t>Auction announcement </a:t>
                      </a:r>
                    </a:p>
                  </a:txBody>
                  <a:tcPr marL="36000" marR="36000" marT="36000" marB="36000" anchor="ctr">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7825836"/>
                  </a:ext>
                </a:extLst>
              </a:tr>
              <a:tr h="33765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a:spcBef>
                          <a:spcPts val="0"/>
                        </a:spcBef>
                      </a:pPr>
                      <a:r>
                        <a:rPr lang="en-GB" sz="1200" kern="1200" dirty="0">
                          <a:solidFill>
                            <a:srgbClr val="001F5B"/>
                          </a:solidFill>
                          <a:latin typeface="+mn-lt"/>
                          <a:ea typeface="+mn-ea"/>
                          <a:cs typeface="+mn-cs"/>
                        </a:rPr>
                        <a:t>17-19 September 2025 </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l">
                        <a:lnSpc>
                          <a:spcPct val="150000"/>
                        </a:lnSpc>
                      </a:pPr>
                      <a:r>
                        <a:rPr lang="en-ZA" sz="1200" kern="1200" dirty="0">
                          <a:solidFill>
                            <a:srgbClr val="001F5B"/>
                          </a:solidFill>
                          <a:latin typeface="+mn-lt"/>
                          <a:ea typeface="+mn-ea"/>
                          <a:cs typeface="+mn-cs"/>
                        </a:rPr>
                        <a:t>Investor roadshow</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97572386"/>
                  </a:ext>
                </a:extLst>
              </a:tr>
              <a:tr h="337653">
                <a:tc>
                  <a:txBody>
                    <a:bodyPr/>
                    <a:lstStyle/>
                    <a:p>
                      <a:pPr algn="l">
                        <a:spcBef>
                          <a:spcPts val="0"/>
                        </a:spcBef>
                      </a:pPr>
                      <a:r>
                        <a:rPr lang="en-GB" sz="1200" kern="1200" dirty="0">
                          <a:solidFill>
                            <a:srgbClr val="001F5B"/>
                          </a:solidFill>
                          <a:latin typeface="+mn-lt"/>
                          <a:ea typeface="+mn-ea"/>
                          <a:cs typeface="+mn-cs"/>
                        </a:rPr>
                        <a:t>23 September 2025</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l">
                        <a:lnSpc>
                          <a:spcPct val="150000"/>
                        </a:lnSpc>
                      </a:pPr>
                      <a:r>
                        <a:rPr lang="en-ZA" sz="1200" kern="1200" dirty="0">
                          <a:solidFill>
                            <a:srgbClr val="001F5B"/>
                          </a:solidFill>
                          <a:latin typeface="+mn-lt"/>
                          <a:ea typeface="+mn-ea"/>
                          <a:cs typeface="+mn-cs"/>
                        </a:rPr>
                        <a:t>Price guidance and draft APSs sent to investors </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1553471"/>
                  </a:ext>
                </a:extLst>
              </a:tr>
              <a:tr h="337653">
                <a:tc>
                  <a:txBody>
                    <a:bodyPr/>
                    <a:lstStyle/>
                    <a:p>
                      <a:pPr algn="l">
                        <a:spcBef>
                          <a:spcPts val="0"/>
                        </a:spcBef>
                      </a:pPr>
                      <a:r>
                        <a:rPr lang="en-GB" sz="1200" kern="1200" dirty="0">
                          <a:solidFill>
                            <a:srgbClr val="001F5B"/>
                          </a:solidFill>
                          <a:latin typeface="+mn-lt"/>
                          <a:ea typeface="+mn-ea"/>
                          <a:cs typeface="+mn-cs"/>
                        </a:rPr>
                        <a:t>22 - 26 September 2025 </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l">
                        <a:lnSpc>
                          <a:spcPct val="150000"/>
                        </a:lnSpc>
                      </a:pPr>
                      <a:r>
                        <a:rPr lang="en-ZA" sz="1200" kern="1200" dirty="0">
                          <a:solidFill>
                            <a:srgbClr val="001F5B"/>
                          </a:solidFill>
                          <a:latin typeface="+mn-lt"/>
                          <a:ea typeface="+mn-ea"/>
                          <a:cs typeface="+mn-cs"/>
                        </a:rPr>
                        <a:t>S&amp;P indicative note rating released</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36741385"/>
                  </a:ext>
                </a:extLst>
              </a:tr>
              <a:tr h="33765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kern="1200" dirty="0">
                          <a:solidFill>
                            <a:srgbClr val="001F5B"/>
                          </a:solidFill>
                          <a:latin typeface="+mn-lt"/>
                          <a:ea typeface="+mn-ea"/>
                          <a:cs typeface="+mn-cs"/>
                        </a:rPr>
                        <a:t>01 October </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l">
                        <a:lnSpc>
                          <a:spcPct val="150000"/>
                        </a:lnSpc>
                      </a:pPr>
                      <a:r>
                        <a:rPr lang="en-ZA" sz="1200" kern="1200" dirty="0">
                          <a:solidFill>
                            <a:srgbClr val="001F5B"/>
                          </a:solidFill>
                          <a:latin typeface="+mn-lt"/>
                          <a:ea typeface="+mn-ea"/>
                          <a:cs typeface="+mn-cs"/>
                        </a:rPr>
                        <a:t>Auction date</a:t>
                      </a:r>
                    </a:p>
                  </a:txBody>
                  <a:tcPr marL="36000" marR="36000" marT="36000" marB="3600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60660831"/>
                  </a:ext>
                </a:extLst>
              </a:tr>
              <a:tr h="33765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a:spcBef>
                          <a:spcPts val="0"/>
                        </a:spcBef>
                      </a:pPr>
                      <a:r>
                        <a:rPr lang="en-GB" sz="1200" kern="1200" dirty="0">
                          <a:solidFill>
                            <a:srgbClr val="001F5B"/>
                          </a:solidFill>
                          <a:latin typeface="+mn-lt"/>
                          <a:ea typeface="+mn-ea"/>
                          <a:cs typeface="+mn-cs"/>
                        </a:rPr>
                        <a:t>06 October </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lnSpc>
                          <a:spcPct val="150000"/>
                        </a:lnSpc>
                      </a:pPr>
                      <a:r>
                        <a:rPr lang="en-ZA" sz="1200" kern="1200" dirty="0">
                          <a:solidFill>
                            <a:srgbClr val="001F5B"/>
                          </a:solidFill>
                          <a:latin typeface="+mn-lt"/>
                          <a:ea typeface="+mn-ea"/>
                          <a:cs typeface="+mn-cs"/>
                        </a:rPr>
                        <a:t>Settlement date (T+3)</a:t>
                      </a:r>
                    </a:p>
                  </a:txBody>
                  <a:tcPr marL="36000" marR="36000" marT="36000" marB="36000" anchor="ct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58186687"/>
                  </a:ext>
                </a:extLst>
              </a:tr>
            </a:tbl>
          </a:graphicData>
        </a:graphic>
      </p:graphicFrame>
      <p:graphicFrame>
        <p:nvGraphicFramePr>
          <p:cNvPr id="11" name="Table 10">
            <a:extLst>
              <a:ext uri="{FF2B5EF4-FFF2-40B4-BE49-F238E27FC236}">
                <a16:creationId xmlns:a16="http://schemas.microsoft.com/office/drawing/2014/main" id="{7E49C0C5-34C1-B4FA-2347-804D94596B42}"/>
              </a:ext>
            </a:extLst>
          </p:cNvPr>
          <p:cNvGraphicFramePr>
            <a:graphicFrameLocks noGrp="1"/>
          </p:cNvGraphicFramePr>
          <p:nvPr>
            <p:extLst>
              <p:ext uri="{D42A27DB-BD31-4B8C-83A1-F6EECF244321}">
                <p14:modId xmlns:p14="http://schemas.microsoft.com/office/powerpoint/2010/main" val="3389762411"/>
              </p:ext>
            </p:extLst>
          </p:nvPr>
        </p:nvGraphicFramePr>
        <p:xfrm>
          <a:off x="638175" y="4114545"/>
          <a:ext cx="2219322" cy="1615787"/>
        </p:xfrm>
        <a:graphic>
          <a:graphicData uri="http://schemas.openxmlformats.org/drawingml/2006/table">
            <a:tbl>
              <a:tblPr firstRow="1" bandRow="1"/>
              <a:tblGrid>
                <a:gridCol w="317046">
                  <a:extLst>
                    <a:ext uri="{9D8B030D-6E8A-4147-A177-3AD203B41FA5}">
                      <a16:colId xmlns:a16="http://schemas.microsoft.com/office/drawing/2014/main" val="1550045770"/>
                    </a:ext>
                  </a:extLst>
                </a:gridCol>
                <a:gridCol w="317046">
                  <a:extLst>
                    <a:ext uri="{9D8B030D-6E8A-4147-A177-3AD203B41FA5}">
                      <a16:colId xmlns:a16="http://schemas.microsoft.com/office/drawing/2014/main" val="927576003"/>
                    </a:ext>
                  </a:extLst>
                </a:gridCol>
                <a:gridCol w="317046">
                  <a:extLst>
                    <a:ext uri="{9D8B030D-6E8A-4147-A177-3AD203B41FA5}">
                      <a16:colId xmlns:a16="http://schemas.microsoft.com/office/drawing/2014/main" val="3566640055"/>
                    </a:ext>
                  </a:extLst>
                </a:gridCol>
                <a:gridCol w="317046">
                  <a:extLst>
                    <a:ext uri="{9D8B030D-6E8A-4147-A177-3AD203B41FA5}">
                      <a16:colId xmlns:a16="http://schemas.microsoft.com/office/drawing/2014/main" val="3645043689"/>
                    </a:ext>
                  </a:extLst>
                </a:gridCol>
                <a:gridCol w="317046">
                  <a:extLst>
                    <a:ext uri="{9D8B030D-6E8A-4147-A177-3AD203B41FA5}">
                      <a16:colId xmlns:a16="http://schemas.microsoft.com/office/drawing/2014/main" val="2616642668"/>
                    </a:ext>
                  </a:extLst>
                </a:gridCol>
                <a:gridCol w="317046">
                  <a:extLst>
                    <a:ext uri="{9D8B030D-6E8A-4147-A177-3AD203B41FA5}">
                      <a16:colId xmlns:a16="http://schemas.microsoft.com/office/drawing/2014/main" val="1518034834"/>
                    </a:ext>
                  </a:extLst>
                </a:gridCol>
                <a:gridCol w="317046">
                  <a:extLst>
                    <a:ext uri="{9D8B030D-6E8A-4147-A177-3AD203B41FA5}">
                      <a16:colId xmlns:a16="http://schemas.microsoft.com/office/drawing/2014/main" val="1753681494"/>
                    </a:ext>
                  </a:extLst>
                </a:gridCol>
              </a:tblGrid>
              <a:tr h="229123">
                <a:tc gridSpan="7">
                  <a:txBody>
                    <a:bodyPr/>
                    <a:lstStyle/>
                    <a:p>
                      <a:pPr algn="ctr" rtl="0" fontAlgn="ctr"/>
                      <a:r>
                        <a:rPr lang="en-US" sz="650" b="1" i="0" u="none" strike="noStrike" dirty="0">
                          <a:solidFill>
                            <a:schemeClr val="bg2">
                              <a:lumMod val="10000"/>
                            </a:schemeClr>
                          </a:solidFill>
                          <a:effectLst/>
                          <a:latin typeface="Arial" panose="020B0604020202020204" pitchFamily="34" charset="0"/>
                        </a:rPr>
                        <a:t>September 2025</a:t>
                      </a:r>
                      <a:endParaRPr lang="en-ZA" sz="650" b="1" i="0" u="none" strike="noStrike" dirty="0">
                        <a:solidFill>
                          <a:schemeClr val="bg2">
                            <a:lumMod val="10000"/>
                          </a:schemeClr>
                        </a:solidFill>
                        <a:effectLst/>
                        <a:latin typeface="Arial" panose="020B0604020202020204" pitchFamily="34" charset="0"/>
                      </a:endParaRPr>
                    </a:p>
                  </a:txBody>
                  <a:tcPr marL="73560" marR="73560" marT="36779" marB="36779"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accent5"/>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7427840"/>
                  </a:ext>
                </a:extLst>
              </a:tr>
              <a:tr h="237825">
                <a:tc>
                  <a:txBody>
                    <a:bodyPr/>
                    <a:lstStyle/>
                    <a:p>
                      <a:pPr algn="ctr" rtl="0" fontAlgn="ctr"/>
                      <a:r>
                        <a:rPr lang="en-ZA" sz="650" b="1" i="0" u="none" strike="noStrike" dirty="0">
                          <a:solidFill>
                            <a:schemeClr val="bg2">
                              <a:lumMod val="10000"/>
                            </a:schemeClr>
                          </a:solidFill>
                          <a:effectLst/>
                          <a:latin typeface="Arial" panose="020B0604020202020204" pitchFamily="34" charset="0"/>
                        </a:rPr>
                        <a:t>Sun</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50" b="1" i="0" u="none" strike="noStrike" dirty="0">
                          <a:solidFill>
                            <a:schemeClr val="bg2">
                              <a:lumMod val="10000"/>
                            </a:schemeClr>
                          </a:solidFill>
                          <a:effectLst/>
                          <a:latin typeface="Arial" panose="020B0604020202020204" pitchFamily="34" charset="0"/>
                        </a:rPr>
                        <a:t>Mon</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50" b="1" i="0" u="none" strike="noStrike" dirty="0">
                          <a:solidFill>
                            <a:schemeClr val="bg2">
                              <a:lumMod val="10000"/>
                            </a:schemeClr>
                          </a:solidFill>
                          <a:effectLst/>
                          <a:latin typeface="Arial" panose="020B0604020202020204" pitchFamily="34" charset="0"/>
                        </a:rPr>
                        <a:t>Tue</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50" b="1" i="0" u="none" strike="noStrike" dirty="0">
                          <a:solidFill>
                            <a:schemeClr val="bg2">
                              <a:lumMod val="10000"/>
                            </a:schemeClr>
                          </a:solidFill>
                          <a:effectLst/>
                          <a:latin typeface="Arial" panose="020B0604020202020204" pitchFamily="34" charset="0"/>
                        </a:rPr>
                        <a:t>Wed</a:t>
                      </a:r>
                    </a:p>
                  </a:txBody>
                  <a:tcPr marL="64262" marR="64262" marT="40057" marB="40057"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50" b="1" i="0" u="none" strike="noStrike" dirty="0">
                          <a:solidFill>
                            <a:schemeClr val="bg2">
                              <a:lumMod val="10000"/>
                            </a:schemeClr>
                          </a:solidFill>
                          <a:effectLst/>
                          <a:latin typeface="Arial" panose="020B0604020202020204" pitchFamily="34" charset="0"/>
                        </a:rPr>
                        <a:t>Thu</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50" b="1" i="0" u="none" strike="noStrike" dirty="0">
                          <a:solidFill>
                            <a:schemeClr val="bg2">
                              <a:lumMod val="10000"/>
                            </a:schemeClr>
                          </a:solidFill>
                          <a:effectLst/>
                          <a:latin typeface="Arial" panose="020B0604020202020204" pitchFamily="34" charset="0"/>
                        </a:rPr>
                        <a:t>Fri</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50" b="1" i="0" u="none" strike="noStrike" dirty="0">
                          <a:solidFill>
                            <a:schemeClr val="bg2">
                              <a:lumMod val="10000"/>
                            </a:schemeClr>
                          </a:solidFill>
                          <a:effectLst/>
                          <a:latin typeface="Arial" panose="020B0604020202020204" pitchFamily="34" charset="0"/>
                        </a:rPr>
                        <a:t>Sat</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441310308"/>
                  </a:ext>
                </a:extLst>
              </a:tr>
              <a:tr h="237825">
                <a:tc>
                  <a:txBody>
                    <a:bodyPr/>
                    <a:lstStyle/>
                    <a:p>
                      <a:pPr marL="0" algn="ctr" defTabSz="514395" rtl="0" eaLnBrk="1" fontAlgn="ctr" latinLnBrk="0" hangingPunct="1"/>
                      <a:endParaRPr lang="en-ZA" sz="650" b="1" i="0" u="none" strike="noStrike" kern="1200" dirty="0">
                        <a:solidFill>
                          <a:schemeClr val="bg2">
                            <a:lumMod val="10000"/>
                          </a:schemeClr>
                        </a:solidFill>
                        <a:effectLst/>
                        <a:latin typeface="Arial" panose="020B0604020202020204" pitchFamily="34" charset="0"/>
                        <a:ea typeface="+mn-ea"/>
                        <a:cs typeface="+mn-cs"/>
                      </a:endParaRP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3</a:t>
                      </a:r>
                    </a:p>
                  </a:txBody>
                  <a:tcPr marL="64262" marR="64262" marT="40057" marB="40057"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4</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5</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14395" rtl="0" eaLnBrk="1" fontAlgn="ctr" latinLnBrk="0" hangingPunct="1">
                        <a:lnSpc>
                          <a:spcPct val="100000"/>
                        </a:lnSpc>
                        <a:spcBef>
                          <a:spcPts val="0"/>
                        </a:spcBef>
                        <a:spcAft>
                          <a:spcPts val="0"/>
                        </a:spcAft>
                        <a:buClrTx/>
                        <a:buSzTx/>
                        <a:buFontTx/>
                        <a:buNone/>
                        <a:tabLst/>
                        <a:defRPr/>
                      </a:pPr>
                      <a:r>
                        <a:rPr lang="en-ZA" sz="650" b="1" i="0" u="none" strike="noStrike" kern="1200" dirty="0">
                          <a:solidFill>
                            <a:schemeClr val="bg2">
                              <a:lumMod val="10000"/>
                            </a:schemeClr>
                          </a:solidFill>
                          <a:effectLst/>
                          <a:latin typeface="Arial" panose="020B0604020202020204" pitchFamily="34" charset="0"/>
                          <a:ea typeface="+mn-ea"/>
                          <a:cs typeface="+mn-cs"/>
                        </a:rPr>
                        <a:t>6</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058510"/>
                  </a:ext>
                </a:extLst>
              </a:tr>
              <a:tr h="237825">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7</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8</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9</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10</a:t>
                      </a:r>
                    </a:p>
                  </a:txBody>
                  <a:tcPr marL="64262" marR="64262" marT="40057" marB="40057"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11</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12</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13</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20812486"/>
                  </a:ext>
                </a:extLst>
              </a:tr>
              <a:tr h="237825">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14</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15</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16</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17</a:t>
                      </a:r>
                    </a:p>
                  </a:txBody>
                  <a:tcPr marL="64262" marR="64262" marT="40057" marB="40057"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99C15"/>
                    </a:solidFill>
                  </a:tcPr>
                </a:tc>
                <a:tc>
                  <a:txBody>
                    <a:bodyPr/>
                    <a:lstStyle/>
                    <a:p>
                      <a:pPr marL="0" algn="ctr" defTabSz="514395" rtl="0" eaLnBrk="1" fontAlgn="ctr" latinLnBrk="0" hangingPunct="1"/>
                      <a:r>
                        <a:rPr lang="en-ZA" sz="650" b="1" i="0" u="none" strike="noStrike" kern="1200" dirty="0">
                          <a:solidFill>
                            <a:schemeClr val="tx1"/>
                          </a:solidFill>
                          <a:effectLst/>
                          <a:latin typeface="Arial" panose="020B0604020202020204" pitchFamily="34" charset="0"/>
                          <a:ea typeface="+mn-ea"/>
                          <a:cs typeface="+mn-cs"/>
                        </a:rPr>
                        <a:t>18</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99C15"/>
                    </a:solidFill>
                  </a:tcPr>
                </a:tc>
                <a:tc>
                  <a:txBody>
                    <a:bodyPr/>
                    <a:lstStyle/>
                    <a:p>
                      <a:pPr marL="0" algn="ctr" defTabSz="514395" rtl="0" eaLnBrk="1" fontAlgn="ctr" latinLnBrk="0" hangingPunct="1"/>
                      <a:r>
                        <a:rPr lang="en-ZA" sz="650" b="1" i="0" u="none" strike="noStrike" kern="1200" dirty="0">
                          <a:solidFill>
                            <a:schemeClr val="tx1"/>
                          </a:solidFill>
                          <a:effectLst/>
                          <a:latin typeface="Arial" panose="020B0604020202020204" pitchFamily="34" charset="0"/>
                          <a:ea typeface="+mn-ea"/>
                          <a:cs typeface="+mn-cs"/>
                        </a:rPr>
                        <a:t>19</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99C15"/>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20</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64842300"/>
                  </a:ext>
                </a:extLst>
              </a:tr>
              <a:tr h="197539">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21</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22</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23</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24</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25</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26</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US" sz="650" b="1" i="0" u="none" strike="noStrike" kern="1200" dirty="0">
                          <a:solidFill>
                            <a:schemeClr val="bg2">
                              <a:lumMod val="10000"/>
                            </a:schemeClr>
                          </a:solidFill>
                          <a:effectLst/>
                          <a:latin typeface="Arial" panose="020B0604020202020204" pitchFamily="34" charset="0"/>
                          <a:ea typeface="+mn-ea"/>
                          <a:cs typeface="+mn-cs"/>
                        </a:rPr>
                        <a:t>27</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4066177"/>
                  </a:ext>
                </a:extLst>
              </a:tr>
              <a:tr h="237825">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28</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29</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50" b="1" i="0" u="none" strike="noStrike" kern="1200" dirty="0">
                          <a:solidFill>
                            <a:schemeClr val="bg2">
                              <a:lumMod val="10000"/>
                            </a:schemeClr>
                          </a:solidFill>
                          <a:effectLst/>
                          <a:latin typeface="Arial" panose="020B0604020202020204" pitchFamily="34" charset="0"/>
                          <a:ea typeface="+mn-ea"/>
                          <a:cs typeface="+mn-cs"/>
                        </a:rPr>
                        <a:t>30</a:t>
                      </a: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endParaRPr lang="en-ZA" sz="650" b="1" i="0" u="none" strike="noStrike" kern="1200" dirty="0">
                        <a:solidFill>
                          <a:schemeClr val="bg2">
                            <a:lumMod val="10000"/>
                          </a:schemeClr>
                        </a:solidFill>
                        <a:effectLst/>
                        <a:latin typeface="Arial" panose="020B0604020202020204" pitchFamily="34" charset="0"/>
                        <a:ea typeface="+mn-ea"/>
                        <a:cs typeface="+mn-cs"/>
                      </a:endParaRPr>
                    </a:p>
                  </a:txBody>
                  <a:tcPr marL="64262" marR="64262" marT="40057" marB="40057"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endParaRPr lang="en-ZA" sz="650" b="1" i="0" u="none" strike="noStrike" kern="1200" dirty="0">
                        <a:solidFill>
                          <a:schemeClr val="bg2">
                            <a:lumMod val="10000"/>
                          </a:schemeClr>
                        </a:solidFill>
                        <a:effectLst/>
                        <a:latin typeface="Arial" panose="020B0604020202020204" pitchFamily="34" charset="0"/>
                        <a:ea typeface="+mn-ea"/>
                        <a:cs typeface="+mn-cs"/>
                      </a:endParaRP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endParaRPr lang="en-ZA" sz="650" b="1" i="0" u="none" strike="noStrike" kern="1200" dirty="0">
                        <a:solidFill>
                          <a:schemeClr val="bg2">
                            <a:lumMod val="10000"/>
                          </a:schemeClr>
                        </a:solidFill>
                        <a:effectLst/>
                        <a:latin typeface="Arial" panose="020B0604020202020204" pitchFamily="34" charset="0"/>
                        <a:ea typeface="+mn-ea"/>
                        <a:cs typeface="+mn-cs"/>
                      </a:endParaRP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endParaRPr lang="en-ZA" sz="650" b="1" i="0" u="none" strike="noStrike" kern="1200" dirty="0">
                        <a:solidFill>
                          <a:schemeClr val="bg2">
                            <a:lumMod val="10000"/>
                          </a:schemeClr>
                        </a:solidFill>
                        <a:effectLst/>
                        <a:latin typeface="Arial" panose="020B0604020202020204" pitchFamily="34" charset="0"/>
                        <a:ea typeface="+mn-ea"/>
                        <a:cs typeface="+mn-cs"/>
                      </a:endParaRPr>
                    </a:p>
                  </a:txBody>
                  <a:tcPr marL="3319" marR="3319" marT="4138"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864656878"/>
                  </a:ext>
                </a:extLst>
              </a:tr>
            </a:tbl>
          </a:graphicData>
        </a:graphic>
      </p:graphicFrame>
      <p:graphicFrame>
        <p:nvGraphicFramePr>
          <p:cNvPr id="12" name="Table 11">
            <a:extLst>
              <a:ext uri="{FF2B5EF4-FFF2-40B4-BE49-F238E27FC236}">
                <a16:creationId xmlns:a16="http://schemas.microsoft.com/office/drawing/2014/main" id="{EEFA9871-476F-B465-8496-FBDB1107CAB3}"/>
              </a:ext>
            </a:extLst>
          </p:cNvPr>
          <p:cNvGraphicFramePr>
            <a:graphicFrameLocks noGrp="1"/>
          </p:cNvGraphicFramePr>
          <p:nvPr>
            <p:extLst>
              <p:ext uri="{D42A27DB-BD31-4B8C-83A1-F6EECF244321}">
                <p14:modId xmlns:p14="http://schemas.microsoft.com/office/powerpoint/2010/main" val="2660651493"/>
              </p:ext>
            </p:extLst>
          </p:nvPr>
        </p:nvGraphicFramePr>
        <p:xfrm>
          <a:off x="3089275" y="4114545"/>
          <a:ext cx="2219322" cy="1615787"/>
        </p:xfrm>
        <a:graphic>
          <a:graphicData uri="http://schemas.openxmlformats.org/drawingml/2006/table">
            <a:tbl>
              <a:tblPr firstRow="1" bandRow="1"/>
              <a:tblGrid>
                <a:gridCol w="317046">
                  <a:extLst>
                    <a:ext uri="{9D8B030D-6E8A-4147-A177-3AD203B41FA5}">
                      <a16:colId xmlns:a16="http://schemas.microsoft.com/office/drawing/2014/main" val="1550045770"/>
                    </a:ext>
                  </a:extLst>
                </a:gridCol>
                <a:gridCol w="317046">
                  <a:extLst>
                    <a:ext uri="{9D8B030D-6E8A-4147-A177-3AD203B41FA5}">
                      <a16:colId xmlns:a16="http://schemas.microsoft.com/office/drawing/2014/main" val="927576003"/>
                    </a:ext>
                  </a:extLst>
                </a:gridCol>
                <a:gridCol w="317046">
                  <a:extLst>
                    <a:ext uri="{9D8B030D-6E8A-4147-A177-3AD203B41FA5}">
                      <a16:colId xmlns:a16="http://schemas.microsoft.com/office/drawing/2014/main" val="3566640055"/>
                    </a:ext>
                  </a:extLst>
                </a:gridCol>
                <a:gridCol w="317046">
                  <a:extLst>
                    <a:ext uri="{9D8B030D-6E8A-4147-A177-3AD203B41FA5}">
                      <a16:colId xmlns:a16="http://schemas.microsoft.com/office/drawing/2014/main" val="3645043689"/>
                    </a:ext>
                  </a:extLst>
                </a:gridCol>
                <a:gridCol w="317046">
                  <a:extLst>
                    <a:ext uri="{9D8B030D-6E8A-4147-A177-3AD203B41FA5}">
                      <a16:colId xmlns:a16="http://schemas.microsoft.com/office/drawing/2014/main" val="2616642668"/>
                    </a:ext>
                  </a:extLst>
                </a:gridCol>
                <a:gridCol w="317046">
                  <a:extLst>
                    <a:ext uri="{9D8B030D-6E8A-4147-A177-3AD203B41FA5}">
                      <a16:colId xmlns:a16="http://schemas.microsoft.com/office/drawing/2014/main" val="1518034834"/>
                    </a:ext>
                  </a:extLst>
                </a:gridCol>
                <a:gridCol w="317046">
                  <a:extLst>
                    <a:ext uri="{9D8B030D-6E8A-4147-A177-3AD203B41FA5}">
                      <a16:colId xmlns:a16="http://schemas.microsoft.com/office/drawing/2014/main" val="1753681494"/>
                    </a:ext>
                  </a:extLst>
                </a:gridCol>
              </a:tblGrid>
              <a:tr h="229123">
                <a:tc gridSpan="7">
                  <a:txBody>
                    <a:bodyPr/>
                    <a:lstStyle/>
                    <a:p>
                      <a:pPr algn="ctr" rtl="0" fontAlgn="ctr"/>
                      <a:r>
                        <a:rPr lang="en-US" sz="600" b="1" i="0" u="none" strike="noStrike" dirty="0">
                          <a:solidFill>
                            <a:schemeClr val="bg2">
                              <a:lumMod val="10000"/>
                            </a:schemeClr>
                          </a:solidFill>
                          <a:effectLst/>
                          <a:latin typeface="Arial" panose="020B0604020202020204" pitchFamily="34" charset="0"/>
                        </a:rPr>
                        <a:t>October 2025</a:t>
                      </a:r>
                      <a:endParaRPr lang="en-ZA" sz="600" b="1" i="0" u="none" strike="noStrike" dirty="0">
                        <a:solidFill>
                          <a:schemeClr val="bg2">
                            <a:lumMod val="10000"/>
                          </a:schemeClr>
                        </a:solidFill>
                        <a:effectLst/>
                        <a:latin typeface="Arial" panose="020B0604020202020204" pitchFamily="34" charset="0"/>
                      </a:endParaRPr>
                    </a:p>
                  </a:txBody>
                  <a:tcPr marL="79992" marR="79992" marT="39996" marB="39996"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accent5"/>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7427840"/>
                  </a:ext>
                </a:extLst>
              </a:tr>
              <a:tr h="237825">
                <a:tc>
                  <a:txBody>
                    <a:bodyPr/>
                    <a:lstStyle/>
                    <a:p>
                      <a:pPr algn="ctr" rtl="0" fontAlgn="ctr"/>
                      <a:r>
                        <a:rPr lang="en-ZA" sz="600" b="1" i="0" u="none" strike="noStrike" dirty="0">
                          <a:solidFill>
                            <a:schemeClr val="bg2">
                              <a:lumMod val="10000"/>
                            </a:schemeClr>
                          </a:solidFill>
                          <a:effectLst/>
                          <a:latin typeface="Arial" panose="020B0604020202020204" pitchFamily="34" charset="0"/>
                        </a:rPr>
                        <a:t>Sun</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00" b="1" i="0" u="none" strike="noStrike" dirty="0">
                          <a:solidFill>
                            <a:schemeClr val="bg2">
                              <a:lumMod val="10000"/>
                            </a:schemeClr>
                          </a:solidFill>
                          <a:effectLst/>
                          <a:latin typeface="Arial" panose="020B0604020202020204" pitchFamily="34" charset="0"/>
                        </a:rPr>
                        <a:t>Mon</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00" b="1" i="0" u="none" strike="noStrike" dirty="0">
                          <a:solidFill>
                            <a:schemeClr val="bg2">
                              <a:lumMod val="10000"/>
                            </a:schemeClr>
                          </a:solidFill>
                          <a:effectLst/>
                          <a:latin typeface="Arial" panose="020B0604020202020204" pitchFamily="34" charset="0"/>
                        </a:rPr>
                        <a:t>Tue</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00" b="1" i="0" u="none" strike="noStrike" dirty="0">
                          <a:solidFill>
                            <a:schemeClr val="bg2">
                              <a:lumMod val="10000"/>
                            </a:schemeClr>
                          </a:solidFill>
                          <a:effectLst/>
                          <a:latin typeface="Arial" panose="020B0604020202020204" pitchFamily="34" charset="0"/>
                        </a:rPr>
                        <a:t>Wed</a:t>
                      </a:r>
                    </a:p>
                  </a:txBody>
                  <a:tcPr marL="56217" marR="56217" marT="35042" marB="3504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00" b="1" i="0" u="none" strike="noStrike" dirty="0">
                          <a:solidFill>
                            <a:schemeClr val="bg2">
                              <a:lumMod val="10000"/>
                            </a:schemeClr>
                          </a:solidFill>
                          <a:effectLst/>
                          <a:latin typeface="Arial" panose="020B0604020202020204" pitchFamily="34" charset="0"/>
                        </a:rPr>
                        <a:t>Thu</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00" b="1" i="0" u="none" strike="noStrike" dirty="0">
                          <a:solidFill>
                            <a:schemeClr val="bg2">
                              <a:lumMod val="10000"/>
                            </a:schemeClr>
                          </a:solidFill>
                          <a:effectLst/>
                          <a:latin typeface="Arial" panose="020B0604020202020204" pitchFamily="34" charset="0"/>
                        </a:rPr>
                        <a:t>Fri</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en-ZA" sz="600" b="1" i="0" u="none" strike="noStrike" dirty="0">
                          <a:solidFill>
                            <a:schemeClr val="bg2">
                              <a:lumMod val="10000"/>
                            </a:schemeClr>
                          </a:solidFill>
                          <a:effectLst/>
                          <a:latin typeface="Arial" panose="020B0604020202020204" pitchFamily="34" charset="0"/>
                        </a:rPr>
                        <a:t>Sat</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441310308"/>
                  </a:ext>
                </a:extLst>
              </a:tr>
              <a:tr h="237825">
                <a:tc>
                  <a:txBody>
                    <a:bodyPr/>
                    <a:lstStyle/>
                    <a:p>
                      <a:pPr marL="0" algn="ctr" defTabSz="514395" rtl="0" eaLnBrk="1" fontAlgn="ctr" latinLnBrk="0" hangingPunct="1"/>
                      <a:endParaRPr lang="en-ZA" sz="600" b="1" i="0" u="none" strike="noStrike" kern="1200" dirty="0">
                        <a:solidFill>
                          <a:schemeClr val="bg2">
                            <a:lumMod val="10000"/>
                          </a:schemeClr>
                        </a:solidFill>
                        <a:effectLst/>
                        <a:latin typeface="Arial" panose="020B0604020202020204" pitchFamily="34" charset="0"/>
                        <a:ea typeface="+mn-ea"/>
                        <a:cs typeface="+mn-cs"/>
                      </a:endParaRP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514395" rtl="0" eaLnBrk="1" fontAlgn="ctr" latinLnBrk="0" hangingPunct="1"/>
                      <a:endParaRPr lang="en-ZA" sz="600" b="1" i="0" u="none" strike="noStrike" kern="1200" dirty="0">
                        <a:solidFill>
                          <a:schemeClr val="bg2">
                            <a:lumMod val="10000"/>
                          </a:schemeClr>
                        </a:solidFill>
                        <a:effectLst/>
                        <a:latin typeface="Arial" panose="020B0604020202020204" pitchFamily="34" charset="0"/>
                        <a:ea typeface="+mn-ea"/>
                        <a:cs typeface="+mn-cs"/>
                      </a:endParaRP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endParaRPr lang="en-ZA" sz="600" b="1" i="0" u="none" strike="noStrike" kern="1200" dirty="0">
                        <a:solidFill>
                          <a:schemeClr val="bg2">
                            <a:lumMod val="10000"/>
                          </a:schemeClr>
                        </a:solidFill>
                        <a:effectLst/>
                        <a:latin typeface="Arial" panose="020B0604020202020204" pitchFamily="34" charset="0"/>
                        <a:ea typeface="+mn-ea"/>
                        <a:cs typeface="+mn-cs"/>
                      </a:endParaRP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a:t>
                      </a:r>
                    </a:p>
                  </a:txBody>
                  <a:tcPr marL="56217" marR="56217" marT="35042" marB="3504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3</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14395" rtl="0" eaLnBrk="1" fontAlgn="ctr" latinLnBrk="0" hangingPunct="1">
                        <a:lnSpc>
                          <a:spcPct val="100000"/>
                        </a:lnSpc>
                        <a:spcBef>
                          <a:spcPts val="0"/>
                        </a:spcBef>
                        <a:spcAft>
                          <a:spcPts val="0"/>
                        </a:spcAft>
                        <a:buClrTx/>
                        <a:buSzTx/>
                        <a:buFontTx/>
                        <a:buNone/>
                        <a:tabLst/>
                        <a:defRPr/>
                      </a:pPr>
                      <a:r>
                        <a:rPr lang="en-ZA" sz="600" b="1" i="0" u="none" strike="noStrike" kern="1200" dirty="0">
                          <a:solidFill>
                            <a:schemeClr val="bg2">
                              <a:lumMod val="10000"/>
                            </a:schemeClr>
                          </a:solidFill>
                          <a:effectLst/>
                          <a:latin typeface="Arial" panose="020B0604020202020204" pitchFamily="34" charset="0"/>
                          <a:ea typeface="+mn-ea"/>
                          <a:cs typeface="+mn-cs"/>
                        </a:rPr>
                        <a:t>4</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058510"/>
                  </a:ext>
                </a:extLst>
              </a:tr>
              <a:tr h="237825">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5</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6</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7</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8</a:t>
                      </a:r>
                    </a:p>
                  </a:txBody>
                  <a:tcPr marL="56217" marR="56217" marT="35042" marB="3504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9</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10</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11</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20812486"/>
                  </a:ext>
                </a:extLst>
              </a:tr>
              <a:tr h="237825">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12</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13</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14</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15</a:t>
                      </a:r>
                    </a:p>
                  </a:txBody>
                  <a:tcPr marL="56217" marR="56217" marT="35042" marB="3504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16</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17</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18</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64842300"/>
                  </a:ext>
                </a:extLst>
              </a:tr>
              <a:tr h="197539">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19</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20</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21</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22</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23</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24</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US" sz="600" b="1" i="0" u="none" strike="noStrike" kern="1200" dirty="0">
                          <a:solidFill>
                            <a:schemeClr val="bg2">
                              <a:lumMod val="10000"/>
                            </a:schemeClr>
                          </a:solidFill>
                          <a:effectLst/>
                          <a:latin typeface="Arial" panose="020B0604020202020204" pitchFamily="34" charset="0"/>
                          <a:ea typeface="+mn-ea"/>
                          <a:cs typeface="+mn-cs"/>
                        </a:rPr>
                        <a:t>25</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4066177"/>
                  </a:ext>
                </a:extLst>
              </a:tr>
              <a:tr h="237825">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26</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27</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28</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29</a:t>
                      </a:r>
                    </a:p>
                  </a:txBody>
                  <a:tcPr marL="56217" marR="56217" marT="35042" marB="3504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30</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r>
                        <a:rPr lang="en-ZA" sz="600" b="1" i="0" u="none" strike="noStrike" kern="1200" dirty="0">
                          <a:solidFill>
                            <a:schemeClr val="bg2">
                              <a:lumMod val="10000"/>
                            </a:schemeClr>
                          </a:solidFill>
                          <a:effectLst/>
                          <a:latin typeface="Arial" panose="020B0604020202020204" pitchFamily="34" charset="0"/>
                          <a:ea typeface="+mn-ea"/>
                          <a:cs typeface="+mn-cs"/>
                        </a:rPr>
                        <a:t>31</a:t>
                      </a: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514395" rtl="0" eaLnBrk="1" fontAlgn="ctr" latinLnBrk="0" hangingPunct="1"/>
                      <a:endParaRPr lang="en-ZA" sz="600" b="1" i="0" u="none" strike="noStrike" kern="1200" dirty="0">
                        <a:solidFill>
                          <a:schemeClr val="bg2">
                            <a:lumMod val="10000"/>
                          </a:schemeClr>
                        </a:solidFill>
                        <a:effectLst/>
                        <a:latin typeface="Arial" panose="020B0604020202020204" pitchFamily="34" charset="0"/>
                        <a:ea typeface="+mn-ea"/>
                        <a:cs typeface="+mn-cs"/>
                      </a:endParaRPr>
                    </a:p>
                  </a:txBody>
                  <a:tcPr marL="2903" marR="2903" marT="3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864656878"/>
                  </a:ext>
                </a:extLst>
              </a:tr>
            </a:tbl>
          </a:graphicData>
        </a:graphic>
      </p:graphicFrame>
      <p:graphicFrame>
        <p:nvGraphicFramePr>
          <p:cNvPr id="15" name="Table 14">
            <a:extLst>
              <a:ext uri="{FF2B5EF4-FFF2-40B4-BE49-F238E27FC236}">
                <a16:creationId xmlns:a16="http://schemas.microsoft.com/office/drawing/2014/main" id="{395120D8-BFEC-CE0A-A52F-9112DA272F3B}"/>
              </a:ext>
            </a:extLst>
          </p:cNvPr>
          <p:cNvGraphicFramePr>
            <a:graphicFrameLocks noGrp="1"/>
          </p:cNvGraphicFramePr>
          <p:nvPr>
            <p:extLst>
              <p:ext uri="{D42A27DB-BD31-4B8C-83A1-F6EECF244321}">
                <p14:modId xmlns:p14="http://schemas.microsoft.com/office/powerpoint/2010/main" val="792910030"/>
              </p:ext>
            </p:extLst>
          </p:nvPr>
        </p:nvGraphicFramePr>
        <p:xfrm>
          <a:off x="5540375" y="4114545"/>
          <a:ext cx="3492000" cy="1615786"/>
        </p:xfrm>
        <a:graphic>
          <a:graphicData uri="http://schemas.openxmlformats.org/drawingml/2006/table">
            <a:tbl>
              <a:tblPr firstRow="1" bandRow="1">
                <a:tableStyleId>{85BE263C-DBD7-4A20-BB59-AAB30ACAA65A}</a:tableStyleId>
              </a:tblPr>
              <a:tblGrid>
                <a:gridCol w="360000">
                  <a:extLst>
                    <a:ext uri="{9D8B030D-6E8A-4147-A177-3AD203B41FA5}">
                      <a16:colId xmlns:a16="http://schemas.microsoft.com/office/drawing/2014/main" val="3811856401"/>
                    </a:ext>
                  </a:extLst>
                </a:gridCol>
                <a:gridCol w="3132000">
                  <a:extLst>
                    <a:ext uri="{9D8B030D-6E8A-4147-A177-3AD203B41FA5}">
                      <a16:colId xmlns:a16="http://schemas.microsoft.com/office/drawing/2014/main" val="377825408"/>
                    </a:ext>
                  </a:extLst>
                </a:gridCol>
              </a:tblGrid>
              <a:tr h="253929">
                <a:tc>
                  <a:txBody>
                    <a:bodyPr/>
                    <a:lstStyle/>
                    <a:p>
                      <a:endParaRPr lang="en-ZA" sz="700" dirty="0"/>
                    </a:p>
                  </a:txBody>
                  <a:tcPr marL="61272" marR="61272" marT="37070" marB="37070">
                    <a:lnL>
                      <a:noFill/>
                    </a:lnL>
                    <a:lnR>
                      <a:noFill/>
                    </a:lnR>
                    <a:lnT w="25400" cmpd="sng">
                      <a:noFill/>
                    </a:lnT>
                    <a:lnB w="25400" cmpd="sng">
                      <a:noFill/>
                    </a:lnB>
                    <a:lnTlToBr w="12700" cmpd="sng">
                      <a:noFill/>
                      <a:prstDash val="solid"/>
                    </a:lnTlToBr>
                    <a:lnBlToTr w="12700" cmpd="sng">
                      <a:noFill/>
                      <a:prstDash val="solid"/>
                    </a:lnBlToTr>
                    <a:solidFill>
                      <a:srgbClr val="7B7B7B"/>
                    </a:solidFill>
                  </a:tcPr>
                </a:tc>
                <a:tc>
                  <a:txBody>
                    <a:bodyPr/>
                    <a:lstStyle/>
                    <a:p>
                      <a:pPr algn="l"/>
                      <a:r>
                        <a:rPr lang="en-US" sz="1000" b="0" dirty="0">
                          <a:solidFill>
                            <a:schemeClr val="bg2">
                              <a:lumMod val="10000"/>
                            </a:schemeClr>
                          </a:solidFill>
                        </a:rPr>
                        <a:t>Public Holiday</a:t>
                      </a:r>
                      <a:endParaRPr lang="en-ZA" sz="1000" b="0" dirty="0">
                        <a:solidFill>
                          <a:schemeClr val="bg2">
                            <a:lumMod val="10000"/>
                          </a:schemeClr>
                        </a:solidFill>
                      </a:endParaRPr>
                    </a:p>
                  </a:txBody>
                  <a:tcPr marL="7200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3469711"/>
                  </a:ext>
                </a:extLst>
              </a:tr>
              <a:tr h="300035">
                <a:tc>
                  <a:txBody>
                    <a:bodyPr/>
                    <a:lstStyle/>
                    <a:p>
                      <a:endParaRPr lang="en-ZA" sz="700" dirty="0"/>
                    </a:p>
                  </a:txBody>
                  <a:tcPr marL="61272" marR="61272" marT="37070" marB="37070">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pPr algn="l"/>
                      <a:r>
                        <a:rPr lang="en-ZA" sz="1000" b="0" dirty="0">
                          <a:solidFill>
                            <a:schemeClr val="bg2">
                              <a:lumMod val="10000"/>
                            </a:schemeClr>
                          </a:solidFill>
                        </a:rPr>
                        <a:t>Auction announcement – no price guidance</a:t>
                      </a:r>
                    </a:p>
                  </a:txBody>
                  <a:tcPr marL="7200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7603544"/>
                  </a:ext>
                </a:extLst>
              </a:tr>
              <a:tr h="253929">
                <a:tc>
                  <a:txBody>
                    <a:bodyPr/>
                    <a:lstStyle/>
                    <a:p>
                      <a:endParaRPr lang="en-ZA" sz="700" dirty="0"/>
                    </a:p>
                  </a:txBody>
                  <a:tcPr marL="61272" marR="61272" marT="37070" marB="37070">
                    <a:lnL>
                      <a:noFill/>
                    </a:lnL>
                    <a:lnR>
                      <a:noFill/>
                    </a:lnR>
                    <a:lnT w="25400" cmpd="sng">
                      <a:noFill/>
                    </a:lnT>
                    <a:lnB w="25400" cmpd="sng">
                      <a:noFill/>
                    </a:lnB>
                    <a:lnTlToBr w="12700" cmpd="sng">
                      <a:noFill/>
                      <a:prstDash val="solid"/>
                    </a:lnTlToBr>
                    <a:lnBlToTr w="12700" cmpd="sng">
                      <a:noFill/>
                      <a:prstDash val="solid"/>
                    </a:lnBlToTr>
                    <a:solidFill>
                      <a:srgbClr val="F99C15"/>
                    </a:solidFill>
                  </a:tcPr>
                </a:tc>
                <a:tc>
                  <a:txBody>
                    <a:bodyPr/>
                    <a:lstStyle/>
                    <a:p>
                      <a:pPr algn="l"/>
                      <a:r>
                        <a:rPr lang="en-ZA" sz="1000" b="0" dirty="0">
                          <a:solidFill>
                            <a:schemeClr val="bg2">
                              <a:lumMod val="10000"/>
                            </a:schemeClr>
                          </a:solidFill>
                        </a:rPr>
                        <a:t>Roadshow</a:t>
                      </a:r>
                    </a:p>
                  </a:txBody>
                  <a:tcPr marL="7200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9332313"/>
                  </a:ext>
                </a:extLst>
              </a:tr>
              <a:tr h="300035">
                <a:tc>
                  <a:txBody>
                    <a:bodyPr/>
                    <a:lstStyle/>
                    <a:p>
                      <a:endParaRPr lang="en-ZA" sz="700" dirty="0"/>
                    </a:p>
                  </a:txBody>
                  <a:tcPr marL="61272" marR="61272" marT="37070" marB="37070">
                    <a:lnL>
                      <a:noFill/>
                    </a:lnL>
                    <a:lnR>
                      <a:noFill/>
                    </a:lnR>
                    <a:lnT w="25400" cmpd="sng">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ZA" sz="1000" b="0" dirty="0">
                          <a:solidFill>
                            <a:schemeClr val="bg2">
                              <a:lumMod val="10000"/>
                            </a:schemeClr>
                          </a:solidFill>
                        </a:rPr>
                        <a:t>Term sheet with price guidance / draft APSs released </a:t>
                      </a:r>
                    </a:p>
                  </a:txBody>
                  <a:tcPr marL="72000" marR="0" marT="0" marB="0" anchor="ct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6089491"/>
                  </a:ext>
                </a:extLst>
              </a:tr>
              <a:tr h="253929">
                <a:tc>
                  <a:txBody>
                    <a:bodyPr/>
                    <a:lstStyle/>
                    <a:p>
                      <a:endParaRPr lang="en-ZA" sz="700" dirty="0"/>
                    </a:p>
                  </a:txBody>
                  <a:tcPr marL="61272" marR="61272" marT="37070" marB="37070">
                    <a:lnL>
                      <a:noFill/>
                    </a:lnL>
                    <a:lnR>
                      <a:noFill/>
                    </a:lnR>
                    <a:lnT w="25400" cmpd="sng">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l"/>
                      <a:r>
                        <a:rPr lang="en-ZA" sz="1000" b="0" dirty="0">
                          <a:solidFill>
                            <a:schemeClr val="bg2">
                              <a:lumMod val="10000"/>
                            </a:schemeClr>
                          </a:solidFill>
                        </a:rPr>
                        <a:t>Auction </a:t>
                      </a:r>
                    </a:p>
                  </a:txBody>
                  <a:tcPr marL="72000" marR="0" marT="0" marB="0" anchor="ct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47533"/>
                  </a:ext>
                </a:extLst>
              </a:tr>
              <a:tr h="253929">
                <a:tc>
                  <a:txBody>
                    <a:bodyPr/>
                    <a:lstStyle/>
                    <a:p>
                      <a:endParaRPr lang="en-ZA" sz="700" b="0" dirty="0"/>
                    </a:p>
                  </a:txBody>
                  <a:tcPr marL="61272" marR="61272" marT="37070" marB="37070">
                    <a:lnL>
                      <a:noFill/>
                    </a:lnL>
                    <a:lnR>
                      <a:noFill/>
                    </a:lnR>
                    <a:lnT w="25400" cmpd="sng">
                      <a:noFill/>
                    </a:lnT>
                    <a:lnB>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000" b="0" dirty="0">
                          <a:solidFill>
                            <a:schemeClr val="bg2">
                              <a:lumMod val="10000"/>
                            </a:schemeClr>
                          </a:solidFill>
                        </a:rPr>
                        <a:t>Settlement </a:t>
                      </a:r>
                    </a:p>
                  </a:txBody>
                  <a:tcPr marL="72000" marR="0" marT="0" marB="0" anchor="ct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41397"/>
                  </a:ext>
                </a:extLst>
              </a:tr>
            </a:tbl>
          </a:graphicData>
        </a:graphic>
      </p:graphicFrame>
    </p:spTree>
    <p:extLst>
      <p:ext uri="{BB962C8B-B14F-4D97-AF65-F5344CB8AC3E}">
        <p14:creationId xmlns:p14="http://schemas.microsoft.com/office/powerpoint/2010/main" val="1863788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79231-3C7D-56A8-7A62-49E159B21C30}"/>
              </a:ext>
            </a:extLst>
          </p:cNvPr>
          <p:cNvSpPr>
            <a:spLocks noGrp="1"/>
          </p:cNvSpPr>
          <p:nvPr>
            <p:ph type="ctrTitle"/>
          </p:nvPr>
        </p:nvSpPr>
        <p:spPr/>
        <p:txBody>
          <a:bodyPr/>
          <a:lstStyle/>
          <a:p>
            <a:r>
              <a:rPr lang="en-US" b="1" dirty="0"/>
              <a:t>Questions?</a:t>
            </a:r>
          </a:p>
        </p:txBody>
      </p:sp>
      <p:sp>
        <p:nvSpPr>
          <p:cNvPr id="5" name="Text Placeholder 4">
            <a:extLst>
              <a:ext uri="{FF2B5EF4-FFF2-40B4-BE49-F238E27FC236}">
                <a16:creationId xmlns:a16="http://schemas.microsoft.com/office/drawing/2014/main" id="{E53B91CA-977B-34B6-92EB-BBC508461DF4}"/>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738216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1653-A6A9-8D4B-6093-A9F6C0A35C58}"/>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8A28E82C-BE38-73F2-2926-7A0AE3FF7A42}"/>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91409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44156-5B75-2AD2-FF77-55265E3C5337}"/>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0BC800-3DE0-1A06-0BC9-11EEFF32446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00" b="100"/>
          <a:stretch/>
        </p:blipFill>
        <p:spPr>
          <a:xfrm>
            <a:off x="0" y="0"/>
            <a:ext cx="12192000" cy="6858000"/>
          </a:xfrm>
        </p:spPr>
      </p:pic>
      <p:sp>
        <p:nvSpPr>
          <p:cNvPr id="2" name="Title 1">
            <a:extLst>
              <a:ext uri="{FF2B5EF4-FFF2-40B4-BE49-F238E27FC236}">
                <a16:creationId xmlns:a16="http://schemas.microsoft.com/office/drawing/2014/main" id="{FC14FF41-EBAE-8847-3300-7925A79733BA}"/>
              </a:ext>
            </a:extLst>
          </p:cNvPr>
          <p:cNvSpPr>
            <a:spLocks noGrp="1"/>
          </p:cNvSpPr>
          <p:nvPr>
            <p:ph type="ctrTitle"/>
          </p:nvPr>
        </p:nvSpPr>
        <p:spPr/>
        <p:txBody>
          <a:bodyPr/>
          <a:lstStyle/>
          <a:p>
            <a:r>
              <a:rPr lang="en-US" b="1" noProof="0" dirty="0">
                <a:solidFill>
                  <a:schemeClr val="tx2"/>
                </a:solidFill>
              </a:rPr>
              <a:t>Santam </a:t>
            </a:r>
            <a:r>
              <a:rPr lang="en-US" noProof="0" dirty="0"/>
              <a:t> </a:t>
            </a:r>
            <a:br>
              <a:rPr lang="en-US" noProof="0" dirty="0"/>
            </a:br>
            <a:r>
              <a:rPr lang="en-US" b="1" noProof="0" dirty="0"/>
              <a:t>Business Portfolio</a:t>
            </a:r>
            <a:endParaRPr lang="en-ZA" b="1" noProof="0" dirty="0"/>
          </a:p>
        </p:txBody>
      </p:sp>
      <p:sp>
        <p:nvSpPr>
          <p:cNvPr id="3" name="Text Placeholder 2">
            <a:extLst>
              <a:ext uri="{FF2B5EF4-FFF2-40B4-BE49-F238E27FC236}">
                <a16:creationId xmlns:a16="http://schemas.microsoft.com/office/drawing/2014/main" id="{5579DEE5-A076-4AD2-64D9-435944581264}"/>
              </a:ext>
            </a:extLst>
          </p:cNvPr>
          <p:cNvSpPr>
            <a:spLocks noGrp="1"/>
          </p:cNvSpPr>
          <p:nvPr>
            <p:ph type="body" sz="quarter" idx="15"/>
          </p:nvPr>
        </p:nvSpPr>
        <p:spPr/>
        <p:txBody>
          <a:bodyPr vert="horz" lIns="91440" tIns="45720" rIns="91440" bIns="45720" rtlCol="0" anchor="t">
            <a:noAutofit/>
          </a:bodyPr>
          <a:lstStyle/>
          <a:p>
            <a:r>
              <a:rPr lang="en-US" dirty="0">
                <a:solidFill>
                  <a:schemeClr val="bg1"/>
                </a:solidFill>
                <a:latin typeface="Arial"/>
                <a:cs typeface="Arial"/>
              </a:rPr>
              <a:t>Santam is an authorised financial services provider (FSP 3416), a licensed non-life insurer and controlling company for its group companies.</a:t>
            </a:r>
          </a:p>
          <a:p>
            <a:endParaRPr lang="en-US" dirty="0"/>
          </a:p>
        </p:txBody>
      </p:sp>
    </p:spTree>
    <p:extLst>
      <p:ext uri="{BB962C8B-B14F-4D97-AF65-F5344CB8AC3E}">
        <p14:creationId xmlns:p14="http://schemas.microsoft.com/office/powerpoint/2010/main" val="306470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5AD9-7797-462A-225C-57B5060F5B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7A4933-53BD-1C42-B9CD-2069E4A61078}"/>
              </a:ext>
            </a:extLst>
          </p:cNvPr>
          <p:cNvSpPr>
            <a:spLocks noGrp="1"/>
          </p:cNvSpPr>
          <p:nvPr>
            <p:ph type="body" sz="quarter" idx="11"/>
          </p:nvPr>
        </p:nvSpPr>
        <p:spPr>
          <a:xfrm>
            <a:off x="638175" y="383822"/>
            <a:ext cx="10929938" cy="993422"/>
          </a:xfrm>
        </p:spPr>
        <p:txBody>
          <a:bodyPr vert="horz" lIns="91440" tIns="45720" rIns="91440" bIns="45720" rtlCol="0" anchor="t">
            <a:normAutofit/>
          </a:bodyPr>
          <a:lstStyle/>
          <a:p>
            <a:pPr>
              <a:lnSpc>
                <a:spcPct val="100000"/>
              </a:lnSpc>
              <a:spcBef>
                <a:spcPts val="0"/>
              </a:spcBef>
            </a:pPr>
            <a:r>
              <a:rPr lang="en-US" sz="2600" dirty="0">
                <a:latin typeface="Arial"/>
                <a:cs typeface="Arial"/>
              </a:rPr>
              <a:t>Santam Business Portfolio</a:t>
            </a:r>
          </a:p>
          <a:p>
            <a:pPr>
              <a:lnSpc>
                <a:spcPct val="100000"/>
              </a:lnSpc>
              <a:spcBef>
                <a:spcPts val="0"/>
              </a:spcBef>
            </a:pPr>
            <a:endParaRPr lang="en-ZA" sz="2600" dirty="0"/>
          </a:p>
        </p:txBody>
      </p:sp>
      <p:sp>
        <p:nvSpPr>
          <p:cNvPr id="3" name="Text Placeholder 2">
            <a:extLst>
              <a:ext uri="{FF2B5EF4-FFF2-40B4-BE49-F238E27FC236}">
                <a16:creationId xmlns:a16="http://schemas.microsoft.com/office/drawing/2014/main" id="{D6CE741F-7839-FDED-4B0E-01BD2726033E}"/>
              </a:ext>
            </a:extLst>
          </p:cNvPr>
          <p:cNvSpPr>
            <a:spLocks noGrp="1"/>
          </p:cNvSpPr>
          <p:nvPr>
            <p:ph type="body" sz="quarter" idx="15"/>
          </p:nvPr>
        </p:nvSpPr>
        <p:spPr>
          <a:xfrm>
            <a:off x="638175" y="6641892"/>
            <a:ext cx="8207475" cy="214310"/>
          </a:xfrm>
        </p:spPr>
        <p:txBody>
          <a:bodyPr/>
          <a:lstStyle/>
          <a:p>
            <a:endParaRPr lang="en-GB" dirty="0"/>
          </a:p>
        </p:txBody>
      </p:sp>
      <p:grpSp>
        <p:nvGrpSpPr>
          <p:cNvPr id="37" name="Group 36">
            <a:extLst>
              <a:ext uri="{FF2B5EF4-FFF2-40B4-BE49-F238E27FC236}">
                <a16:creationId xmlns:a16="http://schemas.microsoft.com/office/drawing/2014/main" id="{5D919919-2B94-549B-1FAC-BE4C67FE0010}"/>
              </a:ext>
            </a:extLst>
          </p:cNvPr>
          <p:cNvGrpSpPr/>
          <p:nvPr/>
        </p:nvGrpSpPr>
        <p:grpSpPr>
          <a:xfrm>
            <a:off x="1239442" y="1233311"/>
            <a:ext cx="10635079" cy="5261571"/>
            <a:chOff x="875763" y="1233263"/>
            <a:chExt cx="10998758" cy="5304347"/>
          </a:xfrm>
        </p:grpSpPr>
        <p:grpSp>
          <p:nvGrpSpPr>
            <p:cNvPr id="9" name="Group 8">
              <a:extLst>
                <a:ext uri="{FF2B5EF4-FFF2-40B4-BE49-F238E27FC236}">
                  <a16:creationId xmlns:a16="http://schemas.microsoft.com/office/drawing/2014/main" id="{EB0DFB9E-DF39-E2E3-6983-621A0F74C874}"/>
                </a:ext>
              </a:extLst>
            </p:cNvPr>
            <p:cNvGrpSpPr/>
            <p:nvPr/>
          </p:nvGrpSpPr>
          <p:grpSpPr>
            <a:xfrm>
              <a:off x="875763" y="1233263"/>
              <a:ext cx="1357167" cy="3682026"/>
              <a:chOff x="804782" y="1222533"/>
              <a:chExt cx="1648602" cy="3115550"/>
            </a:xfrm>
          </p:grpSpPr>
          <p:sp>
            <p:nvSpPr>
              <p:cNvPr id="2" name="Rectangle 1">
                <a:extLst>
                  <a:ext uri="{FF2B5EF4-FFF2-40B4-BE49-F238E27FC236}">
                    <a16:creationId xmlns:a16="http://schemas.microsoft.com/office/drawing/2014/main" id="{D5F62F3A-7823-7B84-8D55-7AF06CF946B4}"/>
                  </a:ext>
                </a:extLst>
              </p:cNvPr>
              <p:cNvSpPr/>
              <p:nvPr/>
            </p:nvSpPr>
            <p:spPr>
              <a:xfrm>
                <a:off x="837235" y="1239020"/>
                <a:ext cx="1616149" cy="30990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ZA" sz="1000" dirty="0">
                  <a:solidFill>
                    <a:schemeClr val="dk1"/>
                  </a:solidFill>
                </a:endParaRPr>
              </a:p>
            </p:txBody>
          </p:sp>
          <p:sp>
            <p:nvSpPr>
              <p:cNvPr id="5" name="TextBox 4">
                <a:extLst>
                  <a:ext uri="{FF2B5EF4-FFF2-40B4-BE49-F238E27FC236}">
                    <a16:creationId xmlns:a16="http://schemas.microsoft.com/office/drawing/2014/main" id="{C8F3A217-C1B5-805B-FC72-7DDE0989DEB7}"/>
                  </a:ext>
                </a:extLst>
              </p:cNvPr>
              <p:cNvSpPr txBox="1"/>
              <p:nvPr/>
            </p:nvSpPr>
            <p:spPr>
              <a:xfrm>
                <a:off x="804782" y="1222533"/>
                <a:ext cx="1648602" cy="31111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sz="1050" b="1" dirty="0"/>
                  <a:t>Santam </a:t>
                </a:r>
              </a:p>
              <a:p>
                <a:r>
                  <a:rPr lang="en-ZA" sz="1050" b="1" dirty="0"/>
                  <a:t>Client </a:t>
                </a:r>
              </a:p>
              <a:p>
                <a:r>
                  <a:rPr lang="en-ZA" sz="1050" b="1" dirty="0"/>
                  <a:t>Solutions</a:t>
                </a:r>
              </a:p>
              <a:p>
                <a:endParaRPr lang="en-ZA" sz="1050" b="1" dirty="0"/>
              </a:p>
              <a:p>
                <a:r>
                  <a:rPr lang="en-ZA" sz="900" dirty="0"/>
                  <a:t>Our digital-first </a:t>
                </a:r>
              </a:p>
              <a:p>
                <a:r>
                  <a:rPr lang="en-ZA" sz="900" dirty="0"/>
                  <a:t>omni-channel insurance business in South Africa</a:t>
                </a:r>
              </a:p>
              <a:p>
                <a:endParaRPr lang="en-ZA" sz="900" dirty="0"/>
              </a:p>
              <a:p>
                <a:pPr marL="171450" indent="-171450">
                  <a:buFont typeface="Arial" panose="020B0604020202020204" pitchFamily="34" charset="0"/>
                  <a:buChar char="•"/>
                </a:pPr>
                <a:r>
                  <a:rPr lang="en-ZA" sz="900" dirty="0"/>
                  <a:t>Santam Direct</a:t>
                </a:r>
              </a:p>
              <a:p>
                <a:pPr marL="171450" indent="-171450">
                  <a:buFont typeface="Arial" panose="020B0604020202020204" pitchFamily="34" charset="0"/>
                  <a:buChar char="•"/>
                </a:pPr>
                <a:r>
                  <a:rPr lang="en-ZA" sz="900" dirty="0">
                    <a:solidFill>
                      <a:schemeClr val="dk1"/>
                    </a:solidFill>
                  </a:rPr>
                  <a:t>Sanlam Tied Agent</a:t>
                </a:r>
              </a:p>
              <a:p>
                <a:pPr marL="171450" indent="-171450">
                  <a:buFont typeface="Arial" panose="020B0604020202020204" pitchFamily="34" charset="0"/>
                  <a:buChar char="•"/>
                </a:pPr>
                <a:r>
                  <a:rPr lang="en-ZA" sz="900" dirty="0">
                    <a:solidFill>
                      <a:schemeClr val="dk1"/>
                    </a:solidFill>
                  </a:rPr>
                  <a:t>Santam franchises</a:t>
                </a:r>
              </a:p>
              <a:p>
                <a:endParaRPr lang="en-GB" dirty="0"/>
              </a:p>
              <a:p>
                <a:endParaRPr lang="en-GB" dirty="0"/>
              </a:p>
              <a:p>
                <a:endParaRPr lang="en-GB" dirty="0"/>
              </a:p>
              <a:p>
                <a:endParaRPr lang="en-GB" dirty="0"/>
              </a:p>
              <a:p>
                <a:endParaRPr lang="en-GB" dirty="0"/>
              </a:p>
              <a:p>
                <a:endParaRPr lang="en-GB" dirty="0"/>
              </a:p>
            </p:txBody>
          </p:sp>
        </p:grpSp>
        <p:grpSp>
          <p:nvGrpSpPr>
            <p:cNvPr id="8" name="Group 7">
              <a:extLst>
                <a:ext uri="{FF2B5EF4-FFF2-40B4-BE49-F238E27FC236}">
                  <a16:creationId xmlns:a16="http://schemas.microsoft.com/office/drawing/2014/main" id="{85A8BC3E-60C7-C10C-4BF0-0B75A4EE1D0A}"/>
                </a:ext>
              </a:extLst>
            </p:cNvPr>
            <p:cNvGrpSpPr/>
            <p:nvPr/>
          </p:nvGrpSpPr>
          <p:grpSpPr>
            <a:xfrm>
              <a:off x="2497232" y="1239019"/>
              <a:ext cx="1335214" cy="3662541"/>
              <a:chOff x="2818435" y="1239019"/>
              <a:chExt cx="1616149" cy="3099063"/>
            </a:xfrm>
          </p:grpSpPr>
          <p:sp>
            <p:nvSpPr>
              <p:cNvPr id="6" name="Rectangle 5">
                <a:extLst>
                  <a:ext uri="{FF2B5EF4-FFF2-40B4-BE49-F238E27FC236}">
                    <a16:creationId xmlns:a16="http://schemas.microsoft.com/office/drawing/2014/main" id="{D920495A-B1CA-63EA-4108-DE29B8C6AA3C}"/>
                  </a:ext>
                </a:extLst>
              </p:cNvPr>
              <p:cNvSpPr/>
              <p:nvPr/>
            </p:nvSpPr>
            <p:spPr>
              <a:xfrm>
                <a:off x="2818435" y="1239019"/>
                <a:ext cx="1616149" cy="30990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ZA" sz="1000" dirty="0">
                  <a:solidFill>
                    <a:schemeClr val="dk1"/>
                  </a:solidFill>
                </a:endParaRPr>
              </a:p>
            </p:txBody>
          </p:sp>
          <p:sp>
            <p:nvSpPr>
              <p:cNvPr id="7" name="TextBox 6">
                <a:extLst>
                  <a:ext uri="{FF2B5EF4-FFF2-40B4-BE49-F238E27FC236}">
                    <a16:creationId xmlns:a16="http://schemas.microsoft.com/office/drawing/2014/main" id="{A8E8A1E2-9606-1D7E-E37A-5BB6C998CBED}"/>
                  </a:ext>
                </a:extLst>
              </p:cNvPr>
              <p:cNvSpPr txBox="1"/>
              <p:nvPr/>
            </p:nvSpPr>
            <p:spPr>
              <a:xfrm>
                <a:off x="2818435" y="1244664"/>
                <a:ext cx="1612259" cy="2408935"/>
              </a:xfrm>
              <a:prstGeom prst="rect">
                <a:avLst/>
              </a:prstGeom>
              <a:noFill/>
            </p:spPr>
            <p:txBody>
              <a:bodyPr wrap="square" rtlCol="0">
                <a:spAutoFit/>
              </a:bodyPr>
              <a:lstStyle/>
              <a:p>
                <a:r>
                  <a:rPr lang="en-ZA" sz="1050" b="1" dirty="0"/>
                  <a:t>Santam </a:t>
                </a:r>
              </a:p>
              <a:p>
                <a:r>
                  <a:rPr lang="en-ZA" sz="1050" b="1" dirty="0"/>
                  <a:t>Broker </a:t>
                </a:r>
              </a:p>
              <a:p>
                <a:r>
                  <a:rPr lang="en-ZA" sz="1050" b="1" dirty="0"/>
                  <a:t>Solutions</a:t>
                </a:r>
              </a:p>
              <a:p>
                <a:endParaRPr lang="en-ZA" sz="1050" b="1" dirty="0"/>
              </a:p>
              <a:p>
                <a:r>
                  <a:rPr lang="en-ZA" sz="900" dirty="0"/>
                  <a:t>Our multi – and independent  intermediary channels in South Africa and Namibia</a:t>
                </a:r>
              </a:p>
              <a:p>
                <a:endParaRPr lang="en-ZA" sz="900" dirty="0"/>
              </a:p>
              <a:p>
                <a:pPr marL="171450" indent="-171450">
                  <a:buFont typeface="Arial" panose="020B0604020202020204" pitchFamily="34" charset="0"/>
                  <a:buChar char="•"/>
                </a:pPr>
                <a:r>
                  <a:rPr lang="en-ZA" sz="900" dirty="0"/>
                  <a:t>Independent intermediaries</a:t>
                </a:r>
              </a:p>
              <a:p>
                <a:pPr marL="171450" indent="-171450">
                  <a:buFont typeface="Arial" panose="020B0604020202020204" pitchFamily="34" charset="0"/>
                  <a:buChar char="•"/>
                </a:pPr>
                <a:r>
                  <a:rPr lang="en-ZA" sz="900" dirty="0"/>
                  <a:t>Outsourced business</a:t>
                </a:r>
              </a:p>
              <a:p>
                <a:pPr marL="171450" indent="-171450">
                  <a:buFont typeface="Arial" panose="020B0604020202020204" pitchFamily="34" charset="0"/>
                  <a:buChar char="•"/>
                </a:pPr>
                <a:r>
                  <a:rPr lang="en-ZA" sz="900" dirty="0"/>
                  <a:t>Digital intermediaries</a:t>
                </a:r>
              </a:p>
              <a:p>
                <a:endParaRPr lang="en-ZA" sz="1100" dirty="0">
                  <a:solidFill>
                    <a:schemeClr val="dk1"/>
                  </a:solidFill>
                </a:endParaRPr>
              </a:p>
              <a:p>
                <a:endParaRPr lang="en-GB" dirty="0"/>
              </a:p>
            </p:txBody>
          </p:sp>
        </p:grpSp>
        <p:grpSp>
          <p:nvGrpSpPr>
            <p:cNvPr id="12" name="Group 11">
              <a:extLst>
                <a:ext uri="{FF2B5EF4-FFF2-40B4-BE49-F238E27FC236}">
                  <a16:creationId xmlns:a16="http://schemas.microsoft.com/office/drawing/2014/main" id="{F3176C91-8201-E61C-1E01-D3B74AE9A756}"/>
                </a:ext>
              </a:extLst>
            </p:cNvPr>
            <p:cNvGrpSpPr/>
            <p:nvPr/>
          </p:nvGrpSpPr>
          <p:grpSpPr>
            <a:xfrm>
              <a:off x="4093536" y="1239021"/>
              <a:ext cx="1357168" cy="3696209"/>
              <a:chOff x="2791671" y="1227487"/>
              <a:chExt cx="1654613" cy="3481957"/>
            </a:xfrm>
          </p:grpSpPr>
          <p:sp>
            <p:nvSpPr>
              <p:cNvPr id="13" name="Rectangle 12">
                <a:extLst>
                  <a:ext uri="{FF2B5EF4-FFF2-40B4-BE49-F238E27FC236}">
                    <a16:creationId xmlns:a16="http://schemas.microsoft.com/office/drawing/2014/main" id="{83B4612B-DBB9-9207-60C1-9A7BC6028059}"/>
                  </a:ext>
                </a:extLst>
              </p:cNvPr>
              <p:cNvSpPr/>
              <p:nvPr/>
            </p:nvSpPr>
            <p:spPr>
              <a:xfrm>
                <a:off x="2818435" y="1239019"/>
                <a:ext cx="1616149" cy="3413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ZA" sz="1000" dirty="0">
                  <a:solidFill>
                    <a:schemeClr val="dk1"/>
                  </a:solidFill>
                </a:endParaRPr>
              </a:p>
            </p:txBody>
          </p:sp>
          <p:sp>
            <p:nvSpPr>
              <p:cNvPr id="14" name="TextBox 13">
                <a:extLst>
                  <a:ext uri="{FF2B5EF4-FFF2-40B4-BE49-F238E27FC236}">
                    <a16:creationId xmlns:a16="http://schemas.microsoft.com/office/drawing/2014/main" id="{74C94B55-B5EA-D5F8-C42B-CC6D4FE2EA3B}"/>
                  </a:ext>
                </a:extLst>
              </p:cNvPr>
              <p:cNvSpPr txBox="1"/>
              <p:nvPr/>
            </p:nvSpPr>
            <p:spPr>
              <a:xfrm>
                <a:off x="2791671" y="1227487"/>
                <a:ext cx="1654613" cy="348195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1050" b="1" dirty="0"/>
                  <a:t>Santam </a:t>
                </a:r>
              </a:p>
              <a:p>
                <a:r>
                  <a:rPr lang="en-ZA" sz="1050" b="1" dirty="0"/>
                  <a:t>Partner</a:t>
                </a:r>
              </a:p>
              <a:p>
                <a:r>
                  <a:rPr lang="en-ZA" sz="1050" b="1" dirty="0"/>
                  <a:t>Solutions</a:t>
                </a:r>
              </a:p>
              <a:p>
                <a:endParaRPr lang="en-ZA" sz="1050" b="1" dirty="0"/>
              </a:p>
              <a:p>
                <a:r>
                  <a:rPr lang="en-ZA" sz="900" dirty="0"/>
                  <a:t>Our partnership and niche ART solutions business, which also focuses on generating new alternative revenue streams from</a:t>
                </a:r>
              </a:p>
              <a:p>
                <a:endParaRPr lang="en-ZA" sz="900" dirty="0"/>
              </a:p>
              <a:p>
                <a:pPr marL="171450" indent="-171450">
                  <a:buFont typeface="Arial" panose="020B0604020202020204" pitchFamily="34" charset="0"/>
                  <a:buChar char="•"/>
                </a:pPr>
                <a:r>
                  <a:rPr lang="en-ZA" sz="900" dirty="0"/>
                  <a:t>Telco partnerships – MTN</a:t>
                </a:r>
              </a:p>
              <a:p>
                <a:pPr marL="171450" indent="-171450">
                  <a:buFont typeface="Arial" panose="020B0604020202020204" pitchFamily="34" charset="0"/>
                  <a:buChar char="•"/>
                </a:pPr>
                <a:r>
                  <a:rPr lang="en-ZA" sz="900" dirty="0"/>
                  <a:t>Financial services – Sanlam, NMSIS (Multichoice)</a:t>
                </a:r>
              </a:p>
              <a:p>
                <a:pPr marL="171450" indent="-171450">
                  <a:buFont typeface="Arial" panose="020B0604020202020204" pitchFamily="34" charset="0"/>
                  <a:buChar char="•"/>
                </a:pPr>
                <a:r>
                  <a:rPr lang="en-ZA" sz="900" dirty="0"/>
                  <a:t>Other partnerships to penetrate the uninsured market</a:t>
                </a:r>
              </a:p>
              <a:p>
                <a:pPr marL="171450" indent="-171450">
                  <a:buFont typeface="Arial" panose="020B0604020202020204" pitchFamily="34" charset="0"/>
                  <a:buChar char="•"/>
                </a:pPr>
                <a:r>
                  <a:rPr lang="en-ZA" sz="900" dirty="0"/>
                  <a:t>Ecosystems and platform services through Kandua</a:t>
                </a:r>
              </a:p>
              <a:p>
                <a:endParaRPr lang="en-ZA" sz="1050" dirty="0">
                  <a:solidFill>
                    <a:schemeClr val="dk1"/>
                  </a:solidFill>
                </a:endParaRPr>
              </a:p>
              <a:p>
                <a:endParaRPr lang="en-GB" dirty="0"/>
              </a:p>
            </p:txBody>
          </p:sp>
        </p:grpSp>
        <p:grpSp>
          <p:nvGrpSpPr>
            <p:cNvPr id="30" name="Group 29">
              <a:extLst>
                <a:ext uri="{FF2B5EF4-FFF2-40B4-BE49-F238E27FC236}">
                  <a16:creationId xmlns:a16="http://schemas.microsoft.com/office/drawing/2014/main" id="{240C105E-4C87-BC40-3F0B-F669CBDC9AD0}"/>
                </a:ext>
              </a:extLst>
            </p:cNvPr>
            <p:cNvGrpSpPr/>
            <p:nvPr/>
          </p:nvGrpSpPr>
          <p:grpSpPr>
            <a:xfrm>
              <a:off x="4125084" y="5304251"/>
              <a:ext cx="1322428" cy="1233359"/>
              <a:chOff x="4277514" y="5203674"/>
              <a:chExt cx="1494001" cy="1233359"/>
            </a:xfrm>
          </p:grpSpPr>
          <p:sp>
            <p:nvSpPr>
              <p:cNvPr id="19" name="Rectangle 18">
                <a:extLst>
                  <a:ext uri="{FF2B5EF4-FFF2-40B4-BE49-F238E27FC236}">
                    <a16:creationId xmlns:a16="http://schemas.microsoft.com/office/drawing/2014/main" id="{50BD0CDC-C284-6118-BB61-794CA168A66F}"/>
                  </a:ext>
                </a:extLst>
              </p:cNvPr>
              <p:cNvSpPr/>
              <p:nvPr/>
            </p:nvSpPr>
            <p:spPr>
              <a:xfrm>
                <a:off x="4277514" y="5203674"/>
                <a:ext cx="1494001" cy="12313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30EF7132-6BA6-7173-11C1-94E4DC2684E8}"/>
                  </a:ext>
                </a:extLst>
              </p:cNvPr>
              <p:cNvSpPr txBox="1"/>
              <p:nvPr/>
            </p:nvSpPr>
            <p:spPr>
              <a:xfrm>
                <a:off x="4277515" y="5203675"/>
                <a:ext cx="1486762" cy="12333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1050" b="1" dirty="0"/>
                  <a:t>ART</a:t>
                </a:r>
                <a:endParaRPr lang="en-ZA" sz="1100" b="1" dirty="0"/>
              </a:p>
              <a:p>
                <a:r>
                  <a:rPr lang="en-ZA" sz="900" dirty="0"/>
                  <a:t>Our ART businesses</a:t>
                </a:r>
              </a:p>
              <a:p>
                <a:endParaRPr lang="en-ZA" sz="900" dirty="0"/>
              </a:p>
              <a:p>
                <a:pPr marL="171450" indent="-171450">
                  <a:buFont typeface="Arial" panose="020B0604020202020204" pitchFamily="34" charset="0"/>
                  <a:buChar char="•"/>
                </a:pPr>
                <a:r>
                  <a:rPr lang="en-ZA" sz="900" dirty="0"/>
                  <a:t>Centriq insurance Group</a:t>
                </a:r>
              </a:p>
              <a:p>
                <a:pPr marL="171450" indent="-171450">
                  <a:buFont typeface="Arial" panose="020B0604020202020204" pitchFamily="34" charset="0"/>
                  <a:buChar char="•"/>
                </a:pPr>
                <a:r>
                  <a:rPr lang="en-ZA" sz="900" dirty="0"/>
                  <a:t>Santam Structured Insurance</a:t>
                </a:r>
                <a:endParaRPr lang="en-GB" sz="900" dirty="0"/>
              </a:p>
            </p:txBody>
          </p:sp>
        </p:grpSp>
        <p:grpSp>
          <p:nvGrpSpPr>
            <p:cNvPr id="22" name="Group 21">
              <a:extLst>
                <a:ext uri="{FF2B5EF4-FFF2-40B4-BE49-F238E27FC236}">
                  <a16:creationId xmlns:a16="http://schemas.microsoft.com/office/drawing/2014/main" id="{58CEAF69-745F-D204-6090-F8AF3D78775F}"/>
                </a:ext>
              </a:extLst>
            </p:cNvPr>
            <p:cNvGrpSpPr/>
            <p:nvPr/>
          </p:nvGrpSpPr>
          <p:grpSpPr>
            <a:xfrm>
              <a:off x="5724148" y="1239019"/>
              <a:ext cx="1332000" cy="3623796"/>
              <a:chOff x="2818435" y="1239019"/>
              <a:chExt cx="1616149" cy="3099063"/>
            </a:xfrm>
          </p:grpSpPr>
          <p:sp>
            <p:nvSpPr>
              <p:cNvPr id="23" name="Rectangle 22">
                <a:extLst>
                  <a:ext uri="{FF2B5EF4-FFF2-40B4-BE49-F238E27FC236}">
                    <a16:creationId xmlns:a16="http://schemas.microsoft.com/office/drawing/2014/main" id="{B44E5B46-95C2-38D0-F6CD-F277262F5D5C}"/>
                  </a:ext>
                </a:extLst>
              </p:cNvPr>
              <p:cNvSpPr/>
              <p:nvPr/>
            </p:nvSpPr>
            <p:spPr>
              <a:xfrm>
                <a:off x="2818435" y="1239019"/>
                <a:ext cx="1616149" cy="30990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ZA" sz="1000" dirty="0">
                  <a:solidFill>
                    <a:schemeClr val="dk1"/>
                  </a:solidFill>
                </a:endParaRPr>
              </a:p>
            </p:txBody>
          </p:sp>
          <p:sp>
            <p:nvSpPr>
              <p:cNvPr id="24" name="TextBox 23">
                <a:extLst>
                  <a:ext uri="{FF2B5EF4-FFF2-40B4-BE49-F238E27FC236}">
                    <a16:creationId xmlns:a16="http://schemas.microsoft.com/office/drawing/2014/main" id="{62403841-0376-C78C-7352-2D7625C5E62F}"/>
                  </a:ext>
                </a:extLst>
              </p:cNvPr>
              <p:cNvSpPr txBox="1"/>
              <p:nvPr/>
            </p:nvSpPr>
            <p:spPr>
              <a:xfrm>
                <a:off x="2818435" y="1244664"/>
                <a:ext cx="1616149" cy="2171482"/>
              </a:xfrm>
              <a:prstGeom prst="rect">
                <a:avLst/>
              </a:prstGeom>
              <a:noFill/>
            </p:spPr>
            <p:txBody>
              <a:bodyPr wrap="square" rtlCol="0">
                <a:spAutoFit/>
              </a:bodyPr>
              <a:lstStyle/>
              <a:p>
                <a:r>
                  <a:rPr lang="en-ZA" sz="1050" b="1" dirty="0"/>
                  <a:t>Santam </a:t>
                </a:r>
              </a:p>
              <a:p>
                <a:r>
                  <a:rPr lang="en-ZA" sz="1050" b="1" dirty="0"/>
                  <a:t>Specialist</a:t>
                </a:r>
              </a:p>
              <a:p>
                <a:r>
                  <a:rPr lang="en-ZA" sz="1050" b="1" dirty="0"/>
                  <a:t>Solutions</a:t>
                </a:r>
              </a:p>
              <a:p>
                <a:endParaRPr lang="en-ZA" sz="1050" b="1" dirty="0"/>
              </a:p>
              <a:p>
                <a:r>
                  <a:rPr lang="en-ZA" sz="900" dirty="0"/>
                  <a:t>Our specialist insurance business portfolio in Africa, India and Southeast Asia</a:t>
                </a:r>
              </a:p>
              <a:p>
                <a:endParaRPr lang="en-ZA" sz="900" dirty="0"/>
              </a:p>
              <a:p>
                <a:pPr marL="171450" indent="-171450">
                  <a:buFont typeface="Arial" panose="020B0604020202020204" pitchFamily="34" charset="0"/>
                  <a:buChar char="•"/>
                </a:pPr>
                <a:r>
                  <a:rPr lang="en-ZA" sz="900" dirty="0"/>
                  <a:t>Agriculture</a:t>
                </a:r>
              </a:p>
              <a:p>
                <a:pPr marL="171450" indent="-171450">
                  <a:buFont typeface="Arial" panose="020B0604020202020204" pitchFamily="34" charset="0"/>
                  <a:buChar char="•"/>
                </a:pPr>
                <a:r>
                  <a:rPr lang="en-ZA" sz="900" dirty="0"/>
                  <a:t>Niche</a:t>
                </a:r>
              </a:p>
              <a:p>
                <a:pPr marL="171450" indent="-171450">
                  <a:buFont typeface="Arial" panose="020B0604020202020204" pitchFamily="34" charset="0"/>
                  <a:buChar char="•"/>
                </a:pPr>
                <a:r>
                  <a:rPr lang="en-ZA" sz="900" dirty="0"/>
                  <a:t>Pan-African partnership with SanlamAllianz</a:t>
                </a:r>
              </a:p>
              <a:p>
                <a:endParaRPr lang="en-GB" dirty="0"/>
              </a:p>
            </p:txBody>
          </p:sp>
        </p:grpSp>
        <p:grpSp>
          <p:nvGrpSpPr>
            <p:cNvPr id="27" name="Group 26">
              <a:extLst>
                <a:ext uri="{FF2B5EF4-FFF2-40B4-BE49-F238E27FC236}">
                  <a16:creationId xmlns:a16="http://schemas.microsoft.com/office/drawing/2014/main" id="{BF9EDF2A-BF4F-01AC-E4B0-F5F2308F7539}"/>
                </a:ext>
              </a:extLst>
            </p:cNvPr>
            <p:cNvGrpSpPr/>
            <p:nvPr/>
          </p:nvGrpSpPr>
          <p:grpSpPr>
            <a:xfrm>
              <a:off x="7339190" y="1239019"/>
              <a:ext cx="1332000" cy="3623796"/>
              <a:chOff x="2818435" y="1239019"/>
              <a:chExt cx="1616149" cy="3099063"/>
            </a:xfrm>
          </p:grpSpPr>
          <p:sp>
            <p:nvSpPr>
              <p:cNvPr id="28" name="Rectangle 27">
                <a:extLst>
                  <a:ext uri="{FF2B5EF4-FFF2-40B4-BE49-F238E27FC236}">
                    <a16:creationId xmlns:a16="http://schemas.microsoft.com/office/drawing/2014/main" id="{05510054-CFAA-39DF-DD82-437E5DE6823B}"/>
                  </a:ext>
                </a:extLst>
              </p:cNvPr>
              <p:cNvSpPr/>
              <p:nvPr/>
            </p:nvSpPr>
            <p:spPr>
              <a:xfrm>
                <a:off x="2818435" y="1239019"/>
                <a:ext cx="1616149" cy="30990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ZA" sz="1000" dirty="0">
                  <a:solidFill>
                    <a:schemeClr val="dk1"/>
                  </a:solidFill>
                </a:endParaRPr>
              </a:p>
            </p:txBody>
          </p:sp>
          <p:sp>
            <p:nvSpPr>
              <p:cNvPr id="29" name="TextBox 28">
                <a:extLst>
                  <a:ext uri="{FF2B5EF4-FFF2-40B4-BE49-F238E27FC236}">
                    <a16:creationId xmlns:a16="http://schemas.microsoft.com/office/drawing/2014/main" id="{9CD2377C-BDEB-3488-A343-9708BCBC0FF5}"/>
                  </a:ext>
                </a:extLst>
              </p:cNvPr>
              <p:cNvSpPr txBox="1"/>
              <p:nvPr/>
            </p:nvSpPr>
            <p:spPr>
              <a:xfrm>
                <a:off x="2818435" y="1244664"/>
                <a:ext cx="1616149" cy="1460815"/>
              </a:xfrm>
              <a:prstGeom prst="rect">
                <a:avLst/>
              </a:prstGeom>
              <a:noFill/>
            </p:spPr>
            <p:txBody>
              <a:bodyPr wrap="square" rtlCol="0">
                <a:spAutoFit/>
              </a:bodyPr>
              <a:lstStyle/>
              <a:p>
                <a:r>
                  <a:rPr lang="en-ZA" sz="1050" b="1" dirty="0"/>
                  <a:t>Santam Re</a:t>
                </a:r>
              </a:p>
              <a:p>
                <a:endParaRPr lang="en-ZA" sz="1050" b="1" dirty="0"/>
              </a:p>
              <a:p>
                <a:endParaRPr lang="en-ZA" sz="1050" b="1" dirty="0"/>
              </a:p>
              <a:p>
                <a:endParaRPr lang="en-ZA" sz="900" dirty="0"/>
              </a:p>
              <a:p>
                <a:r>
                  <a:rPr lang="en-ZA" sz="900" dirty="0"/>
                  <a:t>Our reinsurance business in </a:t>
                </a:r>
              </a:p>
              <a:p>
                <a:r>
                  <a:rPr lang="en-ZA" sz="900" dirty="0"/>
                  <a:t>South Africa and International markets</a:t>
                </a:r>
              </a:p>
              <a:p>
                <a:endParaRPr lang="en-ZA" sz="1050" dirty="0">
                  <a:solidFill>
                    <a:schemeClr val="dk1"/>
                  </a:solidFill>
                </a:endParaRPr>
              </a:p>
              <a:p>
                <a:endParaRPr lang="en-GB" dirty="0"/>
              </a:p>
            </p:txBody>
          </p:sp>
        </p:grpSp>
        <p:grpSp>
          <p:nvGrpSpPr>
            <p:cNvPr id="31" name="Group 30">
              <a:extLst>
                <a:ext uri="{FF2B5EF4-FFF2-40B4-BE49-F238E27FC236}">
                  <a16:creationId xmlns:a16="http://schemas.microsoft.com/office/drawing/2014/main" id="{69F3CBE9-C5C5-B5E4-2942-60F281C5F1FC}"/>
                </a:ext>
              </a:extLst>
            </p:cNvPr>
            <p:cNvGrpSpPr/>
            <p:nvPr/>
          </p:nvGrpSpPr>
          <p:grpSpPr>
            <a:xfrm>
              <a:off x="8954232" y="1239019"/>
              <a:ext cx="1332000" cy="3623796"/>
              <a:chOff x="2818435" y="1239019"/>
              <a:chExt cx="1616149" cy="3099063"/>
            </a:xfrm>
          </p:grpSpPr>
          <p:sp>
            <p:nvSpPr>
              <p:cNvPr id="32" name="Rectangle 31">
                <a:extLst>
                  <a:ext uri="{FF2B5EF4-FFF2-40B4-BE49-F238E27FC236}">
                    <a16:creationId xmlns:a16="http://schemas.microsoft.com/office/drawing/2014/main" id="{664BAE4B-A7A4-7233-2072-FC42790B388C}"/>
                  </a:ext>
                </a:extLst>
              </p:cNvPr>
              <p:cNvSpPr/>
              <p:nvPr/>
            </p:nvSpPr>
            <p:spPr>
              <a:xfrm>
                <a:off x="2818435" y="1239019"/>
                <a:ext cx="1616149" cy="309906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ZA" sz="1000" dirty="0">
                  <a:solidFill>
                    <a:schemeClr val="dk1"/>
                  </a:solidFill>
                </a:endParaRPr>
              </a:p>
            </p:txBody>
          </p:sp>
          <p:sp>
            <p:nvSpPr>
              <p:cNvPr id="33" name="TextBox 32">
                <a:extLst>
                  <a:ext uri="{FF2B5EF4-FFF2-40B4-BE49-F238E27FC236}">
                    <a16:creationId xmlns:a16="http://schemas.microsoft.com/office/drawing/2014/main" id="{B15E5F3B-CD9B-0F5B-C25D-13D1917FD5C4}"/>
                  </a:ext>
                </a:extLst>
              </p:cNvPr>
              <p:cNvSpPr txBox="1"/>
              <p:nvPr/>
            </p:nvSpPr>
            <p:spPr>
              <a:xfrm>
                <a:off x="2818435" y="1244664"/>
                <a:ext cx="1616149" cy="2262106"/>
              </a:xfrm>
              <a:prstGeom prst="rect">
                <a:avLst/>
              </a:prstGeom>
              <a:noFill/>
            </p:spPr>
            <p:txBody>
              <a:bodyPr wrap="square" rtlCol="0">
                <a:spAutoFit/>
              </a:bodyPr>
              <a:lstStyle/>
              <a:p>
                <a:r>
                  <a:rPr lang="en-ZA" sz="1050" b="1" dirty="0"/>
                  <a:t>MiWay</a:t>
                </a:r>
              </a:p>
              <a:p>
                <a:endParaRPr lang="en-ZA" sz="1050" b="1" dirty="0"/>
              </a:p>
              <a:p>
                <a:endParaRPr lang="en-ZA" sz="1050" b="1" dirty="0"/>
              </a:p>
              <a:p>
                <a:endParaRPr lang="en-ZA" sz="900" dirty="0"/>
              </a:p>
              <a:p>
                <a:r>
                  <a:rPr lang="en-ZA" sz="900" dirty="0"/>
                  <a:t>Our direct insurance business in South Africa</a:t>
                </a:r>
              </a:p>
              <a:p>
                <a:endParaRPr lang="en-ZA" sz="900" dirty="0"/>
              </a:p>
              <a:p>
                <a:pPr marL="171450" indent="-171450">
                  <a:buFont typeface="Arial" panose="020B0604020202020204" pitchFamily="34" charset="0"/>
                  <a:buChar char="•"/>
                </a:pPr>
                <a:r>
                  <a:rPr lang="en-ZA" sz="900" dirty="0"/>
                  <a:t>Outbound</a:t>
                </a:r>
              </a:p>
              <a:p>
                <a:pPr marL="171450" indent="-171450">
                  <a:buFont typeface="Arial" panose="020B0604020202020204" pitchFamily="34" charset="0"/>
                  <a:buChar char="•"/>
                </a:pPr>
                <a:r>
                  <a:rPr lang="en-ZA" sz="900" dirty="0"/>
                  <a:t>Inbound</a:t>
                </a:r>
              </a:p>
              <a:p>
                <a:pPr marL="171450" indent="-171450">
                  <a:buFont typeface="Arial" panose="020B0604020202020204" pitchFamily="34" charset="0"/>
                  <a:buChar char="•"/>
                </a:pPr>
                <a:r>
                  <a:rPr lang="en-ZA" sz="900" dirty="0"/>
                  <a:t>Commercial tied agents</a:t>
                </a:r>
              </a:p>
              <a:p>
                <a:pPr marL="171450" indent="-171450">
                  <a:buFont typeface="Arial" panose="020B0604020202020204" pitchFamily="34" charset="0"/>
                  <a:buChar char="•"/>
                </a:pPr>
                <a:r>
                  <a:rPr lang="en-ZA" sz="900" dirty="0"/>
                  <a:t>Value-added products and services</a:t>
                </a:r>
              </a:p>
              <a:p>
                <a:pPr marL="171450" indent="-171450">
                  <a:buFont typeface="Arial" panose="020B0604020202020204" pitchFamily="34" charset="0"/>
                  <a:buChar char="•"/>
                </a:pPr>
                <a:r>
                  <a:rPr lang="en-ZA" sz="900" dirty="0"/>
                  <a:t>Digital</a:t>
                </a:r>
              </a:p>
              <a:p>
                <a:endParaRPr lang="en-GB" sz="1600" dirty="0"/>
              </a:p>
            </p:txBody>
          </p:sp>
        </p:grpSp>
        <p:grpSp>
          <p:nvGrpSpPr>
            <p:cNvPr id="34" name="Group 33">
              <a:extLst>
                <a:ext uri="{FF2B5EF4-FFF2-40B4-BE49-F238E27FC236}">
                  <a16:creationId xmlns:a16="http://schemas.microsoft.com/office/drawing/2014/main" id="{2BF41A82-07C7-8B41-AC36-096ED6A4BD16}"/>
                </a:ext>
              </a:extLst>
            </p:cNvPr>
            <p:cNvGrpSpPr/>
            <p:nvPr/>
          </p:nvGrpSpPr>
          <p:grpSpPr>
            <a:xfrm>
              <a:off x="10542521" y="1239019"/>
              <a:ext cx="1332000" cy="3623796"/>
              <a:chOff x="2818435" y="1239019"/>
              <a:chExt cx="1616149" cy="3099063"/>
            </a:xfrm>
          </p:grpSpPr>
          <p:sp>
            <p:nvSpPr>
              <p:cNvPr id="35" name="Rectangle 34">
                <a:extLst>
                  <a:ext uri="{FF2B5EF4-FFF2-40B4-BE49-F238E27FC236}">
                    <a16:creationId xmlns:a16="http://schemas.microsoft.com/office/drawing/2014/main" id="{87D8DE6F-7EC6-EECA-BE04-B49E3D030EC8}"/>
                  </a:ext>
                </a:extLst>
              </p:cNvPr>
              <p:cNvSpPr/>
              <p:nvPr/>
            </p:nvSpPr>
            <p:spPr>
              <a:xfrm>
                <a:off x="2818435" y="1239019"/>
                <a:ext cx="1616149" cy="30990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ZA" sz="1000" dirty="0">
                  <a:solidFill>
                    <a:schemeClr val="dk1"/>
                  </a:solidFill>
                </a:endParaRPr>
              </a:p>
            </p:txBody>
          </p:sp>
          <p:sp>
            <p:nvSpPr>
              <p:cNvPr id="36" name="TextBox 35">
                <a:extLst>
                  <a:ext uri="{FF2B5EF4-FFF2-40B4-BE49-F238E27FC236}">
                    <a16:creationId xmlns:a16="http://schemas.microsoft.com/office/drawing/2014/main" id="{23315992-6CBA-1D29-0423-7F866CE2D64B}"/>
                  </a:ext>
                </a:extLst>
              </p:cNvPr>
              <p:cNvSpPr txBox="1"/>
              <p:nvPr/>
            </p:nvSpPr>
            <p:spPr>
              <a:xfrm>
                <a:off x="2818435" y="1244664"/>
                <a:ext cx="1616149" cy="1956954"/>
              </a:xfrm>
              <a:prstGeom prst="rect">
                <a:avLst/>
              </a:prstGeom>
              <a:noFill/>
            </p:spPr>
            <p:txBody>
              <a:bodyPr wrap="square" rtlCol="0">
                <a:spAutoFit/>
              </a:bodyPr>
              <a:lstStyle/>
              <a:p>
                <a:r>
                  <a:rPr lang="en-US" sz="1050" b="1" dirty="0"/>
                  <a:t>Santam Syndicate 1918</a:t>
                </a:r>
              </a:p>
              <a:p>
                <a:endParaRPr lang="en-US" sz="1050" b="1" dirty="0"/>
              </a:p>
              <a:p>
                <a:endParaRPr lang="en-US" sz="900" dirty="0"/>
              </a:p>
              <a:p>
                <a:r>
                  <a:rPr lang="en-US" sz="900" dirty="0"/>
                  <a:t>The set up of the Santam Syndicate 1918 at Lloyd’s will accelerate our international and diversification play through specialty business</a:t>
                </a:r>
              </a:p>
              <a:p>
                <a:endParaRPr lang="en-ZA" sz="1100" dirty="0">
                  <a:solidFill>
                    <a:schemeClr val="dk1"/>
                  </a:solidFill>
                </a:endParaRPr>
              </a:p>
              <a:p>
                <a:endParaRPr lang="en-GB" dirty="0"/>
              </a:p>
            </p:txBody>
          </p:sp>
        </p:grpSp>
      </p:grpSp>
      <p:cxnSp>
        <p:nvCxnSpPr>
          <p:cNvPr id="39" name="Straight Arrow Connector 38">
            <a:extLst>
              <a:ext uri="{FF2B5EF4-FFF2-40B4-BE49-F238E27FC236}">
                <a16:creationId xmlns:a16="http://schemas.microsoft.com/office/drawing/2014/main" id="{FE07D29D-C57A-A04A-3A57-6CED8462DBE6}"/>
              </a:ext>
            </a:extLst>
          </p:cNvPr>
          <p:cNvCxnSpPr>
            <a:cxnSpLocks/>
            <a:stCxn id="14" idx="2"/>
            <a:endCxn id="19" idx="0"/>
          </p:cNvCxnSpPr>
          <p:nvPr/>
        </p:nvCxnSpPr>
        <p:spPr>
          <a:xfrm>
            <a:off x="5006965" y="4905424"/>
            <a:ext cx="13709" cy="3660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2" name="Rectangle: Rounded Corners 41">
            <a:extLst>
              <a:ext uri="{FF2B5EF4-FFF2-40B4-BE49-F238E27FC236}">
                <a16:creationId xmlns:a16="http://schemas.microsoft.com/office/drawing/2014/main" id="{797903A7-5215-253F-CCC5-ACF0102FFD08}"/>
              </a:ext>
            </a:extLst>
          </p:cNvPr>
          <p:cNvSpPr/>
          <p:nvPr/>
        </p:nvSpPr>
        <p:spPr>
          <a:xfrm>
            <a:off x="71169" y="2662621"/>
            <a:ext cx="1052624" cy="8449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Conventional Insurance</a:t>
            </a:r>
          </a:p>
        </p:txBody>
      </p:sp>
      <p:sp>
        <p:nvSpPr>
          <p:cNvPr id="43" name="Rectangle: Rounded Corners 42">
            <a:extLst>
              <a:ext uri="{FF2B5EF4-FFF2-40B4-BE49-F238E27FC236}">
                <a16:creationId xmlns:a16="http://schemas.microsoft.com/office/drawing/2014/main" id="{C9650252-F3E4-EBE8-0FE2-198E6B24C923}"/>
              </a:ext>
            </a:extLst>
          </p:cNvPr>
          <p:cNvSpPr/>
          <p:nvPr/>
        </p:nvSpPr>
        <p:spPr>
          <a:xfrm>
            <a:off x="111863" y="5459721"/>
            <a:ext cx="1052624" cy="8449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Alternative Risk Transfer</a:t>
            </a:r>
          </a:p>
        </p:txBody>
      </p:sp>
    </p:spTree>
    <p:extLst>
      <p:ext uri="{BB962C8B-B14F-4D97-AF65-F5344CB8AC3E}">
        <p14:creationId xmlns:p14="http://schemas.microsoft.com/office/powerpoint/2010/main" val="428663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4B9D-3D8C-27C6-1F13-F7A6DE514D96}"/>
            </a:ext>
          </a:extLst>
        </p:cNvPr>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D6410054-0524-23BF-CC30-A443F82BB8E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3750DADD-9554-DF20-5C93-52761909DCDC}"/>
              </a:ext>
            </a:extLst>
          </p:cNvPr>
          <p:cNvSpPr>
            <a:spLocks noGrp="1"/>
          </p:cNvSpPr>
          <p:nvPr>
            <p:ph type="ctrTitle"/>
          </p:nvPr>
        </p:nvSpPr>
        <p:spPr/>
        <p:txBody>
          <a:bodyPr/>
          <a:lstStyle/>
          <a:p>
            <a:r>
              <a:rPr lang="en-US" b="1" dirty="0">
                <a:solidFill>
                  <a:schemeClr val="tx2"/>
                </a:solidFill>
              </a:rPr>
              <a:t>Operating</a:t>
            </a:r>
            <a:r>
              <a:rPr kumimoji="0" lang="en-US" b="1" i="0" u="none" strike="noStrike" kern="1200" cap="none" spc="0" normalizeH="0" baseline="0" noProof="0" dirty="0">
                <a:ln>
                  <a:noFill/>
                </a:ln>
                <a:effectLst/>
                <a:uLnTx/>
                <a:uFillTx/>
                <a:ea typeface="+mn-ea"/>
              </a:rPr>
              <a:t> </a:t>
            </a:r>
            <a:br>
              <a:rPr kumimoji="0" lang="en-US" b="1" i="0" u="none" strike="noStrike" kern="1200" cap="none" spc="0" normalizeH="0" baseline="0" noProof="0" dirty="0">
                <a:ln>
                  <a:noFill/>
                </a:ln>
                <a:effectLst/>
                <a:uLnTx/>
                <a:uFillTx/>
                <a:ea typeface="+mn-ea"/>
              </a:rPr>
            </a:br>
            <a:r>
              <a:rPr kumimoji="0" lang="en-US" b="1" i="0" u="none" strike="noStrike" kern="1200" cap="none" spc="0" normalizeH="0" baseline="0" noProof="0" dirty="0">
                <a:ln>
                  <a:noFill/>
                </a:ln>
                <a:effectLst/>
                <a:uLnTx/>
                <a:uFillTx/>
                <a:ea typeface="+mn-ea"/>
              </a:rPr>
              <a:t>Environment</a:t>
            </a:r>
            <a:endParaRPr lang="en-US" b="1" dirty="0"/>
          </a:p>
        </p:txBody>
      </p:sp>
      <p:sp>
        <p:nvSpPr>
          <p:cNvPr id="4" name="Text Placeholder 16">
            <a:extLst>
              <a:ext uri="{FF2B5EF4-FFF2-40B4-BE49-F238E27FC236}">
                <a16:creationId xmlns:a16="http://schemas.microsoft.com/office/drawing/2014/main" id="{B7851E5B-5837-EF7C-A6ED-31DA11DC3331}"/>
              </a:ext>
            </a:extLst>
          </p:cNvPr>
          <p:cNvSpPr txBox="1">
            <a:spLocks/>
          </p:cNvSpPr>
          <p:nvPr/>
        </p:nvSpPr>
        <p:spPr>
          <a:xfrm>
            <a:off x="634520" y="6494811"/>
            <a:ext cx="8207475" cy="214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rgbClr val="001F5B"/>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Santam is an authorised financial services provider (FSP 3416), a licensed non-life insurer and controlling company for its group companies.</a:t>
            </a:r>
          </a:p>
        </p:txBody>
      </p:sp>
    </p:spTree>
    <p:extLst>
      <p:ext uri="{BB962C8B-B14F-4D97-AF65-F5344CB8AC3E}">
        <p14:creationId xmlns:p14="http://schemas.microsoft.com/office/powerpoint/2010/main" val="197523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48CC-F1CF-4672-CAA7-4AD613A262A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CB7F824-7EBA-16DC-4324-8D8AE3887363}"/>
              </a:ext>
            </a:extLst>
          </p:cNvPr>
          <p:cNvSpPr>
            <a:spLocks noGrp="1"/>
          </p:cNvSpPr>
          <p:nvPr>
            <p:ph type="body" sz="quarter" idx="11"/>
          </p:nvPr>
        </p:nvSpPr>
        <p:spPr>
          <a:xfrm>
            <a:off x="631031" y="85024"/>
            <a:ext cx="10929938" cy="993422"/>
          </a:xfrm>
        </p:spPr>
        <p:txBody>
          <a:bodyPr>
            <a:noAutofit/>
          </a:bodyPr>
          <a:lstStyle/>
          <a:p>
            <a:pPr>
              <a:lnSpc>
                <a:spcPct val="100000"/>
              </a:lnSpc>
              <a:spcBef>
                <a:spcPts val="0"/>
              </a:spcBef>
            </a:pPr>
            <a:r>
              <a:rPr lang="en-US" sz="2600" dirty="0"/>
              <a:t>Global growth is facing headwinds, driven by trade policy uncertainty and heightened geopolitical tensions, with P&amp;C rates softening </a:t>
            </a:r>
          </a:p>
          <a:p>
            <a:pPr>
              <a:lnSpc>
                <a:spcPct val="100000"/>
              </a:lnSpc>
              <a:spcBef>
                <a:spcPts val="0"/>
              </a:spcBef>
            </a:pPr>
            <a:endParaRPr lang="en-ZA" sz="2600" dirty="0"/>
          </a:p>
        </p:txBody>
      </p:sp>
      <p:grpSp>
        <p:nvGrpSpPr>
          <p:cNvPr id="2" name="Group 1">
            <a:extLst>
              <a:ext uri="{FF2B5EF4-FFF2-40B4-BE49-F238E27FC236}">
                <a16:creationId xmlns:a16="http://schemas.microsoft.com/office/drawing/2014/main" id="{C1EE2BC1-7F85-AF5E-2414-532D8D4926AA}"/>
              </a:ext>
            </a:extLst>
          </p:cNvPr>
          <p:cNvGrpSpPr/>
          <p:nvPr/>
        </p:nvGrpSpPr>
        <p:grpSpPr>
          <a:xfrm>
            <a:off x="814824" y="1462281"/>
            <a:ext cx="10276219" cy="4470917"/>
            <a:chOff x="1086724" y="1670628"/>
            <a:chExt cx="10276219" cy="4470917"/>
          </a:xfrm>
        </p:grpSpPr>
        <p:grpSp>
          <p:nvGrpSpPr>
            <p:cNvPr id="3" name="Group 2">
              <a:extLst>
                <a:ext uri="{FF2B5EF4-FFF2-40B4-BE49-F238E27FC236}">
                  <a16:creationId xmlns:a16="http://schemas.microsoft.com/office/drawing/2014/main" id="{25E09A7F-58D3-1883-25C4-DE6ED66A22FC}"/>
                </a:ext>
              </a:extLst>
            </p:cNvPr>
            <p:cNvGrpSpPr/>
            <p:nvPr/>
          </p:nvGrpSpPr>
          <p:grpSpPr>
            <a:xfrm>
              <a:off x="1426198" y="2103759"/>
              <a:ext cx="4439445" cy="359589"/>
              <a:chOff x="680210" y="1947297"/>
              <a:chExt cx="5337711" cy="379252"/>
            </a:xfrm>
            <a:noFill/>
          </p:grpSpPr>
          <p:sp>
            <p:nvSpPr>
              <p:cNvPr id="67" name="Rectangle 66">
                <a:extLst>
                  <a:ext uri="{FF2B5EF4-FFF2-40B4-BE49-F238E27FC236}">
                    <a16:creationId xmlns:a16="http://schemas.microsoft.com/office/drawing/2014/main" id="{D30DFA3F-AD86-7045-1819-078F833CEFA1}"/>
                  </a:ext>
                </a:extLst>
              </p:cNvPr>
              <p:cNvSpPr/>
              <p:nvPr/>
            </p:nvSpPr>
            <p:spPr>
              <a:xfrm>
                <a:off x="680210" y="1947297"/>
                <a:ext cx="5337711" cy="3487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152044"/>
                  </a:solidFill>
                  <a:effectLst/>
                  <a:uLnTx/>
                  <a:uFillTx/>
                  <a:latin typeface="Arial Narrow" panose="020B0606020202030204" pitchFamily="34" charset="0"/>
                  <a:ea typeface="+mn-ea"/>
                  <a:cs typeface="+mn-cs"/>
                </a:endParaRPr>
              </a:p>
            </p:txBody>
          </p:sp>
          <p:sp>
            <p:nvSpPr>
              <p:cNvPr id="68" name="Text Placeholder 2">
                <a:extLst>
                  <a:ext uri="{FF2B5EF4-FFF2-40B4-BE49-F238E27FC236}">
                    <a16:creationId xmlns:a16="http://schemas.microsoft.com/office/drawing/2014/main" id="{FA3DBC1F-A8C9-D5B2-9F88-F197209998C7}"/>
                  </a:ext>
                </a:extLst>
              </p:cNvPr>
              <p:cNvSpPr txBox="1">
                <a:spLocks/>
              </p:cNvSpPr>
              <p:nvPr/>
            </p:nvSpPr>
            <p:spPr>
              <a:xfrm>
                <a:off x="685332" y="2182136"/>
                <a:ext cx="5331715" cy="144413"/>
              </a:xfrm>
              <a:prstGeom prst="rect">
                <a:avLst/>
              </a:prstGeom>
              <a:grpFill/>
            </p:spPr>
            <p:txBody>
              <a:bodyPr lIns="91440" tIns="45720" rIns="91440" bIns="45720" anchor="t"/>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base" latinLnBrk="0" hangingPunct="1">
                  <a:lnSpc>
                    <a:spcPct val="90000"/>
                  </a:lnSpc>
                  <a:spcBef>
                    <a:spcPts val="1000"/>
                  </a:spcBef>
                  <a:spcAft>
                    <a:spcPct val="0"/>
                  </a:spcAft>
                  <a:buClrTx/>
                  <a:buSzTx/>
                  <a:buFont typeface="Arial"/>
                  <a:buNone/>
                  <a:tabLst/>
                  <a:defRPr/>
                </a:pPr>
                <a:r>
                  <a:rPr kumimoji="0" lang="en-US" sz="1200" b="1" i="0" u="none" strike="noStrike" kern="1200" cap="none" spc="0" normalizeH="0" baseline="0" noProof="0" dirty="0">
                    <a:ln>
                      <a:noFill/>
                    </a:ln>
                    <a:solidFill>
                      <a:srgbClr val="FFC520"/>
                    </a:solidFill>
                    <a:effectLst/>
                    <a:uLnTx/>
                    <a:uFillTx/>
                    <a:latin typeface="Arial Narrow"/>
                    <a:ea typeface="+mn-ea"/>
                    <a:cs typeface="Arial"/>
                    <a:sym typeface="Trebuchet MS" panose="020B0603020202020204" pitchFamily="34" charset="0"/>
                  </a:rPr>
                  <a:t>GLOBAL GDP</a:t>
                </a:r>
                <a:endParaRPr kumimoji="0" lang="en-US" sz="1200" b="1" i="0" u="none" strike="noStrike" kern="1200" cap="none" spc="0" normalizeH="0" baseline="0" noProof="0" dirty="0">
                  <a:ln>
                    <a:noFill/>
                  </a:ln>
                  <a:solidFill>
                    <a:srgbClr val="FFC520"/>
                  </a:solidFill>
                  <a:effectLst/>
                  <a:uLnTx/>
                  <a:uFillTx/>
                  <a:latin typeface="Arial Narrow"/>
                  <a:ea typeface="+mn-ea"/>
                  <a:cs typeface="Arial"/>
                </a:endParaRPr>
              </a:p>
              <a:p>
                <a:pPr marL="0" marR="0" lvl="0" indent="0" algn="l" defTabSz="914354" rtl="0" eaLnBrk="1" fontAlgn="base" latinLnBrk="0" hangingPunct="1">
                  <a:lnSpc>
                    <a:spcPct val="90000"/>
                  </a:lnSpc>
                  <a:spcBef>
                    <a:spcPts val="1000"/>
                  </a:spcBef>
                  <a:spcAft>
                    <a:spcPct val="0"/>
                  </a:spcAft>
                  <a:buClrTx/>
                  <a:buSzTx/>
                  <a:buFont typeface="Arial"/>
                  <a:buNone/>
                  <a:tabLst/>
                  <a:defRPr/>
                </a:pPr>
                <a:endParaRPr kumimoji="0" lang="nl-NL" sz="1200" b="1" i="0" u="none" strike="noStrike" kern="1200" cap="none" spc="0" normalizeH="0" baseline="0" noProof="0">
                  <a:ln>
                    <a:noFill/>
                  </a:ln>
                  <a:solidFill>
                    <a:srgbClr val="FFC520"/>
                  </a:solidFill>
                  <a:effectLst/>
                  <a:uLnTx/>
                  <a:uFillTx/>
                  <a:latin typeface="Arial Narrow" panose="020B0606020202030204" pitchFamily="34" charset="0"/>
                  <a:ea typeface="+mn-ea"/>
                  <a:cs typeface="Arial" panose="020B0604020202020204" pitchFamily="34" charset="0"/>
                </a:endParaRPr>
              </a:p>
            </p:txBody>
          </p:sp>
        </p:grpSp>
        <p:sp>
          <p:nvSpPr>
            <p:cNvPr id="39" name="Rectangle 38">
              <a:extLst>
                <a:ext uri="{FF2B5EF4-FFF2-40B4-BE49-F238E27FC236}">
                  <a16:creationId xmlns:a16="http://schemas.microsoft.com/office/drawing/2014/main" id="{DC7AF8A3-F187-22E4-149A-84B747D4E075}"/>
                </a:ext>
              </a:extLst>
            </p:cNvPr>
            <p:cNvSpPr/>
            <p:nvPr/>
          </p:nvSpPr>
          <p:spPr>
            <a:xfrm>
              <a:off x="1116258" y="1670816"/>
              <a:ext cx="4870829" cy="2179209"/>
            </a:xfrm>
            <a:prstGeom prst="rect">
              <a:avLst/>
            </a:prstGeom>
            <a:solidFill>
              <a:schemeClr val="bg1"/>
            </a:solidFill>
            <a:ln w="28575">
              <a:solidFill>
                <a:srgbClr val="FFC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40" name="Group 39">
              <a:extLst>
                <a:ext uri="{FF2B5EF4-FFF2-40B4-BE49-F238E27FC236}">
                  <a16:creationId xmlns:a16="http://schemas.microsoft.com/office/drawing/2014/main" id="{C7F1B523-5D57-22ED-94FB-D5A5171CA4FE}"/>
                </a:ext>
              </a:extLst>
            </p:cNvPr>
            <p:cNvGrpSpPr/>
            <p:nvPr/>
          </p:nvGrpSpPr>
          <p:grpSpPr>
            <a:xfrm>
              <a:off x="1299103" y="1971213"/>
              <a:ext cx="4765426" cy="353942"/>
              <a:chOff x="598128" y="1947297"/>
              <a:chExt cx="5419793" cy="378907"/>
            </a:xfrm>
            <a:noFill/>
          </p:grpSpPr>
          <p:sp>
            <p:nvSpPr>
              <p:cNvPr id="65" name="Rectangle 64">
                <a:extLst>
                  <a:ext uri="{FF2B5EF4-FFF2-40B4-BE49-F238E27FC236}">
                    <a16:creationId xmlns:a16="http://schemas.microsoft.com/office/drawing/2014/main" id="{C1795AE3-B123-D272-6BC3-798AF4E2BC44}"/>
                  </a:ext>
                </a:extLst>
              </p:cNvPr>
              <p:cNvSpPr/>
              <p:nvPr/>
            </p:nvSpPr>
            <p:spPr>
              <a:xfrm>
                <a:off x="680210" y="1947297"/>
                <a:ext cx="5337711" cy="3487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152044"/>
                  </a:solidFill>
                  <a:effectLst/>
                  <a:uLnTx/>
                  <a:uFillTx/>
                  <a:latin typeface="Arial Narrow" panose="020B0606020202030204" pitchFamily="34" charset="0"/>
                  <a:ea typeface="+mn-ea"/>
                  <a:cs typeface="+mn-cs"/>
                </a:endParaRPr>
              </a:p>
            </p:txBody>
          </p:sp>
          <p:sp>
            <p:nvSpPr>
              <p:cNvPr id="66" name="Text Placeholder 2">
                <a:extLst>
                  <a:ext uri="{FF2B5EF4-FFF2-40B4-BE49-F238E27FC236}">
                    <a16:creationId xmlns:a16="http://schemas.microsoft.com/office/drawing/2014/main" id="{D05CA42F-D7AA-7BA4-63AB-DF8C62028AB6}"/>
                  </a:ext>
                </a:extLst>
              </p:cNvPr>
              <p:cNvSpPr txBox="1">
                <a:spLocks/>
              </p:cNvSpPr>
              <p:nvPr/>
            </p:nvSpPr>
            <p:spPr>
              <a:xfrm>
                <a:off x="598128" y="2181791"/>
                <a:ext cx="5331715" cy="144413"/>
              </a:xfrm>
              <a:prstGeom prst="rect">
                <a:avLst/>
              </a:prstGeom>
              <a:grpFill/>
            </p:spPr>
            <p:txBody>
              <a:bodyPr lIns="91440" tIns="45720" rIns="91440" bIns="45720" anchor="t"/>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base" latinLnBrk="0" hangingPunct="1">
                  <a:lnSpc>
                    <a:spcPct val="90000"/>
                  </a:lnSpc>
                  <a:spcBef>
                    <a:spcPts val="1000"/>
                  </a:spcBef>
                  <a:spcAft>
                    <a:spcPct val="0"/>
                  </a:spcAft>
                  <a:buClrTx/>
                  <a:buSzTx/>
                  <a:buFont typeface="Arial"/>
                  <a:buNone/>
                  <a:tabLst/>
                  <a:defRPr/>
                </a:pPr>
                <a:r>
                  <a:rPr kumimoji="0" lang="en-US" sz="1200" b="1" i="0" u="none" strike="noStrike" kern="1200" cap="none" spc="0" normalizeH="0" baseline="0" noProof="0" dirty="0">
                    <a:ln>
                      <a:noFill/>
                    </a:ln>
                    <a:solidFill>
                      <a:srgbClr val="FFC520"/>
                    </a:solidFill>
                    <a:effectLst/>
                    <a:uLnTx/>
                    <a:uFillTx/>
                    <a:latin typeface="Arial Narrow"/>
                    <a:ea typeface="+mn-ea"/>
                    <a:cs typeface="Arial"/>
                    <a:sym typeface="Trebuchet MS" panose="020B0603020202020204" pitchFamily="34" charset="0"/>
                  </a:rPr>
                  <a:t>GLOBAL GDP</a:t>
                </a:r>
                <a:endParaRPr kumimoji="0" lang="en-US" sz="1200" b="1" i="0" u="none" strike="noStrike" kern="1200" cap="none" spc="0" normalizeH="0" baseline="0" noProof="0" dirty="0">
                  <a:ln>
                    <a:noFill/>
                  </a:ln>
                  <a:solidFill>
                    <a:srgbClr val="FFC520"/>
                  </a:solidFill>
                  <a:effectLst/>
                  <a:uLnTx/>
                  <a:uFillTx/>
                  <a:latin typeface="Arial Narrow"/>
                  <a:ea typeface="+mn-ea"/>
                  <a:cs typeface="Arial"/>
                </a:endParaRPr>
              </a:p>
              <a:p>
                <a:pPr marL="0" marR="0" lvl="0" indent="0" algn="l" defTabSz="914354" rtl="0" eaLnBrk="1" fontAlgn="base" latinLnBrk="0" hangingPunct="1">
                  <a:lnSpc>
                    <a:spcPct val="90000"/>
                  </a:lnSpc>
                  <a:spcBef>
                    <a:spcPts val="1000"/>
                  </a:spcBef>
                  <a:spcAft>
                    <a:spcPct val="0"/>
                  </a:spcAft>
                  <a:buClrTx/>
                  <a:buSzTx/>
                  <a:buFont typeface="Arial"/>
                  <a:buNone/>
                  <a:tabLst/>
                  <a:defRPr/>
                </a:pPr>
                <a:endParaRPr kumimoji="0" lang="nl-NL" sz="1200" b="1" i="0" u="none" strike="noStrike" kern="1200" cap="none" spc="0" normalizeH="0" baseline="0" noProof="0">
                  <a:ln>
                    <a:noFill/>
                  </a:ln>
                  <a:solidFill>
                    <a:srgbClr val="FFC520"/>
                  </a:solidFill>
                  <a:effectLst/>
                  <a:uLnTx/>
                  <a:uFillTx/>
                  <a:latin typeface="Arial Narrow" panose="020B0606020202030204" pitchFamily="34" charset="0"/>
                  <a:ea typeface="+mn-ea"/>
                  <a:cs typeface="Arial" panose="020B0604020202020204" pitchFamily="34" charset="0"/>
                </a:endParaRPr>
              </a:p>
            </p:txBody>
          </p:sp>
        </p:grpSp>
        <p:graphicFrame>
          <p:nvGraphicFramePr>
            <p:cNvPr id="41" name="Chart 40">
              <a:extLst>
                <a:ext uri="{FF2B5EF4-FFF2-40B4-BE49-F238E27FC236}">
                  <a16:creationId xmlns:a16="http://schemas.microsoft.com/office/drawing/2014/main" id="{001CD962-0558-1212-6DD1-6483CF33094F}"/>
                </a:ext>
              </a:extLst>
            </p:cNvPr>
            <p:cNvGraphicFramePr/>
            <p:nvPr>
              <p:extLst>
                <p:ext uri="{D42A27DB-BD31-4B8C-83A1-F6EECF244321}">
                  <p14:modId xmlns:p14="http://schemas.microsoft.com/office/powerpoint/2010/main" val="1662692987"/>
                </p:ext>
              </p:extLst>
            </p:nvPr>
          </p:nvGraphicFramePr>
          <p:xfrm>
            <a:off x="1192644" y="2327301"/>
            <a:ext cx="4693254" cy="1482518"/>
          </p:xfrm>
          <a:graphic>
            <a:graphicData uri="http://schemas.openxmlformats.org/drawingml/2006/chart">
              <c:chart xmlns:c="http://schemas.openxmlformats.org/drawingml/2006/chart" xmlns:r="http://schemas.openxmlformats.org/officeDocument/2006/relationships" r:id="rId2"/>
            </a:graphicData>
          </a:graphic>
        </p:graphicFrame>
        <p:sp>
          <p:nvSpPr>
            <p:cNvPr id="42" name="Rectangle 41">
              <a:extLst>
                <a:ext uri="{FF2B5EF4-FFF2-40B4-BE49-F238E27FC236}">
                  <a16:creationId xmlns:a16="http://schemas.microsoft.com/office/drawing/2014/main" id="{3B04C351-332F-46E0-E2A3-25782385175A}"/>
                </a:ext>
              </a:extLst>
            </p:cNvPr>
            <p:cNvSpPr/>
            <p:nvPr/>
          </p:nvSpPr>
          <p:spPr>
            <a:xfrm>
              <a:off x="1286637" y="3891799"/>
              <a:ext cx="4798062" cy="649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152044"/>
                </a:solidFill>
                <a:effectLst/>
                <a:uLnTx/>
                <a:uFillTx/>
                <a:latin typeface="Arial Narrow" panose="020B0606020202030204" pitchFamily="34" charset="0"/>
                <a:ea typeface="+mn-ea"/>
                <a:cs typeface="+mn-cs"/>
              </a:endParaRPr>
            </a:p>
          </p:txBody>
        </p:sp>
        <p:sp>
          <p:nvSpPr>
            <p:cNvPr id="43" name="Rectangle 42">
              <a:extLst>
                <a:ext uri="{FF2B5EF4-FFF2-40B4-BE49-F238E27FC236}">
                  <a16:creationId xmlns:a16="http://schemas.microsoft.com/office/drawing/2014/main" id="{D7F4AFCB-B0DD-FEDE-3453-4648A6287B96}"/>
                </a:ext>
              </a:extLst>
            </p:cNvPr>
            <p:cNvSpPr/>
            <p:nvPr/>
          </p:nvSpPr>
          <p:spPr>
            <a:xfrm>
              <a:off x="1116258" y="1683625"/>
              <a:ext cx="4870828" cy="419185"/>
            </a:xfrm>
            <a:prstGeom prst="rect">
              <a:avLst/>
            </a:prstGeom>
            <a:solidFill>
              <a:schemeClr val="tx2"/>
            </a:solidFill>
            <a:ln>
              <a:solidFill>
                <a:srgbClr val="FFC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Global economy faces trade-related headwinds</a:t>
              </a:r>
            </a:p>
          </p:txBody>
        </p:sp>
        <p:sp>
          <p:nvSpPr>
            <p:cNvPr id="44" name="Rectangle 43">
              <a:extLst>
                <a:ext uri="{FF2B5EF4-FFF2-40B4-BE49-F238E27FC236}">
                  <a16:creationId xmlns:a16="http://schemas.microsoft.com/office/drawing/2014/main" id="{1BACA469-D6F0-6ACF-C527-994B28E3F3B9}"/>
                </a:ext>
              </a:extLst>
            </p:cNvPr>
            <p:cNvSpPr/>
            <p:nvPr/>
          </p:nvSpPr>
          <p:spPr>
            <a:xfrm>
              <a:off x="6211725" y="3940091"/>
              <a:ext cx="4893551" cy="2178805"/>
            </a:xfrm>
            <a:prstGeom prst="rect">
              <a:avLst/>
            </a:prstGeom>
            <a:solidFill>
              <a:schemeClr val="bg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50EB816C-3238-E6CF-49DE-BA4CD0631CD6}"/>
                </a:ext>
              </a:extLst>
            </p:cNvPr>
            <p:cNvSpPr/>
            <p:nvPr/>
          </p:nvSpPr>
          <p:spPr>
            <a:xfrm>
              <a:off x="6472450" y="3879846"/>
              <a:ext cx="4890493" cy="515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152044"/>
                </a:solidFill>
                <a:effectLst/>
                <a:uLnTx/>
                <a:uFillTx/>
                <a:latin typeface="Arial Narrow" panose="020B0606020202030204" pitchFamily="34" charset="0"/>
                <a:ea typeface="+mn-ea"/>
                <a:cs typeface="+mn-cs"/>
              </a:endParaRPr>
            </a:p>
          </p:txBody>
        </p:sp>
        <p:sp>
          <p:nvSpPr>
            <p:cNvPr id="46" name="Rectangle 45">
              <a:extLst>
                <a:ext uri="{FF2B5EF4-FFF2-40B4-BE49-F238E27FC236}">
                  <a16:creationId xmlns:a16="http://schemas.microsoft.com/office/drawing/2014/main" id="{EBF71188-F033-21E5-10B3-14E1AD9CD00B}"/>
                </a:ext>
              </a:extLst>
            </p:cNvPr>
            <p:cNvSpPr/>
            <p:nvPr/>
          </p:nvSpPr>
          <p:spPr>
            <a:xfrm>
              <a:off x="6209802" y="1971203"/>
              <a:ext cx="4870829" cy="1893464"/>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33C20A74-243B-000D-E37D-EF74A03CF7A8}"/>
                </a:ext>
              </a:extLst>
            </p:cNvPr>
            <p:cNvSpPr/>
            <p:nvPr/>
          </p:nvSpPr>
          <p:spPr>
            <a:xfrm>
              <a:off x="6752013" y="2054577"/>
              <a:ext cx="4214219" cy="74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152044"/>
                </a:solidFill>
                <a:effectLst/>
                <a:uLnTx/>
                <a:uFillTx/>
                <a:latin typeface="Arial Narrow" panose="020B0606020202030204" pitchFamily="34" charset="0"/>
                <a:ea typeface="+mn-ea"/>
                <a:cs typeface="+mn-cs"/>
              </a:endParaRPr>
            </a:p>
          </p:txBody>
        </p:sp>
        <p:sp>
          <p:nvSpPr>
            <p:cNvPr id="48" name="Rectangle 47">
              <a:extLst>
                <a:ext uri="{FF2B5EF4-FFF2-40B4-BE49-F238E27FC236}">
                  <a16:creationId xmlns:a16="http://schemas.microsoft.com/office/drawing/2014/main" id="{B54B6E3E-1B77-4DA2-8366-31B464C5C796}"/>
                </a:ext>
              </a:extLst>
            </p:cNvPr>
            <p:cNvSpPr/>
            <p:nvPr/>
          </p:nvSpPr>
          <p:spPr>
            <a:xfrm>
              <a:off x="6206140" y="1670628"/>
              <a:ext cx="4890733" cy="41918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Global Commercial Pricing environment softening</a:t>
              </a:r>
            </a:p>
          </p:txBody>
        </p:sp>
        <p:sp>
          <p:nvSpPr>
            <p:cNvPr id="51" name="Rectangle 50">
              <a:extLst>
                <a:ext uri="{FF2B5EF4-FFF2-40B4-BE49-F238E27FC236}">
                  <a16:creationId xmlns:a16="http://schemas.microsoft.com/office/drawing/2014/main" id="{B09EB2E5-4C40-976D-201E-F39CE64A177E}"/>
                </a:ext>
              </a:extLst>
            </p:cNvPr>
            <p:cNvSpPr/>
            <p:nvPr/>
          </p:nvSpPr>
          <p:spPr>
            <a:xfrm>
              <a:off x="1102534" y="3937754"/>
              <a:ext cx="4870829" cy="2178805"/>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DCBED63C-7877-AF45-4451-0D981EA5F4B9}"/>
                </a:ext>
              </a:extLst>
            </p:cNvPr>
            <p:cNvSpPr/>
            <p:nvPr/>
          </p:nvSpPr>
          <p:spPr>
            <a:xfrm>
              <a:off x="1116258" y="3942967"/>
              <a:ext cx="4850094" cy="419185"/>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Heightened uncertainty driven by trade war and geopolitical tensions</a:t>
              </a:r>
            </a:p>
          </p:txBody>
        </p:sp>
        <p:graphicFrame>
          <p:nvGraphicFramePr>
            <p:cNvPr id="53" name="Chart 52">
              <a:extLst>
                <a:ext uri="{FF2B5EF4-FFF2-40B4-BE49-F238E27FC236}">
                  <a16:creationId xmlns:a16="http://schemas.microsoft.com/office/drawing/2014/main" id="{2149A8A9-28EB-593D-0334-EE7540A13C01}"/>
                </a:ext>
              </a:extLst>
            </p:cNvPr>
            <p:cNvGraphicFramePr>
              <a:graphicFrameLocks/>
            </p:cNvGraphicFramePr>
            <p:nvPr/>
          </p:nvGraphicFramePr>
          <p:xfrm>
            <a:off x="6224898" y="2102811"/>
            <a:ext cx="4890493" cy="1514312"/>
          </p:xfrm>
          <a:graphic>
            <a:graphicData uri="http://schemas.openxmlformats.org/drawingml/2006/chart">
              <c:chart xmlns:c="http://schemas.openxmlformats.org/drawingml/2006/chart" xmlns:r="http://schemas.openxmlformats.org/officeDocument/2006/relationships" r:id="rId3"/>
            </a:graphicData>
          </a:graphic>
        </p:graphicFrame>
        <p:pic>
          <p:nvPicPr>
            <p:cNvPr id="54" name="Picture 53">
              <a:extLst>
                <a:ext uri="{FF2B5EF4-FFF2-40B4-BE49-F238E27FC236}">
                  <a16:creationId xmlns:a16="http://schemas.microsoft.com/office/drawing/2014/main" id="{04DFE066-455F-7682-525E-0931320BFC85}"/>
                </a:ext>
              </a:extLst>
            </p:cNvPr>
            <p:cNvPicPr>
              <a:picLocks noChangeAspect="1"/>
            </p:cNvPicPr>
            <p:nvPr/>
          </p:nvPicPr>
          <p:blipFill>
            <a:blip r:embed="rId4">
              <a:alphaModFix/>
              <a:biLevel thresh="75000"/>
            </a:blip>
            <a:stretch>
              <a:fillRect/>
            </a:stretch>
          </p:blipFill>
          <p:spPr>
            <a:xfrm>
              <a:off x="6317924" y="3541851"/>
              <a:ext cx="4757818" cy="293232"/>
            </a:xfrm>
            <a:prstGeom prst="rect">
              <a:avLst/>
            </a:prstGeom>
          </p:spPr>
        </p:pic>
        <p:grpSp>
          <p:nvGrpSpPr>
            <p:cNvPr id="55" name="Group 54">
              <a:extLst>
                <a:ext uri="{FF2B5EF4-FFF2-40B4-BE49-F238E27FC236}">
                  <a16:creationId xmlns:a16="http://schemas.microsoft.com/office/drawing/2014/main" id="{5F99C2FA-4769-F760-AB6C-AF3991A4A1F2}"/>
                </a:ext>
              </a:extLst>
            </p:cNvPr>
            <p:cNvGrpSpPr/>
            <p:nvPr/>
          </p:nvGrpSpPr>
          <p:grpSpPr>
            <a:xfrm>
              <a:off x="1086724" y="4394956"/>
              <a:ext cx="5637763" cy="1746589"/>
              <a:chOff x="1086724" y="4394956"/>
              <a:chExt cx="5637763" cy="1746589"/>
            </a:xfrm>
          </p:grpSpPr>
          <p:pic>
            <p:nvPicPr>
              <p:cNvPr id="62" name="Picture 61">
                <a:extLst>
                  <a:ext uri="{FF2B5EF4-FFF2-40B4-BE49-F238E27FC236}">
                    <a16:creationId xmlns:a16="http://schemas.microsoft.com/office/drawing/2014/main" id="{BD8F19DF-D6EF-1939-191B-66EB81798A0E}"/>
                  </a:ext>
                </a:extLst>
              </p:cNvPr>
              <p:cNvPicPr>
                <a:picLocks noChangeAspect="1"/>
              </p:cNvPicPr>
              <p:nvPr/>
            </p:nvPicPr>
            <p:blipFill>
              <a:blip r:embed="rId5"/>
              <a:stretch>
                <a:fillRect/>
              </a:stretch>
            </p:blipFill>
            <p:spPr>
              <a:xfrm>
                <a:off x="1192644" y="4394956"/>
                <a:ext cx="4773708" cy="1488268"/>
              </a:xfrm>
              <a:prstGeom prst="rect">
                <a:avLst/>
              </a:prstGeom>
            </p:spPr>
          </p:pic>
          <p:sp>
            <p:nvSpPr>
              <p:cNvPr id="63" name="Text Placeholder 2">
                <a:extLst>
                  <a:ext uri="{FF2B5EF4-FFF2-40B4-BE49-F238E27FC236}">
                    <a16:creationId xmlns:a16="http://schemas.microsoft.com/office/drawing/2014/main" id="{843E30E6-0792-7765-D519-C99EE97FF92C}"/>
                  </a:ext>
                </a:extLst>
              </p:cNvPr>
              <p:cNvSpPr txBox="1">
                <a:spLocks/>
              </p:cNvSpPr>
              <p:nvPr/>
            </p:nvSpPr>
            <p:spPr>
              <a:xfrm>
                <a:off x="1278370" y="4405948"/>
                <a:ext cx="4687982" cy="134898"/>
              </a:xfrm>
              <a:prstGeom prst="rect">
                <a:avLst/>
              </a:prstGeom>
              <a:noFill/>
            </p:spPr>
            <p:txBody>
              <a:bodyPr lIns="91440" tIns="45720" rIns="91440" bIns="45720" anchor="t"/>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base" latinLnBrk="0" hangingPunct="1">
                  <a:lnSpc>
                    <a:spcPct val="90000"/>
                  </a:lnSpc>
                  <a:spcBef>
                    <a:spcPts val="1000"/>
                  </a:spcBef>
                  <a:spcAft>
                    <a:spcPct val="0"/>
                  </a:spcAft>
                  <a:buClrTx/>
                  <a:buSzTx/>
                  <a:buFont typeface="Arial"/>
                  <a:buNone/>
                  <a:tabLst/>
                  <a:defRPr/>
                </a:pPr>
                <a:r>
                  <a:rPr kumimoji="0" lang="en-US" sz="1200" b="1" i="0" u="none" strike="noStrike" kern="1200" cap="none" spc="0" normalizeH="0" baseline="0" noProof="0" dirty="0">
                    <a:ln>
                      <a:noFill/>
                    </a:ln>
                    <a:solidFill>
                      <a:srgbClr val="B71D37">
                        <a:lumMod val="75000"/>
                      </a:srgbClr>
                    </a:solidFill>
                    <a:effectLst/>
                    <a:uLnTx/>
                    <a:uFillTx/>
                    <a:latin typeface="Arial Narrow"/>
                    <a:ea typeface="+mn-ea"/>
                    <a:cs typeface="Arial"/>
                    <a:sym typeface="Trebuchet MS" panose="020B0603020202020204" pitchFamily="34" charset="0"/>
                  </a:rPr>
                  <a:t>WORLD UNCERTAINTY INDEX</a:t>
                </a:r>
                <a:endParaRPr kumimoji="0" lang="en-US" sz="1200" b="1" i="0" u="none" strike="noStrike" kern="1200" cap="none" spc="0" normalizeH="0" baseline="0" noProof="0" dirty="0">
                  <a:ln>
                    <a:noFill/>
                  </a:ln>
                  <a:solidFill>
                    <a:srgbClr val="B71D37">
                      <a:lumMod val="75000"/>
                    </a:srgbClr>
                  </a:solidFill>
                  <a:effectLst/>
                  <a:uLnTx/>
                  <a:uFillTx/>
                  <a:latin typeface="Arial Narrow"/>
                  <a:ea typeface="+mn-ea"/>
                  <a:cs typeface="Arial"/>
                </a:endParaRPr>
              </a:p>
              <a:p>
                <a:pPr marL="0" marR="0" lvl="0" indent="0" algn="l" defTabSz="914354" rtl="0" eaLnBrk="1" fontAlgn="base" latinLnBrk="0" hangingPunct="1">
                  <a:lnSpc>
                    <a:spcPct val="90000"/>
                  </a:lnSpc>
                  <a:spcBef>
                    <a:spcPts val="1000"/>
                  </a:spcBef>
                  <a:spcAft>
                    <a:spcPct val="0"/>
                  </a:spcAft>
                  <a:buClrTx/>
                  <a:buSzTx/>
                  <a:buFont typeface="Arial"/>
                  <a:buNone/>
                  <a:tabLst/>
                  <a:defRPr/>
                </a:pPr>
                <a:endParaRPr kumimoji="0" lang="nl-NL" sz="1200" b="1" i="0" u="none" strike="noStrike" kern="1200" cap="none" spc="0" normalizeH="0" baseline="0" noProof="0">
                  <a:ln>
                    <a:noFill/>
                  </a:ln>
                  <a:solidFill>
                    <a:srgbClr val="FFC000"/>
                  </a:solidFill>
                  <a:effectLst/>
                  <a:uLnTx/>
                  <a:uFillTx/>
                  <a:latin typeface="Arial Narrow" panose="020B060602020203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2084A54C-6BA1-687F-88CE-75327F2D22C5}"/>
                  </a:ext>
                </a:extLst>
              </p:cNvPr>
              <p:cNvSpPr txBox="1"/>
              <p:nvPr/>
            </p:nvSpPr>
            <p:spPr>
              <a:xfrm>
                <a:off x="1086724" y="5772213"/>
                <a:ext cx="56377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Q1’90</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Q3’93</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Q1’97</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Q3’00</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Q1’04</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Q3’07</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Q1’11</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Q3’14</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Q1’18</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Q1’21</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Q2’25</a:t>
                </a:r>
                <a:r>
                  <a:rPr kumimoji="0" lang="fr-FR" sz="1800" b="0" i="0" u="none" strike="noStrike" kern="1200" cap="none" spc="0" normalizeH="0" baseline="0" noProof="0" dirty="0">
                    <a:ln>
                      <a:noFill/>
                    </a:ln>
                    <a:solidFill>
                      <a:srgbClr val="152044"/>
                    </a:solidFill>
                    <a:effectLst/>
                    <a:uLnTx/>
                    <a:uFillTx/>
                    <a:latin typeface="Arial" panose="020B0604020202020204"/>
                    <a:ea typeface="+mn-ea"/>
                    <a:cs typeface="+mn-cs"/>
                  </a:rPr>
                  <a:t> </a:t>
                </a:r>
                <a:endParaRPr kumimoji="0" lang="en-ZA" sz="1800" b="0" i="0" u="none" strike="noStrike" kern="1200" cap="none" spc="0" normalizeH="0" baseline="0" noProof="0" dirty="0">
                  <a:ln>
                    <a:noFill/>
                  </a:ln>
                  <a:solidFill>
                    <a:srgbClr val="152044"/>
                  </a:solidFill>
                  <a:effectLst/>
                  <a:uLnTx/>
                  <a:uFillTx/>
                  <a:latin typeface="Arial" panose="020B0604020202020204"/>
                  <a:ea typeface="+mn-ea"/>
                  <a:cs typeface="+mn-cs"/>
                </a:endParaRPr>
              </a:p>
            </p:txBody>
          </p:sp>
        </p:grpSp>
        <p:grpSp>
          <p:nvGrpSpPr>
            <p:cNvPr id="56" name="Group 55">
              <a:extLst>
                <a:ext uri="{FF2B5EF4-FFF2-40B4-BE49-F238E27FC236}">
                  <a16:creationId xmlns:a16="http://schemas.microsoft.com/office/drawing/2014/main" id="{E6F5F72E-ABEE-8454-5543-C66EC5298F97}"/>
                </a:ext>
              </a:extLst>
            </p:cNvPr>
            <p:cNvGrpSpPr/>
            <p:nvPr/>
          </p:nvGrpSpPr>
          <p:grpSpPr>
            <a:xfrm>
              <a:off x="6216166" y="3933589"/>
              <a:ext cx="5003792" cy="2190986"/>
              <a:chOff x="6216166" y="3933589"/>
              <a:chExt cx="5003792" cy="2190986"/>
            </a:xfrm>
          </p:grpSpPr>
          <p:sp>
            <p:nvSpPr>
              <p:cNvPr id="57" name="Rectangle 56">
                <a:extLst>
                  <a:ext uri="{FF2B5EF4-FFF2-40B4-BE49-F238E27FC236}">
                    <a16:creationId xmlns:a16="http://schemas.microsoft.com/office/drawing/2014/main" id="{26DBA57E-3F56-0695-C673-526C9BB82AE8}"/>
                  </a:ext>
                </a:extLst>
              </p:cNvPr>
              <p:cNvSpPr/>
              <p:nvPr/>
            </p:nvSpPr>
            <p:spPr>
              <a:xfrm>
                <a:off x="6216166" y="3933589"/>
                <a:ext cx="4899135" cy="41918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Global insured losses growing at a long-term rate of 5-7%  annually</a:t>
                </a:r>
              </a:p>
            </p:txBody>
          </p:sp>
          <p:graphicFrame>
            <p:nvGraphicFramePr>
              <p:cNvPr id="58" name="Chart 57">
                <a:extLst>
                  <a:ext uri="{FF2B5EF4-FFF2-40B4-BE49-F238E27FC236}">
                    <a16:creationId xmlns:a16="http://schemas.microsoft.com/office/drawing/2014/main" id="{D6ACEE30-C8F5-70B2-BB25-42071E021A38}"/>
                  </a:ext>
                </a:extLst>
              </p:cNvPr>
              <p:cNvGraphicFramePr>
                <a:graphicFrameLocks/>
              </p:cNvGraphicFramePr>
              <p:nvPr/>
            </p:nvGraphicFramePr>
            <p:xfrm>
              <a:off x="6224898" y="4359276"/>
              <a:ext cx="4995060" cy="1765299"/>
            </p:xfrm>
            <a:graphic>
              <a:graphicData uri="http://schemas.openxmlformats.org/drawingml/2006/chart">
                <c:chart xmlns:c="http://schemas.openxmlformats.org/drawingml/2006/chart" xmlns:r="http://schemas.openxmlformats.org/officeDocument/2006/relationships" r:id="rId6"/>
              </a:graphicData>
            </a:graphic>
          </p:graphicFrame>
          <p:sp>
            <p:nvSpPr>
              <p:cNvPr id="59" name="TextBox 58">
                <a:extLst>
                  <a:ext uri="{FF2B5EF4-FFF2-40B4-BE49-F238E27FC236}">
                    <a16:creationId xmlns:a16="http://schemas.microsoft.com/office/drawing/2014/main" id="{622B0954-B9EC-DFC8-5D28-DC4E18A2CAA9}"/>
                  </a:ext>
                </a:extLst>
              </p:cNvPr>
              <p:cNvSpPr txBox="1"/>
              <p:nvPr/>
            </p:nvSpPr>
            <p:spPr>
              <a:xfrm>
                <a:off x="7051284" y="4519306"/>
                <a:ext cx="1525159" cy="2308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52044"/>
                    </a:solidFill>
                    <a:effectLst/>
                    <a:uLnTx/>
                    <a:uFillTx/>
                    <a:latin typeface="Arial" panose="020B0604020202020204"/>
                    <a:ea typeface="+mn-ea"/>
                    <a:cs typeface="+mn-cs"/>
                  </a:rPr>
                  <a:t>Earthquakes: Japan &amp; NZ</a:t>
                </a:r>
                <a:endParaRPr kumimoji="0" lang="en-ZA" sz="900" b="0" i="0" u="none" strike="noStrike" kern="1200" cap="none" spc="0" normalizeH="0" baseline="0" noProof="0" dirty="0">
                  <a:ln>
                    <a:noFill/>
                  </a:ln>
                  <a:solidFill>
                    <a:srgbClr val="152044"/>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903CD47C-CE31-FEBD-6654-8896E544B3A5}"/>
                  </a:ext>
                </a:extLst>
              </p:cNvPr>
              <p:cNvSpPr txBox="1"/>
              <p:nvPr/>
            </p:nvSpPr>
            <p:spPr>
              <a:xfrm>
                <a:off x="10219566" y="4560276"/>
                <a:ext cx="856176" cy="2308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52044"/>
                    </a:solidFill>
                    <a:effectLst/>
                    <a:uLnTx/>
                    <a:uFillTx/>
                    <a:latin typeface="Arial" panose="020B0604020202020204"/>
                    <a:ea typeface="+mn-ea"/>
                    <a:cs typeface="+mn-cs"/>
                  </a:rPr>
                  <a:t>Wildfires: US</a:t>
                </a:r>
                <a:endParaRPr kumimoji="0" lang="en-ZA" sz="900" b="0" i="0" u="none" strike="noStrike" kern="1200" cap="none" spc="0" normalizeH="0" baseline="0" noProof="0" dirty="0">
                  <a:ln>
                    <a:noFill/>
                  </a:ln>
                  <a:solidFill>
                    <a:srgbClr val="152044"/>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E7FC7410-687F-34BF-36FF-14B9EE238644}"/>
                  </a:ext>
                </a:extLst>
              </p:cNvPr>
              <p:cNvSpPr txBox="1"/>
              <p:nvPr/>
            </p:nvSpPr>
            <p:spPr>
              <a:xfrm>
                <a:off x="7340775" y="4940747"/>
                <a:ext cx="1193626" cy="2308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52044"/>
                    </a:solidFill>
                    <a:effectLst/>
                    <a:uLnTx/>
                    <a:uFillTx/>
                    <a:latin typeface="Arial" panose="020B0604020202020204"/>
                    <a:ea typeface="+mn-ea"/>
                    <a:cs typeface="+mn-cs"/>
                  </a:rPr>
                  <a:t>Earthquake: Chile</a:t>
                </a:r>
                <a:endParaRPr kumimoji="0" lang="en-ZA" sz="900" b="0" i="0" u="none" strike="noStrike" kern="1200" cap="none" spc="0" normalizeH="0" baseline="0" noProof="0" dirty="0">
                  <a:ln>
                    <a:noFill/>
                  </a:ln>
                  <a:solidFill>
                    <a:srgbClr val="152044"/>
                  </a:solidFill>
                  <a:effectLst/>
                  <a:uLnTx/>
                  <a:uFillTx/>
                  <a:latin typeface="Arial" panose="020B0604020202020204"/>
                  <a:ea typeface="+mn-ea"/>
                  <a:cs typeface="+mn-cs"/>
                </a:endParaRPr>
              </a:p>
            </p:txBody>
          </p:sp>
        </p:grpSp>
      </p:grpSp>
      <p:sp>
        <p:nvSpPr>
          <p:cNvPr id="70" name="ee4pFootnotes">
            <a:extLst>
              <a:ext uri="{FF2B5EF4-FFF2-40B4-BE49-F238E27FC236}">
                <a16:creationId xmlns:a16="http://schemas.microsoft.com/office/drawing/2014/main" id="{E0CA064F-E1DF-E02B-E826-E2348273299F}"/>
              </a:ext>
            </a:extLst>
          </p:cNvPr>
          <p:cNvSpPr>
            <a:spLocks noGrp="1" noChangeArrowheads="1"/>
          </p:cNvSpPr>
          <p:nvPr>
            <p:ph type="body" sz="quarter" idx="15"/>
          </p:nvPr>
        </p:nvSpPr>
        <p:spPr bwMode="auto">
          <a:xfrm>
            <a:off x="848542" y="6490307"/>
            <a:ext cx="984579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lvl="0">
              <a:lnSpc>
                <a:spcPct val="90000"/>
              </a:lnSpc>
              <a:defRPr/>
            </a:pPr>
            <a:r>
              <a:rPr kumimoji="0" lang="en-US" sz="1000" b="0" i="0" u="none" strike="noStrike" kern="1200" cap="none" spc="0" normalizeH="0" baseline="0" noProof="0" dirty="0">
                <a:ln>
                  <a:noFill/>
                </a:ln>
                <a:solidFill>
                  <a:srgbClr val="231F20"/>
                </a:solidFill>
                <a:effectLst/>
                <a:uLnTx/>
                <a:uFillTx/>
                <a:latin typeface="Arial"/>
                <a:ea typeface="+mn-ea"/>
                <a:cs typeface="Arial"/>
              </a:rPr>
              <a:t>Source: IMF; </a:t>
            </a:r>
            <a:r>
              <a:rPr lang="en-US" sz="1000" dirty="0">
                <a:solidFill>
                  <a:srgbClr val="231F20"/>
                </a:solidFill>
                <a:latin typeface="Arial"/>
                <a:cs typeface="Arial"/>
              </a:rPr>
              <a:t>Swiss Re Institute</a:t>
            </a:r>
            <a:r>
              <a:rPr kumimoji="0" lang="en-US" sz="1000" b="0" i="0" u="none" strike="noStrike" kern="1200" cap="none" spc="0" normalizeH="0" baseline="0" noProof="0" dirty="0">
                <a:ln>
                  <a:noFill/>
                </a:ln>
                <a:solidFill>
                  <a:srgbClr val="231F20"/>
                </a:solidFill>
                <a:effectLst/>
                <a:uLnTx/>
                <a:uFillTx/>
                <a:latin typeface="Arial"/>
                <a:ea typeface="+mn-ea"/>
                <a:cs typeface="Arial"/>
              </a:rPr>
              <a:t>, </a:t>
            </a:r>
            <a:r>
              <a:rPr lang="en-US" sz="1000" dirty="0">
                <a:solidFill>
                  <a:srgbClr val="231F20"/>
                </a:solidFill>
                <a:cs typeface="Arial"/>
              </a:rPr>
              <a:t>Marsh Global Insurance Index, Ahir, H, N Bloom, and D Furceri (2022), “World Uncertainty Index”, NBER Working Paper</a:t>
            </a:r>
            <a:endParaRPr kumimoji="0" lang="en-US" sz="1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854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ED4B-81F7-8A54-B7D9-7C9E0E3A1C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50183DA-4789-EB98-1A64-5355ED15A9B8}"/>
              </a:ext>
            </a:extLst>
          </p:cNvPr>
          <p:cNvSpPr>
            <a:spLocks noGrp="1"/>
          </p:cNvSpPr>
          <p:nvPr>
            <p:ph type="body" sz="quarter" idx="11"/>
          </p:nvPr>
        </p:nvSpPr>
        <p:spPr>
          <a:xfrm>
            <a:off x="638175" y="383822"/>
            <a:ext cx="10929938" cy="993422"/>
          </a:xfrm>
        </p:spPr>
        <p:txBody>
          <a:bodyPr vert="horz" lIns="91440" tIns="45720" rIns="91440" bIns="45720" rtlCol="0" anchor="t">
            <a:normAutofit/>
          </a:bodyPr>
          <a:lstStyle/>
          <a:p>
            <a:pPr>
              <a:lnSpc>
                <a:spcPct val="100000"/>
              </a:lnSpc>
              <a:spcBef>
                <a:spcPts val="0"/>
              </a:spcBef>
            </a:pPr>
            <a:r>
              <a:rPr lang="en-US" sz="2600" dirty="0">
                <a:latin typeface="Arial"/>
                <a:cs typeface="Arial"/>
              </a:rPr>
              <a:t>SA economy remains constrained by structural and socioeconomic challenges. The US tariffs are expected to cause further strain</a:t>
            </a:r>
          </a:p>
          <a:p>
            <a:pPr>
              <a:lnSpc>
                <a:spcPct val="100000"/>
              </a:lnSpc>
              <a:spcBef>
                <a:spcPts val="0"/>
              </a:spcBef>
            </a:pPr>
            <a:endParaRPr lang="en-ZA" sz="2600" dirty="0"/>
          </a:p>
        </p:txBody>
      </p:sp>
      <p:sp>
        <p:nvSpPr>
          <p:cNvPr id="70" name="ee4pFootnotes">
            <a:extLst>
              <a:ext uri="{FF2B5EF4-FFF2-40B4-BE49-F238E27FC236}">
                <a16:creationId xmlns:a16="http://schemas.microsoft.com/office/drawing/2014/main" id="{E0CF1B09-AE64-10F2-A565-C55B3864BBA0}"/>
              </a:ext>
            </a:extLst>
          </p:cNvPr>
          <p:cNvSpPr>
            <a:spLocks noGrp="1" noChangeArrowheads="1"/>
          </p:cNvSpPr>
          <p:nvPr>
            <p:ph type="body" sz="quarter" idx="15"/>
          </p:nvPr>
        </p:nvSpPr>
        <p:spPr bwMode="auto">
          <a:xfrm>
            <a:off x="710321" y="6505736"/>
            <a:ext cx="984579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lvl="0">
              <a:lnSpc>
                <a:spcPct val="90000"/>
              </a:lnSpc>
              <a:defRPr/>
            </a:pPr>
            <a:r>
              <a:rPr kumimoji="0" lang="en-US" sz="1000" b="0" i="0" u="none" strike="noStrike" kern="1200" cap="none" spc="0" normalizeH="0" baseline="0" noProof="0" dirty="0">
                <a:ln>
                  <a:noFill/>
                </a:ln>
                <a:solidFill>
                  <a:srgbClr val="231F20"/>
                </a:solidFill>
                <a:effectLst/>
                <a:uLnTx/>
                <a:uFillTx/>
                <a:latin typeface="Arial"/>
                <a:ea typeface="+mn-ea"/>
                <a:cs typeface="Arial"/>
              </a:rPr>
              <a:t>Source: Santam Insurance Barometer 2025, SARB </a:t>
            </a:r>
            <a:endParaRPr kumimoji="0" lang="en-US" sz="1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61884C4-B052-B6E3-61B8-65E296BDAEFC}"/>
              </a:ext>
            </a:extLst>
          </p:cNvPr>
          <p:cNvSpPr txBox="1"/>
          <p:nvPr/>
        </p:nvSpPr>
        <p:spPr>
          <a:xfrm>
            <a:off x="1655073" y="1901861"/>
            <a:ext cx="6089417" cy="839783"/>
          </a:xfrm>
          <a:prstGeom prst="roundRect">
            <a:avLst>
              <a:gd name="adj" fmla="val 6968"/>
            </a:avLst>
          </a:prstGeom>
          <a:solidFill>
            <a:schemeClr val="bg1"/>
          </a:solidFill>
          <a:ln w="15875">
            <a:solidFill>
              <a:schemeClr val="tx1"/>
            </a:solidFill>
          </a:ln>
        </p:spPr>
        <p:txBody>
          <a:bodyPr wrap="square" lIns="72000" tIns="36000" rIns="72000" bIns="36000" rtlCol="0" anchor="ctr" anchorCtr="0">
            <a:noAutofit/>
          </a:bodyPr>
          <a:lstStyle/>
          <a:p>
            <a:pPr>
              <a:spcAft>
                <a:spcPts val="800"/>
              </a:spcAft>
              <a:defRPr/>
            </a:pPr>
            <a:r>
              <a:rPr lang="en-US" sz="1600" dirty="0">
                <a:solidFill>
                  <a:srgbClr val="001F5B"/>
                </a:solidFill>
                <a:latin typeface="Arial" panose="020B0604020202020204"/>
              </a:rPr>
              <a:t>Rising frequency </a:t>
            </a:r>
            <a:r>
              <a:rPr kumimoji="0" lang="en-US" sz="1600" b="0" i="0" u="none" strike="noStrike" kern="1200" cap="none" spc="0" normalizeH="0" baseline="0" noProof="0" dirty="0">
                <a:ln>
                  <a:noFill/>
                </a:ln>
                <a:solidFill>
                  <a:srgbClr val="001F5B"/>
                </a:solidFill>
                <a:effectLst/>
                <a:uLnTx/>
                <a:uFillTx/>
                <a:latin typeface="Arial" panose="020B0604020202020204"/>
                <a:ea typeface="+mn-ea"/>
                <a:cs typeface="+mn-cs"/>
              </a:rPr>
              <a:t>and </a:t>
            </a:r>
            <a:r>
              <a:rPr lang="en-US" sz="1600" dirty="0">
                <a:solidFill>
                  <a:srgbClr val="001F5B"/>
                </a:solidFill>
                <a:latin typeface="Arial" panose="020B0604020202020204"/>
              </a:rPr>
              <a:t>severity of weather events</a:t>
            </a:r>
            <a:endParaRPr lang="en-US" dirty="0">
              <a:solidFill>
                <a:srgbClr val="001F5B"/>
              </a:solidFill>
              <a:ea typeface="+mn-ea"/>
              <a:cs typeface="+mn-cs"/>
            </a:endParaRPr>
          </a:p>
        </p:txBody>
      </p:sp>
      <p:sp>
        <p:nvSpPr>
          <p:cNvPr id="6" name="TextBox 5">
            <a:extLst>
              <a:ext uri="{FF2B5EF4-FFF2-40B4-BE49-F238E27FC236}">
                <a16:creationId xmlns:a16="http://schemas.microsoft.com/office/drawing/2014/main" id="{24630ADB-B535-328E-A297-446FCF745C9D}"/>
              </a:ext>
            </a:extLst>
          </p:cNvPr>
          <p:cNvSpPr txBox="1"/>
          <p:nvPr/>
        </p:nvSpPr>
        <p:spPr>
          <a:xfrm>
            <a:off x="1655073" y="2950608"/>
            <a:ext cx="6089417" cy="839783"/>
          </a:xfrm>
          <a:prstGeom prst="roundRect">
            <a:avLst>
              <a:gd name="adj" fmla="val 6968"/>
            </a:avLst>
          </a:prstGeom>
          <a:solidFill>
            <a:schemeClr val="bg1"/>
          </a:solidFill>
          <a:ln w="15875">
            <a:solidFill>
              <a:schemeClr val="tx1"/>
            </a:solidFill>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1F5B"/>
                </a:solidFill>
                <a:effectLst/>
                <a:uLnTx/>
                <a:uFillTx/>
                <a:latin typeface="Arial" panose="020B0604020202020204"/>
                <a:ea typeface="+mn-ea"/>
                <a:cs typeface="+mn-cs"/>
              </a:rPr>
              <a:t>Crime and societal issues, including rising cyber attacks</a:t>
            </a:r>
          </a:p>
        </p:txBody>
      </p:sp>
      <p:pic>
        <p:nvPicPr>
          <p:cNvPr id="7" name="Picture 6">
            <a:extLst>
              <a:ext uri="{FF2B5EF4-FFF2-40B4-BE49-F238E27FC236}">
                <a16:creationId xmlns:a16="http://schemas.microsoft.com/office/drawing/2014/main" id="{E8861056-0B76-48C8-2D36-5BB76436364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832413" y="1922623"/>
            <a:ext cx="3256137" cy="3918959"/>
          </a:xfrm>
          <a:prstGeom prst="rect">
            <a:avLst/>
          </a:prstGeom>
          <a:ln>
            <a:solidFill>
              <a:schemeClr val="tx1"/>
            </a:solidFill>
          </a:ln>
        </p:spPr>
      </p:pic>
      <p:sp>
        <p:nvSpPr>
          <p:cNvPr id="8" name="TextBox 7">
            <a:extLst>
              <a:ext uri="{FF2B5EF4-FFF2-40B4-BE49-F238E27FC236}">
                <a16:creationId xmlns:a16="http://schemas.microsoft.com/office/drawing/2014/main" id="{CDC534DF-144C-3BE3-F279-D217C1E15379}"/>
              </a:ext>
            </a:extLst>
          </p:cNvPr>
          <p:cNvSpPr txBox="1"/>
          <p:nvPr/>
        </p:nvSpPr>
        <p:spPr>
          <a:xfrm>
            <a:off x="1655073" y="3976204"/>
            <a:ext cx="6089417" cy="839783"/>
          </a:xfrm>
          <a:prstGeom prst="roundRect">
            <a:avLst>
              <a:gd name="adj" fmla="val 6968"/>
            </a:avLst>
          </a:prstGeom>
          <a:solidFill>
            <a:schemeClr val="bg1"/>
          </a:solidFill>
          <a:ln w="15875">
            <a:solidFill>
              <a:schemeClr val="tx1"/>
            </a:solidFill>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1F5B"/>
                </a:solidFill>
                <a:effectLst/>
                <a:uLnTx/>
                <a:uFillTx/>
                <a:latin typeface="Arial" panose="020B0604020202020204"/>
                <a:ea typeface="+mn-ea"/>
                <a:cs typeface="+mn-cs"/>
              </a:rPr>
              <a:t>Widespread impacts of deteriorating infrastructure (Municipal infrastructure, road, rail, water)</a:t>
            </a:r>
          </a:p>
        </p:txBody>
      </p:sp>
      <p:sp>
        <p:nvSpPr>
          <p:cNvPr id="9" name="TextBox 8">
            <a:extLst>
              <a:ext uri="{FF2B5EF4-FFF2-40B4-BE49-F238E27FC236}">
                <a16:creationId xmlns:a16="http://schemas.microsoft.com/office/drawing/2014/main" id="{284558A2-A7E2-D209-A405-C5AF1CC8B411}"/>
              </a:ext>
            </a:extLst>
          </p:cNvPr>
          <p:cNvSpPr txBox="1"/>
          <p:nvPr/>
        </p:nvSpPr>
        <p:spPr>
          <a:xfrm>
            <a:off x="1655073" y="5001800"/>
            <a:ext cx="6089417" cy="839783"/>
          </a:xfrm>
          <a:prstGeom prst="roundRect">
            <a:avLst>
              <a:gd name="adj" fmla="val 6968"/>
            </a:avLst>
          </a:prstGeom>
          <a:solidFill>
            <a:schemeClr val="bg1"/>
          </a:solidFill>
          <a:ln w="15875">
            <a:solidFill>
              <a:schemeClr val="tx1"/>
            </a:solidFill>
          </a:ln>
        </p:spPr>
        <p:txBody>
          <a:bodyPr wrap="square" lIns="72000" tIns="36000" rIns="72000" bIns="36000" rtlCol="0" anchor="ctr" anchorCtr="0">
            <a:noAutofit/>
          </a:bodyPr>
          <a:lstStyle/>
          <a:p>
            <a:pPr>
              <a:spcAft>
                <a:spcPts val="800"/>
              </a:spcAft>
              <a:defRPr/>
            </a:pPr>
            <a:r>
              <a:rPr lang="en-US" sz="1600" dirty="0">
                <a:solidFill>
                  <a:srgbClr val="001F5B"/>
                </a:solidFill>
                <a:latin typeface="Arial" panose="020B0604020202020204"/>
              </a:rPr>
              <a:t>Economic pressures: Low economic growth in South Africa alongside persistent high unemployment and deteriorating business confidence</a:t>
            </a:r>
            <a:endParaRPr kumimoji="0" lang="en-US" sz="1600" b="0" i="0" u="none" strike="noStrike" kern="1200" cap="none" spc="0" normalizeH="0" baseline="0" noProof="0" dirty="0">
              <a:ln>
                <a:noFill/>
              </a:ln>
              <a:solidFill>
                <a:srgbClr val="001F5B"/>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76BDF867-4418-6CF5-80A4-84EC5421BC4D}"/>
              </a:ext>
            </a:extLst>
          </p:cNvPr>
          <p:cNvGrpSpPr/>
          <p:nvPr/>
        </p:nvGrpSpPr>
        <p:grpSpPr>
          <a:xfrm>
            <a:off x="638175" y="3949572"/>
            <a:ext cx="858503" cy="839783"/>
            <a:chOff x="1119450" y="984220"/>
            <a:chExt cx="2193755" cy="1974749"/>
          </a:xfrm>
        </p:grpSpPr>
        <p:sp>
          <p:nvSpPr>
            <p:cNvPr id="17" name="Oval 16">
              <a:extLst>
                <a:ext uri="{FF2B5EF4-FFF2-40B4-BE49-F238E27FC236}">
                  <a16:creationId xmlns:a16="http://schemas.microsoft.com/office/drawing/2014/main" id="{70ED8AA8-5CA2-9F27-0018-2B61242E5B56}"/>
                </a:ext>
              </a:extLst>
            </p:cNvPr>
            <p:cNvSpPr/>
            <p:nvPr/>
          </p:nvSpPr>
          <p:spPr>
            <a:xfrm>
              <a:off x="1119450" y="984220"/>
              <a:ext cx="2193755" cy="197474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 name="Graphic 17" descr="Fork In Road outline">
              <a:extLst>
                <a:ext uri="{FF2B5EF4-FFF2-40B4-BE49-F238E27FC236}">
                  <a16:creationId xmlns:a16="http://schemas.microsoft.com/office/drawing/2014/main" id="{8AB710C7-5A25-28D8-1282-D473FD4D1C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8875" y="1316139"/>
              <a:ext cx="1417166" cy="1306547"/>
            </a:xfrm>
            <a:prstGeom prst="rect">
              <a:avLst/>
            </a:prstGeom>
          </p:spPr>
        </p:pic>
      </p:grpSp>
      <p:grpSp>
        <p:nvGrpSpPr>
          <p:cNvPr id="31" name="Group 30">
            <a:extLst>
              <a:ext uri="{FF2B5EF4-FFF2-40B4-BE49-F238E27FC236}">
                <a16:creationId xmlns:a16="http://schemas.microsoft.com/office/drawing/2014/main" id="{A965B58F-F63F-5C9A-BFA9-1B4A868B57E3}"/>
              </a:ext>
            </a:extLst>
          </p:cNvPr>
          <p:cNvGrpSpPr/>
          <p:nvPr/>
        </p:nvGrpSpPr>
        <p:grpSpPr>
          <a:xfrm>
            <a:off x="638174" y="5007583"/>
            <a:ext cx="858503" cy="839783"/>
            <a:chOff x="2630160" y="5639245"/>
            <a:chExt cx="858503" cy="839783"/>
          </a:xfrm>
        </p:grpSpPr>
        <p:sp>
          <p:nvSpPr>
            <p:cNvPr id="29" name="Oval 28">
              <a:extLst>
                <a:ext uri="{FF2B5EF4-FFF2-40B4-BE49-F238E27FC236}">
                  <a16:creationId xmlns:a16="http://schemas.microsoft.com/office/drawing/2014/main" id="{E4141478-8224-6F2D-BEC9-258A7D91B00C}"/>
                </a:ext>
              </a:extLst>
            </p:cNvPr>
            <p:cNvSpPr/>
            <p:nvPr/>
          </p:nvSpPr>
          <p:spPr>
            <a:xfrm>
              <a:off x="2630160" y="5639245"/>
              <a:ext cx="858503" cy="839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2" name="Graphic 21" descr="Wallet outline">
              <a:extLst>
                <a:ext uri="{FF2B5EF4-FFF2-40B4-BE49-F238E27FC236}">
                  <a16:creationId xmlns:a16="http://schemas.microsoft.com/office/drawing/2014/main" id="{A991FD9B-7C59-F39B-E1B9-3C9B922BC8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1054" y="5743005"/>
              <a:ext cx="791698" cy="680127"/>
            </a:xfrm>
            <a:prstGeom prst="rect">
              <a:avLst/>
            </a:prstGeom>
          </p:spPr>
        </p:pic>
      </p:grpSp>
      <p:grpSp>
        <p:nvGrpSpPr>
          <p:cNvPr id="27" name="Group 26">
            <a:extLst>
              <a:ext uri="{FF2B5EF4-FFF2-40B4-BE49-F238E27FC236}">
                <a16:creationId xmlns:a16="http://schemas.microsoft.com/office/drawing/2014/main" id="{875730F3-875F-54AB-FCDE-8C66EBC7C470}"/>
              </a:ext>
            </a:extLst>
          </p:cNvPr>
          <p:cNvGrpSpPr/>
          <p:nvPr/>
        </p:nvGrpSpPr>
        <p:grpSpPr>
          <a:xfrm>
            <a:off x="638175" y="1935980"/>
            <a:ext cx="858503" cy="765091"/>
            <a:chOff x="638175" y="4879287"/>
            <a:chExt cx="858503" cy="677698"/>
          </a:xfrm>
        </p:grpSpPr>
        <p:sp>
          <p:nvSpPr>
            <p:cNvPr id="25" name="Oval 24">
              <a:extLst>
                <a:ext uri="{FF2B5EF4-FFF2-40B4-BE49-F238E27FC236}">
                  <a16:creationId xmlns:a16="http://schemas.microsoft.com/office/drawing/2014/main" id="{F8076A4A-95EC-3A28-D51E-6A363478C72F}"/>
                </a:ext>
              </a:extLst>
            </p:cNvPr>
            <p:cNvSpPr/>
            <p:nvPr/>
          </p:nvSpPr>
          <p:spPr>
            <a:xfrm>
              <a:off x="638175" y="4879287"/>
              <a:ext cx="858503" cy="63744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3" name="Graphic 22" descr="Rain outline">
              <a:extLst>
                <a:ext uri="{FF2B5EF4-FFF2-40B4-BE49-F238E27FC236}">
                  <a16:creationId xmlns:a16="http://schemas.microsoft.com/office/drawing/2014/main" id="{E6CFCA2E-BA03-BBA0-516A-3EEB96199B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2633" y="4890862"/>
              <a:ext cx="666123" cy="666123"/>
            </a:xfrm>
            <a:prstGeom prst="rect">
              <a:avLst/>
            </a:prstGeom>
          </p:spPr>
        </p:pic>
      </p:grpSp>
      <p:grpSp>
        <p:nvGrpSpPr>
          <p:cNvPr id="35" name="Group 34">
            <a:extLst>
              <a:ext uri="{FF2B5EF4-FFF2-40B4-BE49-F238E27FC236}">
                <a16:creationId xmlns:a16="http://schemas.microsoft.com/office/drawing/2014/main" id="{F774C397-652A-1005-CDE7-045E59EE2AAE}"/>
              </a:ext>
            </a:extLst>
          </p:cNvPr>
          <p:cNvGrpSpPr/>
          <p:nvPr/>
        </p:nvGrpSpPr>
        <p:grpSpPr>
          <a:xfrm>
            <a:off x="638174" y="2875750"/>
            <a:ext cx="858503" cy="839783"/>
            <a:chOff x="638174" y="2830732"/>
            <a:chExt cx="858503" cy="839783"/>
          </a:xfrm>
        </p:grpSpPr>
        <p:sp>
          <p:nvSpPr>
            <p:cNvPr id="33" name="Oval 32">
              <a:extLst>
                <a:ext uri="{FF2B5EF4-FFF2-40B4-BE49-F238E27FC236}">
                  <a16:creationId xmlns:a16="http://schemas.microsoft.com/office/drawing/2014/main" id="{5FCBC2E3-AD19-F874-676E-0D6862915164}"/>
                </a:ext>
              </a:extLst>
            </p:cNvPr>
            <p:cNvSpPr/>
            <p:nvPr/>
          </p:nvSpPr>
          <p:spPr>
            <a:xfrm>
              <a:off x="638174" y="2830732"/>
              <a:ext cx="858503" cy="839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Graphic 13" descr="Jail outline">
              <a:extLst>
                <a:ext uri="{FF2B5EF4-FFF2-40B4-BE49-F238E27FC236}">
                  <a16:creationId xmlns:a16="http://schemas.microsoft.com/office/drawing/2014/main" id="{20B28237-10E8-357E-F2BA-6C3EDFD6FE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34" y="3001615"/>
              <a:ext cx="517320" cy="517320"/>
            </a:xfrm>
            <a:prstGeom prst="rect">
              <a:avLst/>
            </a:prstGeom>
          </p:spPr>
        </p:pic>
      </p:grpSp>
    </p:spTree>
    <p:extLst>
      <p:ext uri="{BB962C8B-B14F-4D97-AF65-F5344CB8AC3E}">
        <p14:creationId xmlns:p14="http://schemas.microsoft.com/office/powerpoint/2010/main" val="2581663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1"/>
  <p:tag name="EE4P_MAPWIZARD" val="Eastern Cap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MAPWIZARD_ID" val="NC"/>
  <p:tag name="EE4P_MAPWIZARD_HEADINGS" val="Admin 1"/>
  <p:tag name="EE4P_MAPWIZARD" val="Northern Cape"/>
</p:tagLst>
</file>

<file path=ppt/tags/tag3.xml><?xml version="1.0" encoding="utf-8"?>
<p:tagLst xmlns:a="http://schemas.openxmlformats.org/drawingml/2006/main" xmlns:r="http://schemas.openxmlformats.org/officeDocument/2006/relationships" xmlns:p="http://schemas.openxmlformats.org/presentationml/2006/main">
  <p:tag name="EE4P_MAPWIZARD_ID" val="WC"/>
  <p:tag name="EE4P_MAPWIZARD_HEADINGS" val="Admin 1"/>
  <p:tag name="EE4P_MAPWIZARD" val="Western Cape"/>
</p:tagLst>
</file>

<file path=ppt/tags/tag4.xml><?xml version="1.0" encoding="utf-8"?>
<p:tagLst xmlns:a="http://schemas.openxmlformats.org/drawingml/2006/main" xmlns:r="http://schemas.openxmlformats.org/officeDocument/2006/relationships" xmlns:p="http://schemas.openxmlformats.org/presentationml/2006/main">
  <p:tag name="EE4P_MAPWIZARD_ID" val="NW"/>
  <p:tag name="EE4P_MAPWIZARD_HEADINGS" val="Admin 1"/>
  <p:tag name="EE4P_MAPWIZARD" val="North West"/>
</p:tagLst>
</file>

<file path=ppt/tags/tag5.xml><?xml version="1.0" encoding="utf-8"?>
<p:tagLst xmlns:a="http://schemas.openxmlformats.org/drawingml/2006/main" xmlns:r="http://schemas.openxmlformats.org/officeDocument/2006/relationships" xmlns:p="http://schemas.openxmlformats.org/presentationml/2006/main">
  <p:tag name="EE4P_MAPWIZARD_ID" val="FS"/>
  <p:tag name="EE4P_MAPWIZARD_HEADINGS" val="Admin 1"/>
  <p:tag name="EE4P_MAPWIZARD" val="Orange Free State"/>
</p:tagLst>
</file>

<file path=ppt/tags/tag6.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1"/>
  <p:tag name="EE4P_MAPWIZARD" val="Gauteng"/>
</p:tagLst>
</file>

<file path=ppt/tags/tag7.xml><?xml version="1.0" encoding="utf-8"?>
<p:tagLst xmlns:a="http://schemas.openxmlformats.org/drawingml/2006/main" xmlns:r="http://schemas.openxmlformats.org/officeDocument/2006/relationships" xmlns:p="http://schemas.openxmlformats.org/presentationml/2006/main">
  <p:tag name="EE4P_MAPWIZARD_ID" val="MP"/>
  <p:tag name="EE4P_MAPWIZARD_HEADINGS" val="Admin 1"/>
  <p:tag name="EE4P_MAPWIZARD" val="Mpumalanga"/>
</p:tagLst>
</file>

<file path=ppt/tags/tag8.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1"/>
  <p:tag name="EE4P_MAPWIZARD" val="Limpopo"/>
</p:tagLst>
</file>

<file path=ppt/tags/tag9.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1"/>
  <p:tag name="EE4P_MAPWIZARD" val="KwaZulu-Natal"/>
</p:tagLst>
</file>

<file path=ppt/theme/theme1.xml><?xml version="1.0" encoding="utf-8"?>
<a:theme xmlns:a="http://schemas.openxmlformats.org/drawingml/2006/main" name="Office Theme">
  <a:themeElements>
    <a:clrScheme name="Custom 3">
      <a:dk1>
        <a:srgbClr val="152044"/>
      </a:dk1>
      <a:lt1>
        <a:srgbClr val="FFFFFF"/>
      </a:lt1>
      <a:dk2>
        <a:srgbClr val="FFC000"/>
      </a:dk2>
      <a:lt2>
        <a:srgbClr val="277EFC"/>
      </a:lt2>
      <a:accent1>
        <a:srgbClr val="FFD747"/>
      </a:accent1>
      <a:accent2>
        <a:srgbClr val="161C91"/>
      </a:accent2>
      <a:accent3>
        <a:srgbClr val="B71D37"/>
      </a:accent3>
      <a:accent4>
        <a:srgbClr val="F99C15"/>
      </a:accent4>
      <a:accent5>
        <a:srgbClr val="5DA047"/>
      </a:accent5>
      <a:accent6>
        <a:srgbClr val="1D9987"/>
      </a:accent6>
      <a:hlink>
        <a:srgbClr val="4848B5"/>
      </a:hlink>
      <a:folHlink>
        <a:srgbClr val="3C6C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EB98EC7E79649B82E8494E329CBE4" ma:contentTypeVersion="15" ma:contentTypeDescription="Create a new document." ma:contentTypeScope="" ma:versionID="f50accbfa50762f5d395b947e9523b40">
  <xsd:schema xmlns:xsd="http://www.w3.org/2001/XMLSchema" xmlns:xs="http://www.w3.org/2001/XMLSchema" xmlns:p="http://schemas.microsoft.com/office/2006/metadata/properties" xmlns:ns2="42e6b1da-3e0b-4594-90e2-bf186affe132" xmlns:ns3="134b02d8-26ad-4250-a401-062384c710ee" targetNamespace="http://schemas.microsoft.com/office/2006/metadata/properties" ma:root="true" ma:fieldsID="a787a11d527f488e1ba254c554ee031f" ns2:_="" ns3:_="">
    <xsd:import namespace="42e6b1da-3e0b-4594-90e2-bf186affe132"/>
    <xsd:import namespace="134b02d8-26ad-4250-a401-062384c710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6b1da-3e0b-4594-90e2-bf186affe1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43176c3-b806-4cc3-a7ee-e7bb9a571ff7}" ma:internalName="TaxCatchAll" ma:showField="CatchAllData" ma:web="42e6b1da-3e0b-4594-90e2-bf186affe1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4b02d8-26ad-4250-a401-062384c710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9560292-6f37-43d8-ae88-d91acd96e6c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iletype" ma:index="22" nillable="true" ma:displayName="File type" ma:format="Dropdown" ma:internalName="Filetype">
      <xsd:simpleType>
        <xsd:restriction base="dms:Choice">
          <xsd:enumeration value="Metadata"/>
          <xsd:enumeration value="Data"/>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4b02d8-26ad-4250-a401-062384c710ee">
      <Terms xmlns="http://schemas.microsoft.com/office/infopath/2007/PartnerControls"/>
    </lcf76f155ced4ddcb4097134ff3c332f>
    <TaxCatchAll xmlns="42e6b1da-3e0b-4594-90e2-bf186affe132" xsi:nil="true"/>
    <Filetype xmlns="134b02d8-26ad-4250-a401-062384c710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E4B4DF-4F95-4578-99EF-6C4CC081C720}">
  <ds:schemaRefs>
    <ds:schemaRef ds:uri="134b02d8-26ad-4250-a401-062384c710ee"/>
    <ds:schemaRef ds:uri="42e6b1da-3e0b-4594-90e2-bf186affe1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236CA7-5B6C-4AF0-B66B-D808FE5843B5}">
  <ds:schemaRefs>
    <ds:schemaRef ds:uri="134b02d8-26ad-4250-a401-062384c710ee"/>
    <ds:schemaRef ds:uri="http://purl.org/dc/terms/"/>
    <ds:schemaRef ds:uri="42e6b1da-3e0b-4594-90e2-bf186affe132"/>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5210EC4-79E2-4697-ABC0-9786457C417B}">
  <ds:schemaRefs>
    <ds:schemaRef ds:uri="http://schemas.microsoft.com/sharepoint/v3/contenttype/forms"/>
  </ds:schemaRefs>
</ds:datastoreItem>
</file>

<file path=docMetadata/LabelInfo.xml><?xml version="1.0" encoding="utf-8"?>
<clbl:labelList xmlns:clbl="http://schemas.microsoft.com/office/2020/mipLabelMetadata">
  <clbl:label id="{a053d4d7-54c9-4d58-989d-0fe020756234}" enabled="0" method="" siteId="{a053d4d7-54c9-4d58-989d-0fe020756234}" removed="1"/>
</clbl:labelList>
</file>

<file path=docProps/app.xml><?xml version="1.0" encoding="utf-8"?>
<Properties xmlns="http://schemas.openxmlformats.org/officeDocument/2006/extended-properties" xmlns:vt="http://schemas.openxmlformats.org/officeDocument/2006/docPropsVTypes">
  <TotalTime>6695</TotalTime>
  <Words>3943</Words>
  <Application>Microsoft Office PowerPoint</Application>
  <PresentationFormat>Widescreen</PresentationFormat>
  <Paragraphs>847</Paragraphs>
  <Slides>47</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Arial</vt:lpstr>
      <vt:lpstr>Arial Black</vt:lpstr>
      <vt:lpstr>Arial Narrow</vt:lpstr>
      <vt:lpstr>Arial,Sans-Serif</vt:lpstr>
      <vt:lpstr>Helvetica Now Text</vt:lpstr>
      <vt:lpstr>Poppins</vt:lpstr>
      <vt:lpstr>Trebuchet MS</vt:lpstr>
      <vt:lpstr>Wingdings</vt:lpstr>
      <vt:lpstr>Office Theme</vt:lpstr>
      <vt:lpstr>think-cell Slide</vt:lpstr>
      <vt:lpstr>2025 Subordinated  Debt Issuance </vt:lpstr>
      <vt:lpstr>PowerPoint Presentation</vt:lpstr>
      <vt:lpstr>Overview</vt:lpstr>
      <vt:lpstr>PowerPoint Presentation</vt:lpstr>
      <vt:lpstr>Santam   Business Portfolio</vt:lpstr>
      <vt:lpstr>PowerPoint Presentation</vt:lpstr>
      <vt:lpstr>Operating  Environment</vt:lpstr>
      <vt:lpstr>PowerPoint Presentation</vt:lpstr>
      <vt:lpstr>PowerPoint Presentation</vt:lpstr>
      <vt:lpstr>Santam Strategy</vt:lpstr>
      <vt:lpstr>PowerPoint Presentation</vt:lpstr>
      <vt:lpstr>PowerPoint Presentation</vt:lpstr>
      <vt:lpstr>PowerPoint Presentation</vt:lpstr>
      <vt:lpstr>Financial  Results</vt:lpstr>
      <vt:lpstr>PowerPoint Presentation</vt:lpstr>
      <vt:lpstr>Business  Volumes</vt:lpstr>
      <vt:lpstr>PowerPoint Presentation</vt:lpstr>
      <vt:lpstr>PowerPoint Presentation</vt:lpstr>
      <vt:lpstr>Earnings</vt:lpstr>
      <vt:lpstr>PowerPoint Presentation</vt:lpstr>
      <vt:lpstr>Operating  Earnings</vt:lpstr>
      <vt:lpstr>PowerPoint Presentation</vt:lpstr>
      <vt:lpstr>PowerPoint Presentation</vt:lpstr>
      <vt:lpstr>Investment  Results</vt:lpstr>
      <vt:lpstr>PowerPoint Presentation</vt:lpstr>
      <vt:lpstr>PowerPoint Presentation</vt:lpstr>
      <vt:lpstr>Capital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Management</vt:lpstr>
      <vt:lpstr>PowerPoint Presentation</vt:lpstr>
      <vt:lpstr>PowerPoint Presentation</vt:lpstr>
      <vt:lpstr>PowerPoint Presentation</vt:lpstr>
      <vt:lpstr>Debt Capital   Market Offering</vt:lpstr>
      <vt:lpstr>PowerPoint Presentation</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Lavashnee Naidu</dc:creator>
  <cp:lastModifiedBy>Charisse Ras  (Santam)</cp:lastModifiedBy>
  <cp:revision>24</cp:revision>
  <cp:lastPrinted>2025-09-10T06:37:13Z</cp:lastPrinted>
  <dcterms:created xsi:type="dcterms:W3CDTF">2024-09-13T07:14:16Z</dcterms:created>
  <dcterms:modified xsi:type="dcterms:W3CDTF">2025-09-15T17:14:10Z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0x010100546EB98EC7E79649B82E8494E329CBE4</vt:lpwstr>
  </property>
  <property fmtid="{D5CDD505-2E9C-101B-9397-08002B2CF9AE}" pid="3" name="MediaServiceImageTags">
    <vt:lpwstr/>
  </property>
  <property fmtid="{D5CDD505-2E9C-101B-9397-08002B2CF9AE}" pid="4" name="MSIP_Label_e5b93d1f-0ad4-4957-b824-94d94a84c1c8_Enabled">
    <vt:lpwstr>true</vt:lpwstr>
  </property>
  <property fmtid="{D5CDD505-2E9C-101B-9397-08002B2CF9AE}" pid="5" name="MSIP_Label_e5b93d1f-0ad4-4957-b824-94d94a84c1c8_SetDate">
    <vt:lpwstr>2025-09-10T08:20:48Z</vt:lpwstr>
  </property>
  <property fmtid="{D5CDD505-2E9C-101B-9397-08002B2CF9AE}" pid="6" name="MSIP_Label_e5b93d1f-0ad4-4957-b824-94d94a84c1c8_Method">
    <vt:lpwstr>Standard</vt:lpwstr>
  </property>
  <property fmtid="{D5CDD505-2E9C-101B-9397-08002B2CF9AE}" pid="7" name="MSIP_Label_e5b93d1f-0ad4-4957-b824-94d94a84c1c8_Name">
    <vt:lpwstr>Internal Only</vt:lpwstr>
  </property>
  <property fmtid="{D5CDD505-2E9C-101B-9397-08002B2CF9AE}" pid="8" name="MSIP_Label_e5b93d1f-0ad4-4957-b824-94d94a84c1c8_SiteId">
    <vt:lpwstr>5be1f46d-495f-465b-9507-996e8c8cdcb6</vt:lpwstr>
  </property>
  <property fmtid="{D5CDD505-2E9C-101B-9397-08002B2CF9AE}" pid="9" name="MSIP_Label_e5b93d1f-0ad4-4957-b824-94d94a84c1c8_ActionId">
    <vt:lpwstr>45f929b7-f860-40e5-88a2-139e564f8e4c</vt:lpwstr>
  </property>
  <property fmtid="{D5CDD505-2E9C-101B-9397-08002B2CF9AE}" pid="10" name="MSIP_Label_e5b93d1f-0ad4-4957-b824-94d94a84c1c8_ContentBits">
    <vt:lpwstr>0</vt:lpwstr>
  </property>
  <property fmtid="{D5CDD505-2E9C-101B-9397-08002B2CF9AE}" pid="11" name="MSIP_Label_e5b93d1f-0ad4-4957-b824-94d94a84c1c8_Tag">
    <vt:lpwstr>10, 3, 0, 1</vt:lpwstr>
  </property>
</Properties>
</file>